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3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4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5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6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6">
  <p:sldMasterIdLst>
    <p:sldMasterId id="2147483713" r:id="rId4"/>
  </p:sldMasterIdLst>
  <p:notesMasterIdLst>
    <p:notesMasterId r:id="rId20"/>
  </p:notesMasterIdLst>
  <p:handoutMasterIdLst>
    <p:handoutMasterId r:id="rId21"/>
  </p:handoutMasterIdLst>
  <p:sldIdLst>
    <p:sldId id="256" r:id="rId5"/>
    <p:sldId id="409" r:id="rId6"/>
    <p:sldId id="410" r:id="rId7"/>
    <p:sldId id="411" r:id="rId8"/>
    <p:sldId id="412" r:id="rId9"/>
    <p:sldId id="413" r:id="rId10"/>
    <p:sldId id="414" r:id="rId11"/>
    <p:sldId id="418" r:id="rId12"/>
    <p:sldId id="415" r:id="rId13"/>
    <p:sldId id="416" r:id="rId14"/>
    <p:sldId id="419" r:id="rId15"/>
    <p:sldId id="420" r:id="rId16"/>
    <p:sldId id="417" r:id="rId17"/>
    <p:sldId id="421" r:id="rId18"/>
    <p:sldId id="422" r:id="rId19"/>
  </p:sldIdLst>
  <p:sldSz cx="10082213" cy="7561263"/>
  <p:notesSz cx="6858000" cy="9144000"/>
  <p:embeddedFontLst>
    <p:embeddedFont>
      <p:font typeface="Cambria Math" panose="02040503050406030204" pitchFamily="18" charset="0"/>
      <p:regular r:id="rId22"/>
    </p:embeddedFont>
    <p:embeddedFont>
      <p:font typeface="Segoe UI" panose="020B0502040204020203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de-CH"/>
    </a:defPPr>
    <a:lvl1pPr algn="r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äse Richard" initials="BR" lastIdx="5" clrIdx="0">
    <p:extLst>
      <p:ext uri="{19B8F6BF-5375-455C-9EA6-DF929625EA0E}">
        <p15:presenceInfo xmlns:p15="http://schemas.microsoft.com/office/powerpoint/2012/main" userId="S-1-5-21-1989455172-1897784816-2661721949-57527" providerId="AD"/>
      </p:ext>
    </p:extLst>
  </p:cmAuthor>
  <p:cmAuthor id="2" name="Pietro Morandi" initials="PM" lastIdx="1" clrIdx="1">
    <p:extLst>
      <p:ext uri="{19B8F6BF-5375-455C-9EA6-DF929625EA0E}">
        <p15:presenceInfo xmlns:p15="http://schemas.microsoft.com/office/powerpoint/2012/main" userId="1f39d277930236d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182BD"/>
    <a:srgbClr val="9EC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2" autoAdjust="0"/>
    <p:restoredTop sz="93081" autoAdjust="0"/>
  </p:normalViewPr>
  <p:slideViewPr>
    <p:cSldViewPr>
      <p:cViewPr varScale="1">
        <p:scale>
          <a:sx n="58" d="100"/>
          <a:sy n="58" d="100"/>
        </p:scale>
        <p:origin x="1196" y="52"/>
      </p:cViewPr>
      <p:guideLst>
        <p:guide orient="horz" pos="2381"/>
        <p:guide pos="31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C74B13BA-36C6-4300-B5B6-6C1D152DFF13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28857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058061DB-DF71-4765-99A4-14E22DF63CCF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7747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61DB-DF71-4765-99A4-14E22DF63CCF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5387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61DB-DF71-4765-99A4-14E22DF63CCF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4478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61DB-DF71-4765-99A4-14E22DF63CCF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95084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61DB-DF71-4765-99A4-14E22DF63CCF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0099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61DB-DF71-4765-99A4-14E22DF63CCF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8075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61DB-DF71-4765-99A4-14E22DF63CCF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21940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 </a:t>
            </a:r>
            <a:r>
              <a:rPr lang="en-US" dirty="0" err="1" smtClean="0"/>
              <a:t>unterscheidet</a:t>
            </a:r>
            <a:r>
              <a:rPr lang="en-US" dirty="0" smtClean="0"/>
              <a:t> </a:t>
            </a:r>
            <a:r>
              <a:rPr lang="en-US" dirty="0" err="1" smtClean="0"/>
              <a:t>hier</a:t>
            </a:r>
            <a:r>
              <a:rPr lang="en-US" dirty="0" smtClean="0"/>
              <a:t> </a:t>
            </a:r>
            <a:r>
              <a:rPr lang="en-US" dirty="0" err="1" smtClean="0"/>
              <a:t>globale</a:t>
            </a:r>
            <a:r>
              <a:rPr lang="en-US" dirty="0" smtClean="0"/>
              <a:t> </a:t>
            </a:r>
            <a:r>
              <a:rPr lang="en-US" dirty="0" err="1" smtClean="0"/>
              <a:t>Anpassungsmaße</a:t>
            </a:r>
            <a:r>
              <a:rPr lang="en-US" dirty="0" smtClean="0"/>
              <a:t> (z. B. </a:t>
            </a:r>
            <a:r>
              <a:rPr lang="en-US" i="1" dirty="0" smtClean="0"/>
              <a:t>-Wert</a:t>
            </a:r>
            <a:r>
              <a:rPr lang="en-US" dirty="0" smtClean="0"/>
              <a:t>, </a:t>
            </a:r>
            <a:r>
              <a:rPr lang="en-US" i="1" dirty="0" smtClean="0"/>
              <a:t>Goodness of Fit Index</a:t>
            </a:r>
            <a:r>
              <a:rPr lang="en-US" dirty="0" smtClean="0"/>
              <a:t> (GFI), </a:t>
            </a:r>
            <a:r>
              <a:rPr lang="en-US" i="1" dirty="0" smtClean="0"/>
              <a:t>Root Mean Square Error of Approximation</a:t>
            </a:r>
            <a:r>
              <a:rPr lang="en-US" dirty="0" smtClean="0"/>
              <a:t> (RMSEA)), </a:t>
            </a:r>
            <a:r>
              <a:rPr lang="en-US" dirty="0" err="1" smtClean="0"/>
              <a:t>inkrementelle</a:t>
            </a:r>
            <a:r>
              <a:rPr lang="en-US" dirty="0" smtClean="0"/>
              <a:t> </a:t>
            </a:r>
            <a:r>
              <a:rPr lang="en-US" dirty="0" err="1" smtClean="0"/>
              <a:t>Anpassungsmaße</a:t>
            </a:r>
            <a:r>
              <a:rPr lang="en-US" dirty="0" smtClean="0"/>
              <a:t> (z. B. </a:t>
            </a:r>
            <a:r>
              <a:rPr lang="en-US" i="1" dirty="0" smtClean="0"/>
              <a:t>Normed Fit Index</a:t>
            </a:r>
            <a:r>
              <a:rPr lang="en-US" dirty="0" smtClean="0"/>
              <a:t> (NFI) </a:t>
            </a:r>
            <a:r>
              <a:rPr lang="en-US" i="1" dirty="0" smtClean="0"/>
              <a:t>Tucker-Lewis Index</a:t>
            </a:r>
            <a:r>
              <a:rPr lang="en-US" dirty="0" smtClean="0"/>
              <a:t> (TLI), </a:t>
            </a:r>
            <a:r>
              <a:rPr lang="en-US" i="1" dirty="0" smtClean="0"/>
              <a:t>Comparative Fit Index</a:t>
            </a:r>
            <a:r>
              <a:rPr lang="en-US" dirty="0" smtClean="0"/>
              <a:t> (CFI)) </a:t>
            </a:r>
            <a:r>
              <a:rPr lang="en-US" dirty="0" err="1" smtClean="0"/>
              <a:t>sowie</a:t>
            </a:r>
            <a:r>
              <a:rPr lang="en-US" dirty="0" smtClean="0"/>
              <a:t> </a:t>
            </a:r>
            <a:r>
              <a:rPr lang="en-US" dirty="0" err="1" smtClean="0"/>
              <a:t>Maße</a:t>
            </a:r>
            <a:r>
              <a:rPr lang="en-US" dirty="0" smtClean="0"/>
              <a:t> der </a:t>
            </a:r>
            <a:r>
              <a:rPr lang="en-US" dirty="0" err="1" smtClean="0"/>
              <a:t>Sparsamkeit</a:t>
            </a:r>
            <a:r>
              <a:rPr lang="en-US" dirty="0" smtClean="0"/>
              <a:t> (z. B. </a:t>
            </a:r>
            <a:r>
              <a:rPr lang="en-US" i="1" dirty="0" smtClean="0"/>
              <a:t>Normed </a:t>
            </a:r>
            <a:r>
              <a:rPr lang="en-US" dirty="0" smtClean="0"/>
              <a:t>, </a:t>
            </a:r>
            <a:r>
              <a:rPr lang="en-US" i="1" dirty="0" smtClean="0"/>
              <a:t>Adjusted Goodness of Fit Index</a:t>
            </a:r>
            <a:r>
              <a:rPr lang="en-US" dirty="0" smtClean="0"/>
              <a:t> (AGFI)).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Kriterien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gute</a:t>
            </a:r>
            <a:r>
              <a:rPr lang="en-US" dirty="0" smtClean="0"/>
              <a:t> </a:t>
            </a:r>
            <a:r>
              <a:rPr lang="en-US" dirty="0" err="1" smtClean="0"/>
              <a:t>Modellpassung</a:t>
            </a:r>
            <a:r>
              <a:rPr lang="en-US" dirty="0" smtClean="0"/>
              <a:t> </a:t>
            </a:r>
            <a:r>
              <a:rPr lang="en-US" dirty="0" err="1" smtClean="0"/>
              <a:t>wird</a:t>
            </a:r>
            <a:r>
              <a:rPr lang="en-US" dirty="0" smtClean="0"/>
              <a:t> </a:t>
            </a:r>
            <a:r>
              <a:rPr lang="en-US" dirty="0" err="1" smtClean="0"/>
              <a:t>gefordert</a:t>
            </a:r>
            <a:r>
              <a:rPr lang="en-US" dirty="0" smtClean="0"/>
              <a:t>: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signifikanter</a:t>
            </a:r>
            <a:r>
              <a:rPr lang="en-US" dirty="0" smtClean="0"/>
              <a:t> -Wert, GFI &gt; ,95, RMSEA &lt; ,05, NFI &gt; ,95, TLI &gt; ,95, CFI &gt; ,95, Normed &lt; 2, AGFI &gt; ,9. 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61DB-DF71-4765-99A4-14E22DF63CCF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9965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61DB-DF71-4765-99A4-14E22DF63CCF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63333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61DB-DF71-4765-99A4-14E22DF63CCF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98170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 bwMode="auto">
          <a:xfrm>
            <a:off x="695997" y="1978025"/>
            <a:ext cx="8687227" cy="285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baseline="0"/>
            </a:lvl1pPr>
          </a:lstStyle>
          <a:p>
            <a:pPr>
              <a:spcBef>
                <a:spcPct val="0"/>
              </a:spcBef>
            </a:pPr>
            <a:r>
              <a:rPr lang="de-DE" sz="2451" dirty="0"/>
              <a:t>Untertitel der Präsentation</a:t>
            </a:r>
            <a:endParaRPr lang="de-CH" sz="2451" dirty="0"/>
          </a:p>
        </p:txBody>
      </p:sp>
      <p:sp>
        <p:nvSpPr>
          <p:cNvPr id="12" name="Titel 1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der Präsentation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743200"/>
            <a:ext cx="9398651" cy="4140000"/>
          </a:xfrm>
          <a:solidFill>
            <a:schemeClr val="accent1"/>
          </a:solidFill>
        </p:spPr>
        <p:txBody>
          <a:bodyPr wrap="none" lIns="720000" tIns="108000" rIns="720000" bIns="108000" anchor="ctr" anchorCtr="0"/>
          <a:lstStyle>
            <a:lvl1pPr marL="0" marR="0" indent="0" algn="ctr" defTabSz="9833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980" b="0" baseline="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8332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98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Durch Bild ersetzen (Grösse und Position beibehalten)</a:t>
            </a:r>
            <a:endParaRPr kumimoji="0" lang="de-CH" sz="1697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3276000"/>
            <a:ext cx="695819" cy="3081600"/>
          </a:xfrm>
          <a:solidFill>
            <a:srgbClr val="FFFF00"/>
          </a:solidFill>
        </p:spPr>
        <p:txBody>
          <a:bodyPr/>
          <a:lstStyle>
            <a:lvl5pPr marL="1180892" indent="0">
              <a:buNone/>
              <a:defRPr/>
            </a:lvl5pPr>
          </a:lstStyle>
          <a:p>
            <a:pPr lvl="4"/>
            <a:r>
              <a:rPr lang="de-CH" dirty="0"/>
              <a:t> </a:t>
            </a:r>
          </a:p>
        </p:txBody>
      </p:sp>
      <p:pic>
        <p:nvPicPr>
          <p:cNvPr id="10" name="Picture 2" descr="C:\Users\michael.maushart\Desktop\FHNW_PowerPointTemplates\fhnw_aps_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99" y="250315"/>
            <a:ext cx="5640597" cy="54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800" y="324247"/>
            <a:ext cx="142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1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5E71D9-C934-43BD-B59D-D849422C4C08}" type="datetime3">
              <a:rPr lang="de-DE" smtClean="0">
                <a:solidFill>
                  <a:srgbClr val="000000"/>
                </a:solidFill>
              </a:rPr>
              <a:t>21/07/20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188DD-6605-4EF4-9E67-B567F731CE68}" type="slidenum">
              <a:rPr lang="de-CH">
                <a:solidFill>
                  <a:srgbClr val="000000"/>
                </a:solidFill>
              </a:rPr>
              <a:pPr/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694499" y="1509713"/>
            <a:ext cx="8687227" cy="361950"/>
          </a:xfrm>
        </p:spPr>
        <p:txBody>
          <a:bodyPr/>
          <a:lstStyle>
            <a:lvl1pPr>
              <a:defRPr sz="1886" b="1" i="0" baseline="0"/>
            </a:lvl1pPr>
          </a:lstStyle>
          <a:p>
            <a:r>
              <a:rPr lang="de-DE" dirty="0"/>
              <a:t>Titel durch Klicken hinzufügen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 hasCustomPrompt="1"/>
          </p:nvPr>
        </p:nvSpPr>
        <p:spPr>
          <a:xfrm>
            <a:off x="695997" y="2197100"/>
            <a:ext cx="8687227" cy="4464050"/>
          </a:xfrm>
        </p:spPr>
        <p:txBody>
          <a:bodyPr/>
          <a:lstStyle>
            <a:lvl1pPr>
              <a:spcBef>
                <a:spcPts val="1131"/>
              </a:spcBef>
              <a:defRPr sz="1886" b="0" i="0" baseline="0"/>
            </a:lvl1pPr>
          </a:lstStyle>
          <a:p>
            <a:pPr lvl="0"/>
            <a:r>
              <a:rPr lang="de-DE" dirty="0"/>
              <a:t>Text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401783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94C7D7-13B8-403B-A81C-862D0CA35297}" type="datetime3">
              <a:rPr lang="de-DE" smtClean="0">
                <a:solidFill>
                  <a:srgbClr val="000000"/>
                </a:solidFill>
              </a:rPr>
              <a:t>21/07/20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3514E-FF0B-4619-AA18-8F9E33EC021F}" type="slidenum">
              <a:rPr lang="de-CH">
                <a:solidFill>
                  <a:srgbClr val="000000"/>
                </a:solidFill>
              </a:rPr>
              <a:pPr/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95818" y="2843999"/>
            <a:ext cx="8692649" cy="3816000"/>
          </a:xfrm>
          <a:solidFill>
            <a:schemeClr val="accent1"/>
          </a:solidFill>
        </p:spPr>
        <p:txBody>
          <a:bodyPr anchor="ctr"/>
          <a:lstStyle>
            <a:lvl1pPr algn="ctr">
              <a:defRPr sz="1980" b="0" baseline="0"/>
            </a:lvl1pPr>
          </a:lstStyle>
          <a:p>
            <a:pPr lvl="0"/>
            <a:r>
              <a:rPr lang="de-CH" dirty="0"/>
              <a:t>Durch Bild oder Grafik ersetzen (Grösse und Position beibehalten)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95819" y="1508399"/>
            <a:ext cx="8685860" cy="1119600"/>
          </a:xfrm>
        </p:spPr>
        <p:txBody>
          <a:bodyPr/>
          <a:lstStyle>
            <a:lvl1pPr>
              <a:spcBef>
                <a:spcPts val="849"/>
              </a:spcBef>
              <a:defRPr sz="1603" b="0"/>
            </a:lvl1pPr>
          </a:lstStyle>
          <a:p>
            <a:pPr lvl="0"/>
            <a:r>
              <a:rPr lang="de-CH" dirty="0"/>
              <a:t>Text durch Klicken hinzufügen</a:t>
            </a:r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694500" y="7197725"/>
            <a:ext cx="7057250" cy="179388"/>
          </a:xfrm>
        </p:spPr>
        <p:txBody>
          <a:bodyPr/>
          <a:lstStyle>
            <a:lvl1pPr>
              <a:defRPr/>
            </a:lvl1pPr>
          </a:lstStyle>
          <a:p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63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D892CF-8E6B-48A2-9923-15B8DB5310B5}" type="datetime3">
              <a:rPr lang="de-DE" smtClean="0">
                <a:solidFill>
                  <a:srgbClr val="000000"/>
                </a:solidFill>
              </a:rPr>
              <a:t>21/07/20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3514E-FF0B-4619-AA18-8F9E33EC021F}" type="slidenum">
              <a:rPr lang="de-CH">
                <a:solidFill>
                  <a:srgbClr val="000000"/>
                </a:solidFill>
              </a:rPr>
              <a:pPr/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95818" y="1512000"/>
            <a:ext cx="8692649" cy="4788000"/>
          </a:xfrm>
          <a:solidFill>
            <a:schemeClr val="accent1"/>
          </a:solidFill>
        </p:spPr>
        <p:txBody>
          <a:bodyPr anchor="ctr"/>
          <a:lstStyle>
            <a:lvl1pPr algn="ctr">
              <a:defRPr sz="1980" b="0" baseline="0"/>
            </a:lvl1pPr>
          </a:lstStyle>
          <a:p>
            <a:pPr lvl="0"/>
            <a:r>
              <a:rPr lang="de-CH" dirty="0"/>
              <a:t>Durch Bild oder Grafik ersetzen (Grösse und Position beibehalten)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95997" y="6476400"/>
            <a:ext cx="8685860" cy="720000"/>
          </a:xfrm>
        </p:spPr>
        <p:txBody>
          <a:bodyPr/>
          <a:lstStyle>
            <a:lvl1pPr>
              <a:spcBef>
                <a:spcPts val="754"/>
              </a:spcBef>
              <a:defRPr sz="1414" b="0"/>
            </a:lvl1pPr>
          </a:lstStyle>
          <a:p>
            <a:pPr lvl="0"/>
            <a:r>
              <a:rPr lang="de-CH" dirty="0"/>
              <a:t>Text durch Klicken hinzufügen</a:t>
            </a:r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694500" y="7197725"/>
            <a:ext cx="7057250" cy="179388"/>
          </a:xfrm>
        </p:spPr>
        <p:txBody>
          <a:bodyPr/>
          <a:lstStyle>
            <a:lvl1pPr>
              <a:defRPr/>
            </a:lvl1pPr>
          </a:lstStyle>
          <a:p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773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FD4862-8821-4635-90D1-0A543BE2F497}" type="datetime3">
              <a:rPr lang="de-DE" smtClean="0">
                <a:solidFill>
                  <a:srgbClr val="000000"/>
                </a:solidFill>
              </a:rPr>
              <a:t>21/07/20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188DD-6605-4EF4-9E67-B567F731CE68}" type="slidenum">
              <a:rPr lang="de-CH">
                <a:solidFill>
                  <a:srgbClr val="000000"/>
                </a:solidFill>
              </a:rPr>
              <a:pPr/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5177313" y="1509713"/>
            <a:ext cx="4204414" cy="361950"/>
          </a:xfrm>
        </p:spPr>
        <p:txBody>
          <a:bodyPr/>
          <a:lstStyle>
            <a:lvl1pPr>
              <a:defRPr sz="1886" b="1" i="0" baseline="0"/>
            </a:lvl1pPr>
          </a:lstStyle>
          <a:p>
            <a:r>
              <a:rPr lang="de-DE" dirty="0"/>
              <a:t>Titel durch Klicken hinzufügen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idx="1" hasCustomPrompt="1"/>
          </p:nvPr>
        </p:nvSpPr>
        <p:spPr>
          <a:xfrm>
            <a:off x="5177313" y="2197100"/>
            <a:ext cx="4205911" cy="4464050"/>
          </a:xfrm>
        </p:spPr>
        <p:txBody>
          <a:bodyPr/>
          <a:lstStyle>
            <a:lvl1pPr>
              <a:spcBef>
                <a:spcPts val="1131"/>
              </a:spcBef>
              <a:defRPr sz="1886" b="0" i="0" baseline="0"/>
            </a:lvl1pPr>
          </a:lstStyle>
          <a:p>
            <a:pPr lvl="0"/>
            <a:r>
              <a:rPr lang="de-DE" dirty="0"/>
              <a:t>Text durch Klicken hinzufügen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95819" y="1512000"/>
            <a:ext cx="4212252" cy="5151600"/>
          </a:xfrm>
          <a:solidFill>
            <a:schemeClr val="accent1"/>
          </a:solidFill>
        </p:spPr>
        <p:txBody>
          <a:bodyPr anchor="ctr"/>
          <a:lstStyle>
            <a:lvl1pPr algn="ctr">
              <a:defRPr sz="1980" b="0" baseline="0"/>
            </a:lvl1pPr>
          </a:lstStyle>
          <a:p>
            <a:pPr lvl="0"/>
            <a:r>
              <a:rPr lang="de-CH" sz="1886" b="0" dirty="0"/>
              <a:t>Durch Bild oder Grafik ersetzen (Grösse und Position beibehalten)</a:t>
            </a:r>
            <a:endParaRPr lang="de-CH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694500" y="7197725"/>
            <a:ext cx="7057250" cy="179388"/>
          </a:xfrm>
        </p:spPr>
        <p:txBody>
          <a:bodyPr/>
          <a:lstStyle>
            <a:lvl1pPr>
              <a:defRPr/>
            </a:lvl1pPr>
          </a:lstStyle>
          <a:p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4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4499" y="1509713"/>
            <a:ext cx="8687227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997" y="2197101"/>
            <a:ext cx="8687227" cy="259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51750" y="7197725"/>
            <a:ext cx="81573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83329">
              <a:defRPr sz="1131"/>
            </a:lvl1pPr>
          </a:lstStyle>
          <a:p>
            <a:fld id="{368D8E7B-F38C-44BE-976A-4484F6B36496}" type="datetime3">
              <a:rPr lang="de-DE" smtClean="0">
                <a:solidFill>
                  <a:srgbClr val="000000"/>
                </a:solidFill>
              </a:rPr>
              <a:t>21/07/20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4500" y="7197725"/>
            <a:ext cx="705725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83329">
              <a:defRPr sz="1131"/>
            </a:lvl1pPr>
          </a:lstStyle>
          <a:p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67486" y="7197725"/>
            <a:ext cx="81424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83329">
              <a:defRPr sz="1131"/>
            </a:lvl1pPr>
          </a:lstStyle>
          <a:p>
            <a:fld id="{8C812475-90CC-411E-A993-929AF0D0895B}" type="slidenum">
              <a:rPr lang="de-CH">
                <a:solidFill>
                  <a:srgbClr val="000000"/>
                </a:solidFill>
              </a:rPr>
              <a:pPr/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95997" y="7161213"/>
            <a:ext cx="868722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sz="1980">
              <a:solidFill>
                <a:srgbClr val="000000"/>
              </a:solidFill>
            </a:endParaRPr>
          </a:p>
        </p:txBody>
      </p:sp>
      <p:pic>
        <p:nvPicPr>
          <p:cNvPr id="9" name="Picture 2" descr="C:\Users\michael.maushart\Desktop\FHNW_PowerPointTemplates\fhnw_aps_e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99" y="250315"/>
            <a:ext cx="5640597" cy="54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40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0" r:id="rId2"/>
    <p:sldLayoutId id="2147483727" r:id="rId3"/>
    <p:sldLayoutId id="2147483728" r:id="rId4"/>
    <p:sldLayoutId id="2147483729" r:id="rId5"/>
  </p:sldLayoutIdLst>
  <p:hf hdr="0" ftr="0"/>
  <p:txStyles>
    <p:titleStyle>
      <a:lvl1pPr algn="l" defTabSz="983329" rtl="0" eaLnBrk="1" fontAlgn="base" hangingPunct="1">
        <a:spcBef>
          <a:spcPct val="0"/>
        </a:spcBef>
        <a:spcAft>
          <a:spcPct val="0"/>
        </a:spcAft>
        <a:defRPr sz="3394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83329" rtl="0" eaLnBrk="1" fontAlgn="base" hangingPunct="1">
        <a:spcBef>
          <a:spcPct val="0"/>
        </a:spcBef>
        <a:spcAft>
          <a:spcPct val="0"/>
        </a:spcAft>
        <a:defRPr sz="1886" b="1">
          <a:solidFill>
            <a:schemeClr val="tx2"/>
          </a:solidFill>
          <a:latin typeface="Arial" charset="0"/>
        </a:defRPr>
      </a:lvl2pPr>
      <a:lvl3pPr algn="l" defTabSz="983329" rtl="0" eaLnBrk="1" fontAlgn="base" hangingPunct="1">
        <a:spcBef>
          <a:spcPct val="0"/>
        </a:spcBef>
        <a:spcAft>
          <a:spcPct val="0"/>
        </a:spcAft>
        <a:defRPr sz="1886" b="1">
          <a:solidFill>
            <a:schemeClr val="tx2"/>
          </a:solidFill>
          <a:latin typeface="Arial" charset="0"/>
        </a:defRPr>
      </a:lvl3pPr>
      <a:lvl4pPr algn="l" defTabSz="983329" rtl="0" eaLnBrk="1" fontAlgn="base" hangingPunct="1">
        <a:spcBef>
          <a:spcPct val="0"/>
        </a:spcBef>
        <a:spcAft>
          <a:spcPct val="0"/>
        </a:spcAft>
        <a:defRPr sz="1886" b="1">
          <a:solidFill>
            <a:schemeClr val="tx2"/>
          </a:solidFill>
          <a:latin typeface="Arial" charset="0"/>
        </a:defRPr>
      </a:lvl4pPr>
      <a:lvl5pPr algn="l" defTabSz="983329" rtl="0" eaLnBrk="1" fontAlgn="base" hangingPunct="1">
        <a:spcBef>
          <a:spcPct val="0"/>
        </a:spcBef>
        <a:spcAft>
          <a:spcPct val="0"/>
        </a:spcAft>
        <a:defRPr sz="1886" b="1">
          <a:solidFill>
            <a:schemeClr val="tx2"/>
          </a:solidFill>
          <a:latin typeface="Arial" charset="0"/>
        </a:defRPr>
      </a:lvl5pPr>
      <a:lvl6pPr marL="431048" algn="l" defTabSz="983329" rtl="0" eaLnBrk="1" fontAlgn="base" hangingPunct="1">
        <a:spcBef>
          <a:spcPct val="0"/>
        </a:spcBef>
        <a:spcAft>
          <a:spcPct val="0"/>
        </a:spcAft>
        <a:defRPr sz="1886" b="1">
          <a:solidFill>
            <a:schemeClr val="tx2"/>
          </a:solidFill>
          <a:latin typeface="Arial" charset="0"/>
        </a:defRPr>
      </a:lvl6pPr>
      <a:lvl7pPr marL="862096" algn="l" defTabSz="983329" rtl="0" eaLnBrk="1" fontAlgn="base" hangingPunct="1">
        <a:spcBef>
          <a:spcPct val="0"/>
        </a:spcBef>
        <a:spcAft>
          <a:spcPct val="0"/>
        </a:spcAft>
        <a:defRPr sz="1886" b="1">
          <a:solidFill>
            <a:schemeClr val="tx2"/>
          </a:solidFill>
          <a:latin typeface="Arial" charset="0"/>
        </a:defRPr>
      </a:lvl7pPr>
      <a:lvl8pPr marL="1293144" algn="l" defTabSz="983329" rtl="0" eaLnBrk="1" fontAlgn="base" hangingPunct="1">
        <a:spcBef>
          <a:spcPct val="0"/>
        </a:spcBef>
        <a:spcAft>
          <a:spcPct val="0"/>
        </a:spcAft>
        <a:defRPr sz="1886" b="1">
          <a:solidFill>
            <a:schemeClr val="tx2"/>
          </a:solidFill>
          <a:latin typeface="Arial" charset="0"/>
        </a:defRPr>
      </a:lvl8pPr>
      <a:lvl9pPr marL="1724193" algn="l" defTabSz="983329" rtl="0" eaLnBrk="1" fontAlgn="base" hangingPunct="1">
        <a:spcBef>
          <a:spcPct val="0"/>
        </a:spcBef>
        <a:spcAft>
          <a:spcPct val="0"/>
        </a:spcAft>
        <a:defRPr sz="1886" b="1">
          <a:solidFill>
            <a:schemeClr val="tx2"/>
          </a:solidFill>
          <a:latin typeface="Arial" charset="0"/>
        </a:defRPr>
      </a:lvl9pPr>
    </p:titleStyle>
    <p:bodyStyle>
      <a:lvl1pPr algn="l" defTabSz="983329" rtl="0" eaLnBrk="1" fontAlgn="base" hangingPunct="1">
        <a:lnSpc>
          <a:spcPct val="115000"/>
        </a:lnSpc>
        <a:spcBef>
          <a:spcPct val="100000"/>
        </a:spcBef>
        <a:spcAft>
          <a:spcPct val="0"/>
        </a:spcAft>
        <a:defRPr sz="2451" b="1">
          <a:solidFill>
            <a:schemeClr val="tx1"/>
          </a:solidFill>
          <a:latin typeface="+mn-lt"/>
          <a:ea typeface="+mn-ea"/>
          <a:cs typeface="+mn-cs"/>
        </a:defRPr>
      </a:lvl1pPr>
      <a:lvl2pPr marL="332266" indent="-161643" algn="l" defTabSz="983329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Font typeface="Arial" charset="0"/>
        <a:buChar char="–"/>
        <a:defRPr sz="1886">
          <a:solidFill>
            <a:schemeClr val="tx1"/>
          </a:solidFill>
          <a:latin typeface="+mn-lt"/>
        </a:defRPr>
      </a:lvl2pPr>
      <a:lvl3pPr marL="672017" indent="-160147" algn="l" defTabSz="983329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Font typeface="Arial" charset="0"/>
        <a:buChar char="–"/>
        <a:defRPr sz="1886">
          <a:solidFill>
            <a:schemeClr val="tx1"/>
          </a:solidFill>
          <a:latin typeface="+mn-lt"/>
        </a:defRPr>
      </a:lvl3pPr>
      <a:lvl4pPr marL="1011766" indent="-170623" algn="l" defTabSz="983329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Font typeface="Arial" charset="0"/>
        <a:buChar char="–"/>
        <a:defRPr sz="1886">
          <a:solidFill>
            <a:schemeClr val="tx1"/>
          </a:solidFill>
          <a:latin typeface="+mn-lt"/>
        </a:defRPr>
      </a:lvl4pPr>
      <a:lvl5pPr marL="1350019" indent="-169127" algn="l" defTabSz="983329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Font typeface="Arial" charset="0"/>
        <a:buChar char="–"/>
        <a:defRPr sz="1886">
          <a:solidFill>
            <a:schemeClr val="tx1"/>
          </a:solidFill>
          <a:latin typeface="+mn-lt"/>
        </a:defRPr>
      </a:lvl5pPr>
      <a:lvl6pPr marL="1781067" indent="-169127" algn="l" defTabSz="983329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Font typeface="Arial" charset="0"/>
        <a:buChar char="–"/>
        <a:defRPr sz="1886">
          <a:solidFill>
            <a:schemeClr val="tx1"/>
          </a:solidFill>
          <a:latin typeface="+mn-lt"/>
        </a:defRPr>
      </a:lvl6pPr>
      <a:lvl7pPr marL="2212115" indent="-169127" algn="l" defTabSz="983329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Font typeface="Arial" charset="0"/>
        <a:buChar char="–"/>
        <a:defRPr sz="1886">
          <a:solidFill>
            <a:schemeClr val="tx1"/>
          </a:solidFill>
          <a:latin typeface="+mn-lt"/>
        </a:defRPr>
      </a:lvl7pPr>
      <a:lvl8pPr marL="2643163" indent="-169127" algn="l" defTabSz="983329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Font typeface="Arial" charset="0"/>
        <a:buChar char="–"/>
        <a:defRPr sz="1886">
          <a:solidFill>
            <a:schemeClr val="tx1"/>
          </a:solidFill>
          <a:latin typeface="+mn-lt"/>
        </a:defRPr>
      </a:lvl8pPr>
      <a:lvl9pPr marL="3074212" indent="-169127" algn="l" defTabSz="983329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Font typeface="Arial" charset="0"/>
        <a:buChar char="–"/>
        <a:defRPr sz="1886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862096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431048" algn="l" defTabSz="862096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2pPr>
      <a:lvl3pPr marL="862096" algn="l" defTabSz="862096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3pPr>
      <a:lvl4pPr marL="1293144" algn="l" defTabSz="862096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4pPr>
      <a:lvl5pPr marL="1724193" algn="l" defTabSz="862096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5pPr>
      <a:lvl6pPr marL="2155241" algn="l" defTabSz="862096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586289" algn="l" defTabSz="862096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017337" algn="l" defTabSz="862096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448385" algn="l" defTabSz="862096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170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Relationship Id="rId1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image" Target="../media/image4.jpe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image" Target="../media/image3.jpg"/><Relationship Id="rId5" Type="http://schemas.openxmlformats.org/officeDocument/2006/relationships/tags" Target="../tags/tag64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63.xml"/><Relationship Id="rId9" Type="http://schemas.openxmlformats.org/officeDocument/2006/relationships/tags" Target="../tags/tag6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tags" Target="../tags/tag41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34" Type="http://schemas.openxmlformats.org/officeDocument/2006/relationships/tags" Target="../tags/tag36.xml"/><Relationship Id="rId42" Type="http://schemas.openxmlformats.org/officeDocument/2006/relationships/tags" Target="../tags/tag44.xml"/><Relationship Id="rId47" Type="http://schemas.openxmlformats.org/officeDocument/2006/relationships/image" Target="../media/image4.jpe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38" Type="http://schemas.openxmlformats.org/officeDocument/2006/relationships/tags" Target="../tags/tag40.xml"/><Relationship Id="rId46" Type="http://schemas.openxmlformats.org/officeDocument/2006/relationships/notesSlide" Target="../notesSlides/notesSlide3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tags" Target="../tags/tag31.xml"/><Relationship Id="rId41" Type="http://schemas.openxmlformats.org/officeDocument/2006/relationships/tags" Target="../tags/tag43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37" Type="http://schemas.openxmlformats.org/officeDocument/2006/relationships/tags" Target="../tags/tag39.xml"/><Relationship Id="rId40" Type="http://schemas.openxmlformats.org/officeDocument/2006/relationships/tags" Target="../tags/tag42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tags" Target="../tags/tag38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tags" Target="../tags/tag33.xml"/><Relationship Id="rId44" Type="http://schemas.openxmlformats.org/officeDocument/2006/relationships/tags" Target="../tags/tag46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tags" Target="../tags/tag37.xml"/><Relationship Id="rId43" Type="http://schemas.openxmlformats.org/officeDocument/2006/relationships/tags" Target="../tags/tag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image" Target="../media/image4.jpe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58.xml"/><Relationship Id="rId7" Type="http://schemas.openxmlformats.org/officeDocument/2006/relationships/image" Target="../media/image6.emf"/><Relationship Id="rId2" Type="http://schemas.openxmlformats.org/officeDocument/2006/relationships/tags" Target="../tags/tag5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4359" y="1764407"/>
            <a:ext cx="8687227" cy="361950"/>
          </a:xfrm>
        </p:spPr>
        <p:txBody>
          <a:bodyPr/>
          <a:lstStyle/>
          <a:p>
            <a:pPr algn="r"/>
            <a:r>
              <a:rPr lang="en-US" sz="3600" dirty="0" smtClean="0"/>
              <a:t>Crossing </a:t>
            </a:r>
            <a:r>
              <a:rPr lang="en-US" sz="3600" dirty="0"/>
              <a:t>the </a:t>
            </a:r>
            <a:r>
              <a:rPr lang="en-US" sz="3600" dirty="0" smtClean="0"/>
              <a:t>entrepreneurial Rubicon </a:t>
            </a:r>
            <a:br>
              <a:rPr lang="en-US" sz="3600" dirty="0" smtClean="0"/>
            </a:br>
            <a:r>
              <a:rPr lang="en-US" sz="2800" dirty="0" smtClean="0"/>
              <a:t>- </a:t>
            </a:r>
            <a:r>
              <a:rPr lang="en-US" sz="2800" dirty="0"/>
              <a:t>Formation of entrepreneurial </a:t>
            </a:r>
            <a:r>
              <a:rPr lang="en-US" sz="2800" dirty="0" smtClean="0"/>
              <a:t>intention</a:t>
            </a:r>
            <a:br>
              <a:rPr lang="en-US" sz="2800" dirty="0" smtClean="0"/>
            </a:br>
            <a:r>
              <a:rPr lang="en-US" sz="2800" dirty="0" smtClean="0"/>
              <a:t>        in </a:t>
            </a:r>
            <a:r>
              <a:rPr lang="en-US" sz="2800" dirty="0"/>
              <a:t>higher </a:t>
            </a:r>
            <a:r>
              <a:rPr lang="en-US" sz="2800" dirty="0" smtClean="0"/>
              <a:t>education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0" y="3275999"/>
            <a:ext cx="10082213" cy="3405299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82" y="3492599"/>
            <a:ext cx="4486275" cy="29908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426" y="6825421"/>
            <a:ext cx="1440160" cy="47288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218" y="6804967"/>
            <a:ext cx="1664779" cy="561379"/>
          </a:xfrm>
          <a:prstGeom prst="rect">
            <a:avLst/>
          </a:prstGeom>
        </p:spPr>
      </p:pic>
      <p:sp>
        <p:nvSpPr>
          <p:cNvPr id="9" name="Textplatzhalter 12"/>
          <p:cNvSpPr>
            <a:spLocks noGrp="1"/>
          </p:cNvSpPr>
          <p:nvPr>
            <p:ph type="body" sz="quarter" idx="10"/>
          </p:nvPr>
        </p:nvSpPr>
        <p:spPr>
          <a:xfrm>
            <a:off x="5688011" y="5757552"/>
            <a:ext cx="2016224" cy="322313"/>
          </a:xfrm>
          <a:noFill/>
          <a:ln>
            <a:solidFill>
              <a:schemeClr val="bg1"/>
            </a:solidFill>
          </a:ln>
        </p:spPr>
        <p:txBody>
          <a:bodyPr/>
          <a:lstStyle/>
          <a:p>
            <a:pPr algn="l" defTabSz="4389438"/>
            <a:r>
              <a:rPr lang="de-CH" sz="200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Richard </a:t>
            </a:r>
            <a:r>
              <a:rPr lang="de-CH" sz="2000" dirty="0" err="1" smtClean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Blaese</a:t>
            </a:r>
            <a:r>
              <a:rPr lang="de-CH" sz="2000" dirty="0" smtClean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, </a:t>
            </a:r>
            <a:r>
              <a:rPr lang="de-CH" sz="2000" dirty="0" err="1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PhD</a:t>
            </a:r>
            <a:r>
              <a:rPr lang="de-CH" sz="200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-student   </a:t>
            </a:r>
          </a:p>
          <a:p>
            <a:pPr algn="l" defTabSz="4389438"/>
            <a:r>
              <a:rPr lang="de-CH" sz="1800" dirty="0" smtClean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Prof</a:t>
            </a:r>
            <a:r>
              <a:rPr lang="de-CH" sz="180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. Dr. Pietro Morandi</a:t>
            </a:r>
          </a:p>
          <a:p>
            <a:pPr algn="l" defTabSz="4389438"/>
            <a:r>
              <a:rPr lang="de-CH" sz="180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Prof. Dr. Brigitte </a:t>
            </a:r>
            <a:r>
              <a:rPr lang="de-CH" sz="1800" dirty="0" smtClean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Liebig</a:t>
            </a:r>
            <a:r>
              <a:rPr lang="de-CH" sz="2000" dirty="0">
                <a:solidFill>
                  <a:schemeClr val="bg1"/>
                </a:solidFill>
                <a:latin typeface="+mj-l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6549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7852009" y="7197725"/>
            <a:ext cx="815737" cy="179388"/>
          </a:xfrm>
        </p:spPr>
        <p:txBody>
          <a:bodyPr/>
          <a:lstStyle/>
          <a:p>
            <a:fld id="{3D5E71D9-C934-43BD-B59D-D849422C4C08}" type="datetime3">
              <a:rPr lang="de-DE" smtClean="0">
                <a:solidFill>
                  <a:srgbClr val="000000"/>
                </a:solidFill>
              </a:rPr>
              <a:t>21/07/20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8667745" y="7197725"/>
            <a:ext cx="814240" cy="179388"/>
          </a:xfrm>
        </p:spPr>
        <p:txBody>
          <a:bodyPr/>
          <a:lstStyle/>
          <a:p>
            <a:fld id="{351188DD-6605-4EF4-9E67-B567F731CE68}" type="slidenum">
              <a:rPr lang="de-CH" smtClean="0">
                <a:solidFill>
                  <a:srgbClr val="000000"/>
                </a:solidFill>
              </a:rPr>
              <a:pPr/>
              <a:t>10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RESULTS II – TESTING HYPOTHESIS</a:t>
            </a:r>
            <a:endParaRPr lang="de-CH" dirty="0"/>
          </a:p>
        </p:txBody>
      </p:sp>
      <p:sp>
        <p:nvSpPr>
          <p:cNvPr id="22" name="Textfeld 21"/>
          <p:cNvSpPr txBox="1"/>
          <p:nvPr/>
        </p:nvSpPr>
        <p:spPr>
          <a:xfrm>
            <a:off x="6916355" y="6615737"/>
            <a:ext cx="2589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de-CH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Calulated</a:t>
            </a:r>
            <a:r>
              <a:rPr lang="de-CH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de-CH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de-CH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Lavaan</a:t>
            </a:r>
            <a:r>
              <a:rPr lang="de-CH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de-CH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de-CH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Plotted</a:t>
            </a:r>
            <a:r>
              <a:rPr lang="de-CH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de-CH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de-CH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semPaths</a:t>
            </a:r>
            <a:r>
              <a:rPr lang="de-CH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de-CH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-402411" y="6092517"/>
            <a:ext cx="3180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Controlled for gender,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personal category, discipline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588813" y="6735319"/>
            <a:ext cx="2686620" cy="275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*p&lt;0.05</a:t>
            </a:r>
            <a:r>
              <a:rPr lang="de-CH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CH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lang="de-CH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p&lt;0.01, </a:t>
            </a:r>
            <a:r>
              <a:rPr lang="de-CH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***p&lt;0.001</a:t>
            </a:r>
            <a:endParaRPr lang="de-CH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Inhaltsplatzhalter 11"/>
          <p:cNvSpPr txBox="1">
            <a:spLocks/>
          </p:cNvSpPr>
          <p:nvPr/>
        </p:nvSpPr>
        <p:spPr bwMode="auto">
          <a:xfrm>
            <a:off x="1797792" y="2099790"/>
            <a:ext cx="2955282" cy="315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83329" rtl="0" eaLnBrk="1" fontAlgn="base" hangingPunct="1">
              <a:lnSpc>
                <a:spcPct val="115000"/>
              </a:lnSpc>
              <a:spcBef>
                <a:spcPts val="1131"/>
              </a:spcBef>
              <a:spcAft>
                <a:spcPct val="0"/>
              </a:spcAft>
              <a:defRPr sz="1886" b="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2266" indent="-161643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2pPr>
            <a:lvl3pPr marL="672017" indent="-160147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3pPr>
            <a:lvl4pPr marL="1011766" indent="-170623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4pPr>
            <a:lvl5pPr marL="1350019" indent="-169127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5pPr>
            <a:lvl6pPr marL="1781067" indent="-169127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6pPr>
            <a:lvl7pPr marL="2212115" indent="-169127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7pPr>
            <a:lvl8pPr marL="2643163" indent="-169127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8pPr>
            <a:lvl9pPr marL="3074212" indent="-169127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CH" kern="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Pre-Rubicon</a:t>
            </a:r>
            <a:r>
              <a:rPr lang="de-CH" kern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(n=272)</a:t>
            </a:r>
            <a:endParaRPr lang="de-CH" kern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Inhaltsplatzhalter 13"/>
          <p:cNvSpPr txBox="1">
            <a:spLocks/>
          </p:cNvSpPr>
          <p:nvPr/>
        </p:nvSpPr>
        <p:spPr>
          <a:xfrm>
            <a:off x="5349330" y="2014117"/>
            <a:ext cx="2955282" cy="3150904"/>
          </a:xfrm>
          <a:prstGeom prst="rect">
            <a:avLst/>
          </a:prstGeom>
        </p:spPr>
        <p:txBody>
          <a:bodyPr/>
          <a:lstStyle>
            <a:lvl1pPr algn="l" defTabSz="983329" rtl="0" eaLnBrk="1" fontAlgn="base" hangingPunct="1">
              <a:lnSpc>
                <a:spcPct val="115000"/>
              </a:lnSpc>
              <a:spcBef>
                <a:spcPct val="100000"/>
              </a:spcBef>
              <a:spcAft>
                <a:spcPct val="0"/>
              </a:spcAft>
              <a:defRPr sz="245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2266" indent="-161643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2pPr>
            <a:lvl3pPr marL="672017" indent="-160147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3pPr>
            <a:lvl4pPr marL="1011766" indent="-170623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4pPr>
            <a:lvl5pPr marL="1350019" indent="-169127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5pPr>
            <a:lvl6pPr marL="1781067" indent="-169127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6pPr>
            <a:lvl7pPr marL="2212115" indent="-169127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7pPr>
            <a:lvl8pPr marL="2643163" indent="-169127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8pPr>
            <a:lvl9pPr marL="3074212" indent="-169127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CH" sz="1886" b="0" kern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</a:t>
            </a:r>
            <a:r>
              <a:rPr lang="de-CH" sz="1886" b="0" kern="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Rubicon</a:t>
            </a:r>
            <a:r>
              <a:rPr lang="de-CH" sz="1886" b="0" kern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CH" sz="1886" b="0" kern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n=158)</a:t>
            </a:r>
            <a:endParaRPr lang="de-CH" sz="1886" b="0" kern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802431" y="4672598"/>
            <a:ext cx="1092559" cy="259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endParaRPr lang="de-CH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403251" y="3696826"/>
            <a:ext cx="1099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endParaRPr lang="de-CH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2385381" y="4191225"/>
            <a:ext cx="1099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endParaRPr lang="de-CH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 rotWithShape="1">
          <a:blip r:embed="rId3"/>
          <a:srcRect l="7259" t="15233" r="14100"/>
          <a:stretch/>
        </p:blipFill>
        <p:spPr>
          <a:xfrm>
            <a:off x="288577" y="2973069"/>
            <a:ext cx="4710103" cy="2463746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 rotWithShape="1">
          <a:blip r:embed="rId4"/>
          <a:srcRect l="6099" t="12740" r="14049"/>
          <a:stretch/>
        </p:blipFill>
        <p:spPr>
          <a:xfrm>
            <a:off x="5038112" y="2901061"/>
            <a:ext cx="4752528" cy="2520280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7679258" y="3472383"/>
            <a:ext cx="4314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endParaRPr lang="de-CH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7679257" y="3911575"/>
            <a:ext cx="4314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endParaRPr lang="de-CH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7660743" y="4380897"/>
            <a:ext cx="4314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endParaRPr lang="de-CH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2665427" y="4341221"/>
            <a:ext cx="434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de-CH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2808858" y="3492398"/>
            <a:ext cx="434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endParaRPr lang="de-CH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2817253" y="3923333"/>
            <a:ext cx="434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endParaRPr lang="de-CH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5408303" y="4380897"/>
            <a:ext cx="4314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endParaRPr lang="de-CH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577780" y="4346389"/>
            <a:ext cx="434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n.s</a:t>
            </a:r>
            <a:endParaRPr lang="de-CH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hteck 41"/>
          <p:cNvSpPr/>
          <p:nvPr/>
        </p:nvSpPr>
        <p:spPr bwMode="auto">
          <a:xfrm>
            <a:off x="588814" y="2014117"/>
            <a:ext cx="9000106" cy="67065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42"/>
              <p:cNvSpPr txBox="1"/>
              <p:nvPr/>
            </p:nvSpPr>
            <p:spPr>
              <a:xfrm>
                <a:off x="3434969" y="6166470"/>
                <a:ext cx="2346315" cy="886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CH" sz="1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de-CH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CH" sz="105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de-CH" sz="105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df</a:t>
                </a:r>
                <a:r>
                  <a:rPr lang="de-CH" sz="10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de-CH" sz="105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de-CH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224.3(141)</a:t>
                </a:r>
              </a:p>
              <a:p>
                <a:r>
                  <a:rPr lang="de-CH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CFI = .97</a:t>
                </a:r>
              </a:p>
              <a:p>
                <a:r>
                  <a:rPr lang="de-CH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TLI = .96</a:t>
                </a:r>
              </a:p>
              <a:p>
                <a:r>
                  <a:rPr lang="de-CH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RMSEA = .05</a:t>
                </a:r>
                <a:endParaRPr lang="de-CH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feld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969" y="6166470"/>
                <a:ext cx="2346315" cy="886325"/>
              </a:xfrm>
              <a:prstGeom prst="rect">
                <a:avLst/>
              </a:prstGeom>
              <a:blipFill>
                <a:blip r:embed="rId5"/>
                <a:stretch>
                  <a:fillRect r="-260" b="-551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Grafik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85" y="283406"/>
            <a:ext cx="1440160" cy="4728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3982665" y="4287120"/>
                <a:ext cx="1152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CH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1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de-CH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CH" sz="1200" b="0" i="1" smtClean="0">
                        <a:latin typeface="Cambria Math" panose="02040503050406030204" pitchFamily="18" charset="0"/>
                      </a:rPr>
                      <m:t>=.</m:t>
                    </m:r>
                    <m:r>
                      <a:rPr lang="de-CH" sz="1200" b="0" i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de-CH" sz="1200" dirty="0" smtClean="0"/>
                  <a:t>1</a:t>
                </a:r>
                <a:endParaRPr lang="de-CH" sz="1200" dirty="0"/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665" y="4287120"/>
                <a:ext cx="1152128" cy="276999"/>
              </a:xfrm>
              <a:prstGeom prst="rect">
                <a:avLst/>
              </a:prstGeom>
              <a:blipFill>
                <a:blip r:embed="rId7"/>
                <a:stretch>
                  <a:fillRect t="-2174" r="-529" b="-13043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8761055" y="4325832"/>
                <a:ext cx="1152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CH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1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de-CH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CH" sz="1200" b="0" i="1" smtClean="0">
                        <a:latin typeface="Cambria Math" panose="02040503050406030204" pitchFamily="18" charset="0"/>
                      </a:rPr>
                      <m:t>=.</m:t>
                    </m:r>
                    <m:r>
                      <a:rPr lang="de-CH" sz="1200" b="0" i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de-CH" sz="1200" dirty="0" smtClean="0"/>
                  <a:t>0</a:t>
                </a:r>
                <a:endParaRPr lang="de-CH" sz="1200" dirty="0"/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1055" y="4325832"/>
                <a:ext cx="1152128" cy="276999"/>
              </a:xfrm>
              <a:prstGeom prst="rect">
                <a:avLst/>
              </a:prstGeom>
              <a:blipFill>
                <a:blip r:embed="rId8"/>
                <a:stretch>
                  <a:fillRect t="-4444" r="-529" b="-15556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feld 32"/>
          <p:cNvSpPr txBox="1"/>
          <p:nvPr/>
        </p:nvSpPr>
        <p:spPr>
          <a:xfrm>
            <a:off x="5280356" y="3492398"/>
            <a:ext cx="4314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de-CH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5011170" y="3940023"/>
            <a:ext cx="4314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de-CH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297752" y="3911575"/>
            <a:ext cx="4314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endParaRPr lang="de-CH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608995" y="3497375"/>
            <a:ext cx="434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endParaRPr lang="de-CH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51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l="11524" t="11695" r="12135" b="6445"/>
          <a:stretch/>
        </p:blipFill>
        <p:spPr>
          <a:xfrm>
            <a:off x="475511" y="2628503"/>
            <a:ext cx="4579709" cy="302433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/>
          <a:srcRect l="12125" t="11696" r="12974" b="8783"/>
          <a:stretch/>
        </p:blipFill>
        <p:spPr>
          <a:xfrm>
            <a:off x="5084023" y="2628503"/>
            <a:ext cx="4504897" cy="294551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8383962" y="4631988"/>
            <a:ext cx="430219" cy="267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endParaRPr lang="de-CH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8370036" y="4193990"/>
            <a:ext cx="430219" cy="267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endParaRPr lang="de-CH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8370036" y="3844186"/>
            <a:ext cx="430219" cy="267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endParaRPr lang="de-CH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206452" y="3441609"/>
            <a:ext cx="430219" cy="267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de-CH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405569" y="3310804"/>
            <a:ext cx="430219" cy="267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endParaRPr lang="de-CH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380167" y="4226362"/>
            <a:ext cx="430219" cy="267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endParaRPr lang="de-CH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236151" y="4586402"/>
            <a:ext cx="430219" cy="267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  </a:t>
            </a:r>
            <a:endParaRPr lang="de-CH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290896" y="3394397"/>
            <a:ext cx="430219" cy="31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de-CH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427256" y="3858716"/>
            <a:ext cx="430219" cy="267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n.s</a:t>
            </a:r>
            <a:r>
              <a:rPr lang="de-CH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CH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686583" y="4572719"/>
            <a:ext cx="4314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  </a:t>
            </a:r>
            <a:endParaRPr lang="de-CH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746503" y="4167093"/>
            <a:ext cx="4314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endParaRPr lang="de-CH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3746503" y="3815879"/>
            <a:ext cx="4314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endParaRPr lang="de-CH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630087" y="3420718"/>
            <a:ext cx="4314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de-CH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1745851" y="3782354"/>
            <a:ext cx="4314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endParaRPr lang="de-CH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1759016" y="4196532"/>
            <a:ext cx="4314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endParaRPr lang="de-CH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1624685" y="4585016"/>
            <a:ext cx="4314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  </a:t>
            </a:r>
            <a:endParaRPr lang="de-CH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1666056" y="3401272"/>
            <a:ext cx="431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de-CH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2805098" y="3257142"/>
            <a:ext cx="4314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n.s</a:t>
            </a:r>
            <a:r>
              <a:rPr lang="de-CH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CH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8582543" y="4386387"/>
                <a:ext cx="1148805" cy="283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CH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de-CH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CH" sz="1200" b="0" i="1" smtClean="0">
                          <a:latin typeface="Cambria Math" panose="02040503050406030204" pitchFamily="18" charset="0"/>
                        </a:rPr>
                        <m:t>=.32</m:t>
                      </m:r>
                    </m:oMath>
                  </m:oMathPara>
                </a14:m>
                <a:endParaRPr lang="de-CH" sz="1200" dirty="0"/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543" y="4386387"/>
                <a:ext cx="1148805" cy="2832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feld 36"/>
              <p:cNvSpPr txBox="1"/>
              <p:nvPr/>
            </p:nvSpPr>
            <p:spPr>
              <a:xfrm>
                <a:off x="3949148" y="4422536"/>
                <a:ext cx="1152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CH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1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de-CH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CH" sz="1200" b="0" i="1" smtClean="0">
                        <a:latin typeface="Cambria Math" panose="02040503050406030204" pitchFamily="18" charset="0"/>
                      </a:rPr>
                      <m:t>=.</m:t>
                    </m:r>
                  </m:oMath>
                </a14:m>
                <a:r>
                  <a:rPr lang="de-CH" sz="1200" dirty="0" smtClean="0"/>
                  <a:t>28</a:t>
                </a:r>
                <a:endParaRPr lang="de-CH" sz="1200" dirty="0"/>
              </a:p>
            </p:txBody>
          </p:sp>
        </mc:Choice>
        <mc:Fallback xmlns="">
          <p:sp>
            <p:nvSpPr>
              <p:cNvPr id="37" name="Textfeld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148" y="4422536"/>
                <a:ext cx="1152128" cy="276999"/>
              </a:xfrm>
              <a:prstGeom prst="rect">
                <a:avLst/>
              </a:prstGeom>
              <a:blipFill>
                <a:blip r:embed="rId6"/>
                <a:stretch>
                  <a:fillRect t="-2174" b="-13043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/>
              <p:cNvSpPr txBox="1"/>
              <p:nvPr/>
            </p:nvSpPr>
            <p:spPr>
              <a:xfrm>
                <a:off x="6658084" y="5513588"/>
                <a:ext cx="1148805" cy="283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CH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1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de-CH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CH" sz="1200" b="0" i="1" smtClean="0">
                        <a:latin typeface="Cambria Math" panose="02040503050406030204" pitchFamily="18" charset="0"/>
                      </a:rPr>
                      <m:t>=.</m:t>
                    </m:r>
                  </m:oMath>
                </a14:m>
                <a:r>
                  <a:rPr lang="de-CH" sz="1200" dirty="0" smtClean="0"/>
                  <a:t>028</a:t>
                </a:r>
                <a:endParaRPr lang="de-CH" sz="1200" dirty="0"/>
              </a:p>
            </p:txBody>
          </p:sp>
        </mc:Choice>
        <mc:Fallback xmlns="">
          <p:sp>
            <p:nvSpPr>
              <p:cNvPr id="38" name="Textfeld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084" y="5513588"/>
                <a:ext cx="1148805" cy="283268"/>
              </a:xfrm>
              <a:prstGeom prst="rect">
                <a:avLst/>
              </a:prstGeom>
              <a:blipFill>
                <a:blip r:embed="rId7"/>
                <a:stretch>
                  <a:fillRect t="-2128" b="-10638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8"/>
              <p:cNvSpPr txBox="1"/>
              <p:nvPr/>
            </p:nvSpPr>
            <p:spPr>
              <a:xfrm>
                <a:off x="2160786" y="5519856"/>
                <a:ext cx="1152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CH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1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de-CH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CH" sz="1200" b="0" i="1" smtClean="0">
                        <a:latin typeface="Cambria Math" panose="02040503050406030204" pitchFamily="18" charset="0"/>
                      </a:rPr>
                      <m:t>=.</m:t>
                    </m:r>
                  </m:oMath>
                </a14:m>
                <a:r>
                  <a:rPr lang="de-CH" sz="1200" dirty="0" smtClean="0"/>
                  <a:t>012</a:t>
                </a:r>
                <a:endParaRPr lang="de-CH" sz="1200" dirty="0"/>
              </a:p>
            </p:txBody>
          </p:sp>
        </mc:Choice>
        <mc:Fallback xmlns="">
          <p:sp>
            <p:nvSpPr>
              <p:cNvPr id="39" name="Textfeld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786" y="5519856"/>
                <a:ext cx="1152128" cy="276999"/>
              </a:xfrm>
              <a:prstGeom prst="rect">
                <a:avLst/>
              </a:prstGeom>
              <a:blipFill>
                <a:blip r:embed="rId8"/>
                <a:stretch>
                  <a:fillRect t="-2174" r="-529" b="-13043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feld 39"/>
              <p:cNvSpPr txBox="1"/>
              <p:nvPr/>
            </p:nvSpPr>
            <p:spPr>
              <a:xfrm>
                <a:off x="2343828" y="3919533"/>
                <a:ext cx="1152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CH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1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de-CH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CH" sz="1200" b="0" i="1" smtClean="0">
                        <a:latin typeface="Cambria Math" panose="02040503050406030204" pitchFamily="18" charset="0"/>
                      </a:rPr>
                      <m:t>=.</m:t>
                    </m:r>
                  </m:oMath>
                </a14:m>
                <a:r>
                  <a:rPr lang="de-CH" sz="1200" dirty="0" smtClean="0"/>
                  <a:t>116</a:t>
                </a:r>
                <a:endParaRPr lang="de-CH" sz="1200" dirty="0"/>
              </a:p>
            </p:txBody>
          </p:sp>
        </mc:Choice>
        <mc:Fallback xmlns="">
          <p:sp>
            <p:nvSpPr>
              <p:cNvPr id="40" name="Textfeld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828" y="3919533"/>
                <a:ext cx="1152128" cy="276999"/>
              </a:xfrm>
              <a:prstGeom prst="rect">
                <a:avLst/>
              </a:prstGeom>
              <a:blipFill>
                <a:blip r:embed="rId9"/>
                <a:stretch>
                  <a:fillRect t="-4444" r="-529" b="-15556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feld 40"/>
              <p:cNvSpPr txBox="1"/>
              <p:nvPr/>
            </p:nvSpPr>
            <p:spPr>
              <a:xfrm>
                <a:off x="6932633" y="4005606"/>
                <a:ext cx="1148805" cy="283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CH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1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de-CH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CH" sz="1200" b="0" i="1" smtClean="0">
                        <a:latin typeface="Cambria Math" panose="02040503050406030204" pitchFamily="18" charset="0"/>
                      </a:rPr>
                      <m:t>=.</m:t>
                    </m:r>
                  </m:oMath>
                </a14:m>
                <a:r>
                  <a:rPr lang="de-CH" sz="1200" dirty="0" smtClean="0"/>
                  <a:t>228</a:t>
                </a:r>
                <a:endParaRPr lang="de-CH" sz="1200" dirty="0"/>
              </a:p>
            </p:txBody>
          </p:sp>
        </mc:Choice>
        <mc:Fallback xmlns="">
          <p:sp>
            <p:nvSpPr>
              <p:cNvPr id="41" name="Textfeld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633" y="4005606"/>
                <a:ext cx="1148805" cy="283268"/>
              </a:xfrm>
              <a:prstGeom prst="rect">
                <a:avLst/>
              </a:prstGeom>
              <a:blipFill>
                <a:blip r:embed="rId10"/>
                <a:stretch>
                  <a:fillRect t="-2128" b="-10638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feld 41"/>
              <p:cNvSpPr txBox="1"/>
              <p:nvPr/>
            </p:nvSpPr>
            <p:spPr>
              <a:xfrm>
                <a:off x="2364719" y="4687789"/>
                <a:ext cx="1152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CH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1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de-CH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CH" sz="1200" b="0" i="1" smtClean="0">
                        <a:latin typeface="Cambria Math" panose="02040503050406030204" pitchFamily="18" charset="0"/>
                      </a:rPr>
                      <m:t>=.</m:t>
                    </m:r>
                  </m:oMath>
                </a14:m>
                <a:r>
                  <a:rPr lang="de-CH" sz="1200" dirty="0" smtClean="0"/>
                  <a:t>033</a:t>
                </a:r>
                <a:endParaRPr lang="de-CH" sz="1200" dirty="0"/>
              </a:p>
            </p:txBody>
          </p:sp>
        </mc:Choice>
        <mc:Fallback xmlns="">
          <p:sp>
            <p:nvSpPr>
              <p:cNvPr id="42" name="Textfeld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719" y="4687789"/>
                <a:ext cx="1152128" cy="276999"/>
              </a:xfrm>
              <a:prstGeom prst="rect">
                <a:avLst/>
              </a:prstGeom>
              <a:blipFill>
                <a:blip r:embed="rId11"/>
                <a:stretch>
                  <a:fillRect t="-4444" b="-15556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42"/>
              <p:cNvSpPr txBox="1"/>
              <p:nvPr/>
            </p:nvSpPr>
            <p:spPr>
              <a:xfrm>
                <a:off x="6920071" y="4703781"/>
                <a:ext cx="1148805" cy="283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CH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1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de-CH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CH" sz="1200" b="0" i="1" smtClean="0">
                        <a:latin typeface="Cambria Math" panose="02040503050406030204" pitchFamily="18" charset="0"/>
                      </a:rPr>
                      <m:t>=.</m:t>
                    </m:r>
                  </m:oMath>
                </a14:m>
                <a:r>
                  <a:rPr lang="de-CH" sz="1200" dirty="0" smtClean="0"/>
                  <a:t>049</a:t>
                </a:r>
                <a:endParaRPr lang="de-CH" sz="1200" dirty="0"/>
              </a:p>
            </p:txBody>
          </p:sp>
        </mc:Choice>
        <mc:Fallback xmlns="">
          <p:sp>
            <p:nvSpPr>
              <p:cNvPr id="43" name="Textfeld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071" y="4703781"/>
                <a:ext cx="1148805" cy="283268"/>
              </a:xfrm>
              <a:prstGeom prst="rect">
                <a:avLst/>
              </a:prstGeom>
              <a:blipFill>
                <a:blip r:embed="rId12"/>
                <a:stretch>
                  <a:fillRect t="-4348" b="-13043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hteck 43"/>
          <p:cNvSpPr/>
          <p:nvPr/>
        </p:nvSpPr>
        <p:spPr bwMode="auto">
          <a:xfrm>
            <a:off x="588814" y="2014117"/>
            <a:ext cx="9000106" cy="67065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Datumsplatzhalter 1"/>
          <p:cNvSpPr>
            <a:spLocks noGrp="1"/>
          </p:cNvSpPr>
          <p:nvPr>
            <p:ph type="dt" sz="half" idx="10"/>
          </p:nvPr>
        </p:nvSpPr>
        <p:spPr>
          <a:xfrm>
            <a:off x="7852009" y="7197725"/>
            <a:ext cx="815737" cy="179388"/>
          </a:xfrm>
        </p:spPr>
        <p:txBody>
          <a:bodyPr/>
          <a:lstStyle/>
          <a:p>
            <a:fld id="{3D5E71D9-C934-43BD-B59D-D849422C4C08}" type="datetime3">
              <a:rPr lang="de-DE" smtClean="0">
                <a:solidFill>
                  <a:srgbClr val="000000"/>
                </a:solidFill>
              </a:rPr>
              <a:t>21/07/20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46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8667745" y="7197725"/>
            <a:ext cx="814240" cy="179388"/>
          </a:xfrm>
        </p:spPr>
        <p:txBody>
          <a:bodyPr/>
          <a:lstStyle/>
          <a:p>
            <a:fld id="{351188DD-6605-4EF4-9E67-B567F731CE68}" type="slidenum">
              <a:rPr lang="de-CH" smtClean="0">
                <a:solidFill>
                  <a:srgbClr val="000000"/>
                </a:solidFill>
              </a:rPr>
              <a:pPr/>
              <a:t>11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6916355" y="6615737"/>
            <a:ext cx="2589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de-CH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Calulated</a:t>
            </a:r>
            <a:r>
              <a:rPr lang="de-CH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de-CH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de-CH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Lavaan</a:t>
            </a:r>
            <a:r>
              <a:rPr lang="de-CH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de-CH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de-CH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Plotted</a:t>
            </a:r>
            <a:r>
              <a:rPr lang="de-CH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de-CH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de-CH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semPaths</a:t>
            </a:r>
            <a:r>
              <a:rPr lang="de-CH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de-CH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-402411" y="6092517"/>
            <a:ext cx="3180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Controlled for gender,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personal category, discipline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feld 48"/>
              <p:cNvSpPr txBox="1"/>
              <p:nvPr/>
            </p:nvSpPr>
            <p:spPr>
              <a:xfrm>
                <a:off x="3434969" y="6166470"/>
                <a:ext cx="2346315" cy="886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CH" sz="1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de-CH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CH" sz="105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de-CH" sz="105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df</a:t>
                </a:r>
                <a:r>
                  <a:rPr lang="de-CH" sz="10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de-CH" sz="105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314</a:t>
                </a:r>
                <a:r>
                  <a:rPr lang="de-CH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(196)</a:t>
                </a:r>
              </a:p>
              <a:p>
                <a:r>
                  <a:rPr lang="de-CH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CFI = .96</a:t>
                </a:r>
              </a:p>
              <a:p>
                <a:r>
                  <a:rPr lang="de-CH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TLI = .95</a:t>
                </a:r>
              </a:p>
              <a:p>
                <a:r>
                  <a:rPr lang="de-CH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RMSEA = .05</a:t>
                </a:r>
                <a:endParaRPr lang="de-CH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feld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969" y="6166470"/>
                <a:ext cx="2346315" cy="886325"/>
              </a:xfrm>
              <a:prstGeom prst="rect">
                <a:avLst/>
              </a:prstGeom>
              <a:blipFill>
                <a:blip r:embed="rId13"/>
                <a:stretch>
                  <a:fillRect r="-260" b="-551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feld 49"/>
          <p:cNvSpPr txBox="1"/>
          <p:nvPr/>
        </p:nvSpPr>
        <p:spPr>
          <a:xfrm>
            <a:off x="588813" y="6735319"/>
            <a:ext cx="2686620" cy="275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*p&lt;0.05</a:t>
            </a:r>
            <a:r>
              <a:rPr lang="de-CH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CH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lang="de-CH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p&lt;0.01, </a:t>
            </a:r>
            <a:r>
              <a:rPr lang="de-CH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***p&lt;0.001</a:t>
            </a:r>
            <a:endParaRPr lang="de-CH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Inhaltsplatzhalter 11"/>
          <p:cNvSpPr txBox="1">
            <a:spLocks/>
          </p:cNvSpPr>
          <p:nvPr/>
        </p:nvSpPr>
        <p:spPr bwMode="auto">
          <a:xfrm>
            <a:off x="1797792" y="2099790"/>
            <a:ext cx="2955282" cy="315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83329" rtl="0" eaLnBrk="1" fontAlgn="base" hangingPunct="1">
              <a:lnSpc>
                <a:spcPct val="115000"/>
              </a:lnSpc>
              <a:spcBef>
                <a:spcPts val="1131"/>
              </a:spcBef>
              <a:spcAft>
                <a:spcPct val="0"/>
              </a:spcAft>
              <a:defRPr sz="1886" b="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2266" indent="-161643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2pPr>
            <a:lvl3pPr marL="672017" indent="-160147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3pPr>
            <a:lvl4pPr marL="1011766" indent="-170623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4pPr>
            <a:lvl5pPr marL="1350019" indent="-169127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5pPr>
            <a:lvl6pPr marL="1781067" indent="-169127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6pPr>
            <a:lvl7pPr marL="2212115" indent="-169127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7pPr>
            <a:lvl8pPr marL="2643163" indent="-169127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8pPr>
            <a:lvl9pPr marL="3074212" indent="-169127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CH" kern="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Pre-Rubicon</a:t>
            </a:r>
            <a:r>
              <a:rPr lang="de-CH" kern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(n=240)</a:t>
            </a:r>
            <a:endParaRPr lang="de-CH" kern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Inhaltsplatzhalter 13"/>
          <p:cNvSpPr txBox="1">
            <a:spLocks/>
          </p:cNvSpPr>
          <p:nvPr/>
        </p:nvSpPr>
        <p:spPr>
          <a:xfrm>
            <a:off x="5349330" y="2014117"/>
            <a:ext cx="2955282" cy="3150904"/>
          </a:xfrm>
          <a:prstGeom prst="rect">
            <a:avLst/>
          </a:prstGeom>
        </p:spPr>
        <p:txBody>
          <a:bodyPr/>
          <a:lstStyle>
            <a:lvl1pPr algn="l" defTabSz="983329" rtl="0" eaLnBrk="1" fontAlgn="base" hangingPunct="1">
              <a:lnSpc>
                <a:spcPct val="115000"/>
              </a:lnSpc>
              <a:spcBef>
                <a:spcPct val="100000"/>
              </a:spcBef>
              <a:spcAft>
                <a:spcPct val="0"/>
              </a:spcAft>
              <a:defRPr sz="245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2266" indent="-161643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2pPr>
            <a:lvl3pPr marL="672017" indent="-160147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3pPr>
            <a:lvl4pPr marL="1011766" indent="-170623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4pPr>
            <a:lvl5pPr marL="1350019" indent="-169127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5pPr>
            <a:lvl6pPr marL="1781067" indent="-169127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6pPr>
            <a:lvl7pPr marL="2212115" indent="-169127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7pPr>
            <a:lvl8pPr marL="2643163" indent="-169127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8pPr>
            <a:lvl9pPr marL="3074212" indent="-169127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CH" sz="1886" b="0" kern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</a:t>
            </a:r>
            <a:r>
              <a:rPr lang="de-CH" sz="1886" b="0" kern="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Rubicon</a:t>
            </a:r>
            <a:r>
              <a:rPr lang="de-CH" sz="1886" b="0" kern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CH" sz="1886" b="0" kern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n=138)</a:t>
            </a:r>
            <a:endParaRPr lang="de-CH" sz="1886" b="0" kern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itel 3"/>
          <p:cNvSpPr txBox="1">
            <a:spLocks/>
          </p:cNvSpPr>
          <p:nvPr/>
        </p:nvSpPr>
        <p:spPr bwMode="auto">
          <a:xfrm>
            <a:off x="694499" y="1509713"/>
            <a:ext cx="8687227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83329" rtl="0" eaLnBrk="1" fontAlgn="base" hangingPunct="1">
              <a:spcBef>
                <a:spcPct val="0"/>
              </a:spcBef>
              <a:spcAft>
                <a:spcPct val="0"/>
              </a:spcAft>
              <a:defRPr sz="1886" b="1" i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83329" rtl="0" eaLnBrk="1" fontAlgn="base" hangingPunct="1">
              <a:spcBef>
                <a:spcPct val="0"/>
              </a:spcBef>
              <a:spcAft>
                <a:spcPct val="0"/>
              </a:spcAft>
              <a:defRPr sz="1886" b="1">
                <a:solidFill>
                  <a:schemeClr val="tx2"/>
                </a:solidFill>
                <a:latin typeface="Arial" charset="0"/>
              </a:defRPr>
            </a:lvl2pPr>
            <a:lvl3pPr algn="l" defTabSz="983329" rtl="0" eaLnBrk="1" fontAlgn="base" hangingPunct="1">
              <a:spcBef>
                <a:spcPct val="0"/>
              </a:spcBef>
              <a:spcAft>
                <a:spcPct val="0"/>
              </a:spcAft>
              <a:defRPr sz="1886" b="1">
                <a:solidFill>
                  <a:schemeClr val="tx2"/>
                </a:solidFill>
                <a:latin typeface="Arial" charset="0"/>
              </a:defRPr>
            </a:lvl3pPr>
            <a:lvl4pPr algn="l" defTabSz="983329" rtl="0" eaLnBrk="1" fontAlgn="base" hangingPunct="1">
              <a:spcBef>
                <a:spcPct val="0"/>
              </a:spcBef>
              <a:spcAft>
                <a:spcPct val="0"/>
              </a:spcAft>
              <a:defRPr sz="1886" b="1">
                <a:solidFill>
                  <a:schemeClr val="tx2"/>
                </a:solidFill>
                <a:latin typeface="Arial" charset="0"/>
              </a:defRPr>
            </a:lvl4pPr>
            <a:lvl5pPr algn="l" defTabSz="983329" rtl="0" eaLnBrk="1" fontAlgn="base" hangingPunct="1">
              <a:spcBef>
                <a:spcPct val="0"/>
              </a:spcBef>
              <a:spcAft>
                <a:spcPct val="0"/>
              </a:spcAft>
              <a:defRPr sz="1886" b="1">
                <a:solidFill>
                  <a:schemeClr val="tx2"/>
                </a:solidFill>
                <a:latin typeface="Arial" charset="0"/>
              </a:defRPr>
            </a:lvl5pPr>
            <a:lvl6pPr marL="431048" algn="l" defTabSz="983329" rtl="0" eaLnBrk="1" fontAlgn="base" hangingPunct="1">
              <a:spcBef>
                <a:spcPct val="0"/>
              </a:spcBef>
              <a:spcAft>
                <a:spcPct val="0"/>
              </a:spcAft>
              <a:defRPr sz="1886" b="1">
                <a:solidFill>
                  <a:schemeClr val="tx2"/>
                </a:solidFill>
                <a:latin typeface="Arial" charset="0"/>
              </a:defRPr>
            </a:lvl6pPr>
            <a:lvl7pPr marL="862096" algn="l" defTabSz="983329" rtl="0" eaLnBrk="1" fontAlgn="base" hangingPunct="1">
              <a:spcBef>
                <a:spcPct val="0"/>
              </a:spcBef>
              <a:spcAft>
                <a:spcPct val="0"/>
              </a:spcAft>
              <a:defRPr sz="1886" b="1">
                <a:solidFill>
                  <a:schemeClr val="tx2"/>
                </a:solidFill>
                <a:latin typeface="Arial" charset="0"/>
              </a:defRPr>
            </a:lvl7pPr>
            <a:lvl8pPr marL="1293144" algn="l" defTabSz="983329" rtl="0" eaLnBrk="1" fontAlgn="base" hangingPunct="1">
              <a:spcBef>
                <a:spcPct val="0"/>
              </a:spcBef>
              <a:spcAft>
                <a:spcPct val="0"/>
              </a:spcAft>
              <a:defRPr sz="1886" b="1">
                <a:solidFill>
                  <a:schemeClr val="tx2"/>
                </a:solidFill>
                <a:latin typeface="Arial" charset="0"/>
              </a:defRPr>
            </a:lvl8pPr>
            <a:lvl9pPr marL="1724193" algn="l" defTabSz="983329" rtl="0" eaLnBrk="1" fontAlgn="base" hangingPunct="1">
              <a:spcBef>
                <a:spcPct val="0"/>
              </a:spcBef>
              <a:spcAft>
                <a:spcPct val="0"/>
              </a:spcAft>
              <a:defRPr sz="1886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CH" kern="0" dirty="0" smtClean="0"/>
              <a:t>RESULTS III – TESTING HYPOTHESIS (Informal </a:t>
            </a:r>
            <a:r>
              <a:rPr lang="de-CH" kern="0" dirty="0" err="1" smtClean="0"/>
              <a:t>conditions</a:t>
            </a:r>
            <a:r>
              <a:rPr lang="de-CH" kern="0" dirty="0" smtClean="0"/>
              <a:t>)</a:t>
            </a:r>
            <a:endParaRPr lang="de-CH" kern="0" dirty="0"/>
          </a:p>
        </p:txBody>
      </p:sp>
      <p:pic>
        <p:nvPicPr>
          <p:cNvPr id="56" name="Grafik 5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85" y="252239"/>
            <a:ext cx="1440160" cy="47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6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hteck 43"/>
          <p:cNvSpPr/>
          <p:nvPr/>
        </p:nvSpPr>
        <p:spPr bwMode="auto">
          <a:xfrm>
            <a:off x="588814" y="2014117"/>
            <a:ext cx="9000106" cy="67065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Datumsplatzhalter 1"/>
          <p:cNvSpPr>
            <a:spLocks noGrp="1"/>
          </p:cNvSpPr>
          <p:nvPr>
            <p:ph type="dt" sz="half" idx="10"/>
          </p:nvPr>
        </p:nvSpPr>
        <p:spPr>
          <a:xfrm>
            <a:off x="7852009" y="7197725"/>
            <a:ext cx="815737" cy="179388"/>
          </a:xfrm>
        </p:spPr>
        <p:txBody>
          <a:bodyPr/>
          <a:lstStyle/>
          <a:p>
            <a:fld id="{3D5E71D9-C934-43BD-B59D-D849422C4C08}" type="datetime3">
              <a:rPr lang="de-DE" smtClean="0">
                <a:solidFill>
                  <a:srgbClr val="000000"/>
                </a:solidFill>
              </a:rPr>
              <a:t>21/07/20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46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8667745" y="7197725"/>
            <a:ext cx="814240" cy="179388"/>
          </a:xfrm>
        </p:spPr>
        <p:txBody>
          <a:bodyPr/>
          <a:lstStyle/>
          <a:p>
            <a:fld id="{351188DD-6605-4EF4-9E67-B567F731CE68}" type="slidenum">
              <a:rPr lang="de-CH" smtClean="0">
                <a:solidFill>
                  <a:srgbClr val="000000"/>
                </a:solidFill>
              </a:rPr>
              <a:pPr/>
              <a:t>12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6916355" y="6615737"/>
            <a:ext cx="2589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de-CH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Calulated</a:t>
            </a:r>
            <a:r>
              <a:rPr lang="de-CH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de-CH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de-CH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Lavaan</a:t>
            </a:r>
            <a:r>
              <a:rPr lang="de-CH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de-CH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de-CH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Plotted</a:t>
            </a:r>
            <a:r>
              <a:rPr lang="de-CH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de-CH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de-CH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semPaths</a:t>
            </a:r>
            <a:r>
              <a:rPr lang="de-CH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de-CH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-402411" y="6092517"/>
            <a:ext cx="3180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Controlled for gender,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personal category, discipline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feld 48"/>
              <p:cNvSpPr txBox="1"/>
              <p:nvPr/>
            </p:nvSpPr>
            <p:spPr>
              <a:xfrm>
                <a:off x="3434969" y="6166470"/>
                <a:ext cx="2346315" cy="886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CH" sz="1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de-CH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CH" sz="105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de-CH" sz="105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df</a:t>
                </a:r>
                <a:r>
                  <a:rPr lang="de-CH" sz="10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de-CH" sz="105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de-CH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118(120)</a:t>
                </a:r>
              </a:p>
              <a:p>
                <a:r>
                  <a:rPr lang="de-CH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CFI = </a:t>
                </a:r>
                <a:r>
                  <a:rPr lang="de-CH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de-CH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CH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TLI = .1</a:t>
                </a:r>
              </a:p>
              <a:p>
                <a:r>
                  <a:rPr lang="de-CH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RMSEA = .00</a:t>
                </a:r>
                <a:endParaRPr lang="de-CH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feld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969" y="6166470"/>
                <a:ext cx="2346315" cy="886325"/>
              </a:xfrm>
              <a:prstGeom prst="rect">
                <a:avLst/>
              </a:prstGeom>
              <a:blipFill>
                <a:blip r:embed="rId3"/>
                <a:stretch>
                  <a:fillRect r="-260" b="-551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feld 49"/>
          <p:cNvSpPr txBox="1"/>
          <p:nvPr/>
        </p:nvSpPr>
        <p:spPr>
          <a:xfrm>
            <a:off x="588813" y="6735319"/>
            <a:ext cx="2686620" cy="275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*p&lt;0.05</a:t>
            </a:r>
            <a:r>
              <a:rPr lang="de-CH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CH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lang="de-CH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p&lt;0.01, </a:t>
            </a:r>
            <a:r>
              <a:rPr lang="de-CH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***p&lt;0.001</a:t>
            </a:r>
            <a:endParaRPr lang="de-CH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Inhaltsplatzhalter 11"/>
          <p:cNvSpPr txBox="1">
            <a:spLocks/>
          </p:cNvSpPr>
          <p:nvPr/>
        </p:nvSpPr>
        <p:spPr bwMode="auto">
          <a:xfrm>
            <a:off x="1797792" y="2099790"/>
            <a:ext cx="2955282" cy="115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83329" rtl="0" eaLnBrk="1" fontAlgn="base" hangingPunct="1">
              <a:lnSpc>
                <a:spcPct val="115000"/>
              </a:lnSpc>
              <a:spcBef>
                <a:spcPts val="1131"/>
              </a:spcBef>
              <a:spcAft>
                <a:spcPct val="0"/>
              </a:spcAft>
              <a:defRPr sz="1886" b="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2266" indent="-161643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2pPr>
            <a:lvl3pPr marL="672017" indent="-160147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3pPr>
            <a:lvl4pPr marL="1011766" indent="-170623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4pPr>
            <a:lvl5pPr marL="1350019" indent="-169127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5pPr>
            <a:lvl6pPr marL="1781067" indent="-169127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6pPr>
            <a:lvl7pPr marL="2212115" indent="-169127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7pPr>
            <a:lvl8pPr marL="2643163" indent="-169127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8pPr>
            <a:lvl9pPr marL="3074212" indent="-169127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CH" kern="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Pre-Rubicon</a:t>
            </a:r>
            <a:r>
              <a:rPr lang="de-CH" kern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(n=80)</a:t>
            </a:r>
            <a:endParaRPr lang="de-CH" kern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Inhaltsplatzhalter 13"/>
          <p:cNvSpPr txBox="1">
            <a:spLocks/>
          </p:cNvSpPr>
          <p:nvPr/>
        </p:nvSpPr>
        <p:spPr>
          <a:xfrm>
            <a:off x="5349330" y="2014117"/>
            <a:ext cx="2955282" cy="3150904"/>
          </a:xfrm>
          <a:prstGeom prst="rect">
            <a:avLst/>
          </a:prstGeom>
        </p:spPr>
        <p:txBody>
          <a:bodyPr/>
          <a:lstStyle>
            <a:lvl1pPr algn="l" defTabSz="983329" rtl="0" eaLnBrk="1" fontAlgn="base" hangingPunct="1">
              <a:lnSpc>
                <a:spcPct val="115000"/>
              </a:lnSpc>
              <a:spcBef>
                <a:spcPct val="100000"/>
              </a:spcBef>
              <a:spcAft>
                <a:spcPct val="0"/>
              </a:spcAft>
              <a:defRPr sz="245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2266" indent="-161643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2pPr>
            <a:lvl3pPr marL="672017" indent="-160147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3pPr>
            <a:lvl4pPr marL="1011766" indent="-170623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4pPr>
            <a:lvl5pPr marL="1350019" indent="-169127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5pPr>
            <a:lvl6pPr marL="1781067" indent="-169127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6pPr>
            <a:lvl7pPr marL="2212115" indent="-169127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7pPr>
            <a:lvl8pPr marL="2643163" indent="-169127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8pPr>
            <a:lvl9pPr marL="3074212" indent="-169127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CH" sz="1886" b="0" kern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</a:t>
            </a:r>
            <a:r>
              <a:rPr lang="de-CH" sz="1886" b="0" kern="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Rubicon</a:t>
            </a:r>
            <a:r>
              <a:rPr lang="de-CH" sz="1886" b="0" kern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CH" sz="1886" b="0" kern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n=72)</a:t>
            </a:r>
            <a:endParaRPr lang="de-CH" sz="1886" b="0" kern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itel 3"/>
          <p:cNvSpPr txBox="1">
            <a:spLocks/>
          </p:cNvSpPr>
          <p:nvPr/>
        </p:nvSpPr>
        <p:spPr bwMode="auto">
          <a:xfrm>
            <a:off x="694499" y="1509713"/>
            <a:ext cx="8687227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83329" rtl="0" eaLnBrk="1" fontAlgn="base" hangingPunct="1">
              <a:spcBef>
                <a:spcPct val="0"/>
              </a:spcBef>
              <a:spcAft>
                <a:spcPct val="0"/>
              </a:spcAft>
              <a:defRPr sz="1886" b="1" i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83329" rtl="0" eaLnBrk="1" fontAlgn="base" hangingPunct="1">
              <a:spcBef>
                <a:spcPct val="0"/>
              </a:spcBef>
              <a:spcAft>
                <a:spcPct val="0"/>
              </a:spcAft>
              <a:defRPr sz="1886" b="1">
                <a:solidFill>
                  <a:schemeClr val="tx2"/>
                </a:solidFill>
                <a:latin typeface="Arial" charset="0"/>
              </a:defRPr>
            </a:lvl2pPr>
            <a:lvl3pPr algn="l" defTabSz="983329" rtl="0" eaLnBrk="1" fontAlgn="base" hangingPunct="1">
              <a:spcBef>
                <a:spcPct val="0"/>
              </a:spcBef>
              <a:spcAft>
                <a:spcPct val="0"/>
              </a:spcAft>
              <a:defRPr sz="1886" b="1">
                <a:solidFill>
                  <a:schemeClr val="tx2"/>
                </a:solidFill>
                <a:latin typeface="Arial" charset="0"/>
              </a:defRPr>
            </a:lvl3pPr>
            <a:lvl4pPr algn="l" defTabSz="983329" rtl="0" eaLnBrk="1" fontAlgn="base" hangingPunct="1">
              <a:spcBef>
                <a:spcPct val="0"/>
              </a:spcBef>
              <a:spcAft>
                <a:spcPct val="0"/>
              </a:spcAft>
              <a:defRPr sz="1886" b="1">
                <a:solidFill>
                  <a:schemeClr val="tx2"/>
                </a:solidFill>
                <a:latin typeface="Arial" charset="0"/>
              </a:defRPr>
            </a:lvl4pPr>
            <a:lvl5pPr algn="l" defTabSz="983329" rtl="0" eaLnBrk="1" fontAlgn="base" hangingPunct="1">
              <a:spcBef>
                <a:spcPct val="0"/>
              </a:spcBef>
              <a:spcAft>
                <a:spcPct val="0"/>
              </a:spcAft>
              <a:defRPr sz="1886" b="1">
                <a:solidFill>
                  <a:schemeClr val="tx2"/>
                </a:solidFill>
                <a:latin typeface="Arial" charset="0"/>
              </a:defRPr>
            </a:lvl5pPr>
            <a:lvl6pPr marL="431048" algn="l" defTabSz="983329" rtl="0" eaLnBrk="1" fontAlgn="base" hangingPunct="1">
              <a:spcBef>
                <a:spcPct val="0"/>
              </a:spcBef>
              <a:spcAft>
                <a:spcPct val="0"/>
              </a:spcAft>
              <a:defRPr sz="1886" b="1">
                <a:solidFill>
                  <a:schemeClr val="tx2"/>
                </a:solidFill>
                <a:latin typeface="Arial" charset="0"/>
              </a:defRPr>
            </a:lvl6pPr>
            <a:lvl7pPr marL="862096" algn="l" defTabSz="983329" rtl="0" eaLnBrk="1" fontAlgn="base" hangingPunct="1">
              <a:spcBef>
                <a:spcPct val="0"/>
              </a:spcBef>
              <a:spcAft>
                <a:spcPct val="0"/>
              </a:spcAft>
              <a:defRPr sz="1886" b="1">
                <a:solidFill>
                  <a:schemeClr val="tx2"/>
                </a:solidFill>
                <a:latin typeface="Arial" charset="0"/>
              </a:defRPr>
            </a:lvl7pPr>
            <a:lvl8pPr marL="1293144" algn="l" defTabSz="983329" rtl="0" eaLnBrk="1" fontAlgn="base" hangingPunct="1">
              <a:spcBef>
                <a:spcPct val="0"/>
              </a:spcBef>
              <a:spcAft>
                <a:spcPct val="0"/>
              </a:spcAft>
              <a:defRPr sz="1886" b="1">
                <a:solidFill>
                  <a:schemeClr val="tx2"/>
                </a:solidFill>
                <a:latin typeface="Arial" charset="0"/>
              </a:defRPr>
            </a:lvl8pPr>
            <a:lvl9pPr marL="1724193" algn="l" defTabSz="983329" rtl="0" eaLnBrk="1" fontAlgn="base" hangingPunct="1">
              <a:spcBef>
                <a:spcPct val="0"/>
              </a:spcBef>
              <a:spcAft>
                <a:spcPct val="0"/>
              </a:spcAft>
              <a:defRPr sz="1886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CH" kern="0" dirty="0" smtClean="0"/>
              <a:t>RESULTS IV – TESTING HYPOTHESIS (Formal </a:t>
            </a:r>
            <a:r>
              <a:rPr lang="de-CH" kern="0" dirty="0" err="1" smtClean="0"/>
              <a:t>conditions</a:t>
            </a:r>
            <a:r>
              <a:rPr lang="de-CH" kern="0" dirty="0" smtClean="0"/>
              <a:t>)</a:t>
            </a:r>
            <a:endParaRPr lang="de-CH" kern="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/>
          <a:srcRect l="5109" t="11488" r="8479" b="8094"/>
          <a:stretch/>
        </p:blipFill>
        <p:spPr>
          <a:xfrm>
            <a:off x="5185122" y="3112704"/>
            <a:ext cx="4104456" cy="249836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/>
          <a:srcRect l="6374" t="11735" r="7214" b="4975"/>
          <a:stretch/>
        </p:blipFill>
        <p:spPr>
          <a:xfrm>
            <a:off x="1152674" y="3291324"/>
            <a:ext cx="3816424" cy="2406006"/>
          </a:xfrm>
          <a:prstGeom prst="rect">
            <a:avLst/>
          </a:prstGeom>
        </p:spPr>
      </p:pic>
      <p:sp>
        <p:nvSpPr>
          <p:cNvPr id="51" name="Textfeld 50"/>
          <p:cNvSpPr txBox="1"/>
          <p:nvPr/>
        </p:nvSpPr>
        <p:spPr>
          <a:xfrm>
            <a:off x="7345362" y="3780631"/>
            <a:ext cx="430219" cy="267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endParaRPr lang="de-CH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5566174" y="4273653"/>
            <a:ext cx="430219" cy="267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endParaRPr lang="de-CH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Grafik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85" y="252239"/>
            <a:ext cx="1440160" cy="4728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3883552" y="4644727"/>
                <a:ext cx="1152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CH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1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de-CH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CH" sz="1200" b="0" i="1" smtClean="0">
                        <a:latin typeface="Cambria Math" panose="02040503050406030204" pitchFamily="18" charset="0"/>
                      </a:rPr>
                      <m:t>=.</m:t>
                    </m:r>
                  </m:oMath>
                </a14:m>
                <a:r>
                  <a:rPr lang="de-CH" sz="1200" dirty="0" smtClean="0"/>
                  <a:t>10</a:t>
                </a:r>
                <a:endParaRPr lang="de-CH" sz="1200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552" y="4644727"/>
                <a:ext cx="1152128" cy="276999"/>
              </a:xfrm>
              <a:prstGeom prst="rect">
                <a:avLst/>
              </a:prstGeom>
              <a:blipFill>
                <a:blip r:embed="rId7"/>
                <a:stretch>
                  <a:fillRect t="-4444" r="-529" b="-15556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8039701" y="4624771"/>
                <a:ext cx="1152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CH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1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de-CH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CH" sz="1200" b="0" i="1" smtClean="0">
                        <a:latin typeface="Cambria Math" panose="02040503050406030204" pitchFamily="18" charset="0"/>
                      </a:rPr>
                      <m:t>=.</m:t>
                    </m:r>
                  </m:oMath>
                </a14:m>
                <a:r>
                  <a:rPr lang="de-CH" sz="1200" dirty="0" smtClean="0"/>
                  <a:t>24</a:t>
                </a:r>
                <a:endParaRPr lang="de-CH" sz="1200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701" y="4624771"/>
                <a:ext cx="1152128" cy="276999"/>
              </a:xfrm>
              <a:prstGeom prst="rect">
                <a:avLst/>
              </a:prstGeom>
              <a:blipFill>
                <a:blip r:embed="rId8"/>
                <a:stretch>
                  <a:fillRect t="-4444" b="-15556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937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71D9-C934-43BD-B59D-D849422C4C08}" type="datetime3">
              <a:rPr lang="de-DE" smtClean="0">
                <a:solidFill>
                  <a:srgbClr val="000000"/>
                </a:solidFill>
              </a:rPr>
              <a:t>21/07/20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88DD-6605-4EF4-9E67-B567F731CE68}" type="slidenum">
              <a:rPr lang="de-CH" smtClean="0">
                <a:solidFill>
                  <a:srgbClr val="000000"/>
                </a:solidFill>
              </a:rPr>
              <a:pPr/>
              <a:t>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DISCUSSION &amp; IMPLICATION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695997" y="2197100"/>
            <a:ext cx="8687227" cy="316770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/>
              <a:t>Hypotheses 1) </a:t>
            </a:r>
            <a:r>
              <a:rPr lang="en-US" sz="1400" dirty="0"/>
              <a:t>to </a:t>
            </a:r>
            <a:r>
              <a:rPr lang="en-US" sz="1400" dirty="0" smtClean="0"/>
              <a:t>3) </a:t>
            </a:r>
            <a:r>
              <a:rPr lang="en-US" sz="1400" dirty="0"/>
              <a:t>could be confirmed. The TPB predictors have a strong predictive power </a:t>
            </a:r>
            <a:r>
              <a:rPr lang="en-US" sz="1400" dirty="0" smtClean="0"/>
              <a:t>to explain entrepreneurial intentions</a:t>
            </a:r>
            <a:r>
              <a:rPr lang="en-US" sz="1400" dirty="0"/>
              <a:t> both Pre-and </a:t>
            </a:r>
            <a:r>
              <a:rPr lang="en-US" sz="1400" dirty="0" smtClean="0"/>
              <a:t>Post-Rubicon.</a:t>
            </a:r>
            <a:endParaRPr lang="en-US" sz="1400" dirty="0"/>
          </a:p>
          <a:p>
            <a:pPr marL="618016" lvl="1" indent="-285750">
              <a:buFont typeface="Wingdings" panose="05000000000000000000" pitchFamily="2" charset="2"/>
              <a:buChar char="ü"/>
            </a:pPr>
            <a:r>
              <a:rPr lang="en-US" sz="1400" dirty="0"/>
              <a:t>Hypothesis </a:t>
            </a:r>
            <a:r>
              <a:rPr lang="en-US" sz="1400" dirty="0" smtClean="0"/>
              <a:t>1) </a:t>
            </a:r>
            <a:r>
              <a:rPr lang="en-US" sz="1400" dirty="0"/>
              <a:t>illustrates that PBC </a:t>
            </a:r>
            <a:r>
              <a:rPr lang="en-US" sz="1400" dirty="0" smtClean="0"/>
              <a:t>had </a:t>
            </a:r>
            <a:r>
              <a:rPr lang="en-US" sz="1400" dirty="0"/>
              <a:t>a stronger influence on entrepreneurial </a:t>
            </a:r>
            <a:r>
              <a:rPr lang="en-US" sz="1400" dirty="0" smtClean="0"/>
              <a:t>intentions after crossing the </a:t>
            </a:r>
            <a:r>
              <a:rPr lang="en-US" sz="1400" dirty="0"/>
              <a:t>E</a:t>
            </a:r>
            <a:r>
              <a:rPr lang="en-US" sz="1400" dirty="0" smtClean="0"/>
              <a:t>nt. Rubicon </a:t>
            </a:r>
            <a:r>
              <a:rPr lang="en-US" sz="1400" dirty="0"/>
              <a:t>than in the </a:t>
            </a:r>
            <a:r>
              <a:rPr lang="en-US" sz="1400" b="1" dirty="0"/>
              <a:t>Deliberative</a:t>
            </a:r>
            <a:r>
              <a:rPr lang="en-US" sz="1400" dirty="0" smtClean="0"/>
              <a:t> </a:t>
            </a:r>
            <a:r>
              <a:rPr lang="en-US" sz="1400" dirty="0"/>
              <a:t>phase</a:t>
            </a:r>
            <a:r>
              <a:rPr lang="en-US" sz="1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Hypotheses </a:t>
            </a:r>
            <a:r>
              <a:rPr lang="en-US" sz="1400" dirty="0" smtClean="0"/>
              <a:t>4) </a:t>
            </a:r>
            <a:r>
              <a:rPr lang="en-US" sz="1400" dirty="0"/>
              <a:t>and </a:t>
            </a:r>
            <a:r>
              <a:rPr lang="en-US" sz="1400" dirty="0" smtClean="0"/>
              <a:t>5) </a:t>
            </a:r>
            <a:r>
              <a:rPr lang="en-US" sz="1400" dirty="0"/>
              <a:t>could </a:t>
            </a:r>
            <a:r>
              <a:rPr lang="en-US" sz="1400" dirty="0" smtClean="0"/>
              <a:t>be </a:t>
            </a:r>
            <a:r>
              <a:rPr lang="en-US" sz="1400" dirty="0"/>
              <a:t>confirmed. Thus, role models both P</a:t>
            </a:r>
            <a:r>
              <a:rPr lang="en-US" sz="1400" dirty="0" smtClean="0"/>
              <a:t>re- </a:t>
            </a:r>
            <a:r>
              <a:rPr lang="en-US" sz="1400" dirty="0"/>
              <a:t>and </a:t>
            </a:r>
            <a:r>
              <a:rPr lang="en-US" sz="1400" dirty="0" smtClean="0"/>
              <a:t>Post-Rubicon show </a:t>
            </a:r>
            <a:r>
              <a:rPr lang="en-US" sz="1400" dirty="0"/>
              <a:t>a strong influence on PBC and </a:t>
            </a:r>
            <a:r>
              <a:rPr lang="en-US" sz="1400" dirty="0" smtClean="0"/>
              <a:t>attitudes toward entrepreneurship.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Hypotheses </a:t>
            </a:r>
            <a:r>
              <a:rPr lang="en-US" sz="1400" dirty="0" smtClean="0"/>
              <a:t>6) </a:t>
            </a:r>
            <a:r>
              <a:rPr lang="en-US" sz="1400" dirty="0"/>
              <a:t>and </a:t>
            </a:r>
            <a:r>
              <a:rPr lang="en-US" sz="1400" dirty="0" smtClean="0"/>
              <a:t>7) </a:t>
            </a:r>
            <a:r>
              <a:rPr lang="en-US" sz="1400" dirty="0"/>
              <a:t>were partially confirmed. Social and financial rewards do have a positive direct influence on entrepreneurial intentions. However, the indirect influence of rewards on social norms is only </a:t>
            </a:r>
            <a:r>
              <a:rPr lang="en-US" sz="1400" dirty="0" smtClean="0"/>
              <a:t>after crossing the Rubicon </a:t>
            </a:r>
            <a:r>
              <a:rPr lang="en-US" sz="1400" dirty="0"/>
              <a:t>significant. </a:t>
            </a:r>
            <a:endParaRPr lang="en-US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Hypothesis </a:t>
            </a:r>
            <a:r>
              <a:rPr lang="en-US" sz="1400" dirty="0" smtClean="0"/>
              <a:t>8) </a:t>
            </a:r>
            <a:r>
              <a:rPr lang="en-US" sz="1400" dirty="0"/>
              <a:t>could also be confirmed in </a:t>
            </a:r>
            <a:r>
              <a:rPr lang="en-US" sz="1400" dirty="0" smtClean="0"/>
              <a:t>a SEM</a:t>
            </a:r>
            <a:r>
              <a:rPr lang="en-US" sz="1400" dirty="0"/>
              <a:t>. Thus, formal (concrete) support offers have a significant </a:t>
            </a:r>
            <a:r>
              <a:rPr lang="en-US" sz="1400" dirty="0" smtClean="0"/>
              <a:t>positive effect on PBC </a:t>
            </a:r>
            <a:r>
              <a:rPr lang="en-US" sz="1400" dirty="0"/>
              <a:t>in the I</a:t>
            </a:r>
            <a:r>
              <a:rPr lang="en-US" sz="1400" dirty="0" smtClean="0"/>
              <a:t>mplementation </a:t>
            </a:r>
            <a:r>
              <a:rPr lang="en-US" sz="1400" dirty="0"/>
              <a:t>phase</a:t>
            </a:r>
            <a:r>
              <a:rPr lang="en-US" sz="1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dirty="0"/>
          </a:p>
          <a:p>
            <a:endParaRPr lang="de-CH" sz="1400" dirty="0"/>
          </a:p>
          <a:p>
            <a:endParaRPr lang="de-CH" sz="1600" dirty="0" smtClean="0"/>
          </a:p>
          <a:p>
            <a:endParaRPr lang="de-CH" sz="1600" dirty="0" smtClean="0"/>
          </a:p>
          <a:p>
            <a:endParaRPr lang="de-CH" sz="1600" dirty="0"/>
          </a:p>
          <a:p>
            <a:endParaRPr lang="de-CH" sz="1600" dirty="0" smtClean="0"/>
          </a:p>
          <a:p>
            <a:endParaRPr lang="de-CH" sz="16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85" y="252239"/>
            <a:ext cx="1440160" cy="472889"/>
          </a:xfrm>
          <a:prstGeom prst="rect">
            <a:avLst/>
          </a:prstGeom>
        </p:spPr>
      </p:pic>
      <p:sp>
        <p:nvSpPr>
          <p:cNvPr id="13" name="Bridge2"/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1224682" y="6516935"/>
            <a:ext cx="1174232" cy="542925"/>
          </a:xfrm>
          <a:custGeom>
            <a:avLst/>
            <a:gdLst>
              <a:gd name="T0" fmla="*/ 1238 w 1238"/>
              <a:gd name="T1" fmla="*/ 320 h 572"/>
              <a:gd name="T2" fmla="*/ 1032 w 1238"/>
              <a:gd name="T3" fmla="*/ 0 h 572"/>
              <a:gd name="T4" fmla="*/ 1032 w 1238"/>
              <a:gd name="T5" fmla="*/ 0 h 572"/>
              <a:gd name="T6" fmla="*/ 617 w 1238"/>
              <a:gd name="T7" fmla="*/ 371 h 572"/>
              <a:gd name="T8" fmla="*/ 178 w 1238"/>
              <a:gd name="T9" fmla="*/ 0 h 572"/>
              <a:gd name="T10" fmla="*/ 178 w 1238"/>
              <a:gd name="T11" fmla="*/ 0 h 572"/>
              <a:gd name="T12" fmla="*/ 1 w 1238"/>
              <a:gd name="T13" fmla="*/ 346 h 572"/>
              <a:gd name="T14" fmla="*/ 59 w 1238"/>
              <a:gd name="T15" fmla="*/ 374 h 572"/>
              <a:gd name="T16" fmla="*/ 158 w 1238"/>
              <a:gd name="T17" fmla="*/ 415 h 572"/>
              <a:gd name="T18" fmla="*/ 119 w 1238"/>
              <a:gd name="T19" fmla="*/ 556 h 572"/>
              <a:gd name="T20" fmla="*/ 248 w 1238"/>
              <a:gd name="T21" fmla="*/ 572 h 572"/>
              <a:gd name="T22" fmla="*/ 248 w 1238"/>
              <a:gd name="T23" fmla="*/ 540 h 572"/>
              <a:gd name="T24" fmla="*/ 1012 w 1238"/>
              <a:gd name="T25" fmla="*/ 415 h 572"/>
              <a:gd name="T26" fmla="*/ 973 w 1238"/>
              <a:gd name="T27" fmla="*/ 556 h 572"/>
              <a:gd name="T28" fmla="*/ 1102 w 1238"/>
              <a:gd name="T29" fmla="*/ 572 h 572"/>
              <a:gd name="T30" fmla="*/ 1102 w 1238"/>
              <a:gd name="T31" fmla="*/ 540 h 572"/>
              <a:gd name="T32" fmla="*/ 1238 w 1238"/>
              <a:gd name="T33" fmla="*/ 415 h 572"/>
              <a:gd name="T34" fmla="*/ 1180 w 1238"/>
              <a:gd name="T35" fmla="*/ 297 h 572"/>
              <a:gd name="T36" fmla="*/ 959 w 1238"/>
              <a:gd name="T37" fmla="*/ 163 h 572"/>
              <a:gd name="T38" fmla="*/ 910 w 1238"/>
              <a:gd name="T39" fmla="*/ 374 h 572"/>
              <a:gd name="T40" fmla="*/ 910 w 1238"/>
              <a:gd name="T41" fmla="*/ 227 h 572"/>
              <a:gd name="T42" fmla="*/ 848 w 1238"/>
              <a:gd name="T43" fmla="*/ 374 h 572"/>
              <a:gd name="T44" fmla="*/ 405 w 1238"/>
              <a:gd name="T45" fmla="*/ 302 h 572"/>
              <a:gd name="T46" fmla="*/ 453 w 1238"/>
              <a:gd name="T47" fmla="*/ 374 h 572"/>
              <a:gd name="T48" fmla="*/ 467 w 1238"/>
              <a:gd name="T49" fmla="*/ 346 h 572"/>
              <a:gd name="T50" fmla="*/ 467 w 1238"/>
              <a:gd name="T51" fmla="*/ 374 h 572"/>
              <a:gd name="T52" fmla="*/ 772 w 1238"/>
              <a:gd name="T53" fmla="*/ 374 h 572"/>
              <a:gd name="T54" fmla="*/ 786 w 1238"/>
              <a:gd name="T55" fmla="*/ 341 h 572"/>
              <a:gd name="T56" fmla="*/ 786 w 1238"/>
              <a:gd name="T57" fmla="*/ 374 h 572"/>
              <a:gd name="T58" fmla="*/ 391 w 1238"/>
              <a:gd name="T59" fmla="*/ 374 h 572"/>
              <a:gd name="T60" fmla="*/ 343 w 1238"/>
              <a:gd name="T61" fmla="*/ 242 h 572"/>
              <a:gd name="T62" fmla="*/ 329 w 1238"/>
              <a:gd name="T63" fmla="*/ 227 h 572"/>
              <a:gd name="T64" fmla="*/ 281 w 1238"/>
              <a:gd name="T65" fmla="*/ 166 h 572"/>
              <a:gd name="T66" fmla="*/ 72 w 1238"/>
              <a:gd name="T67" fmla="*/ 279 h 572"/>
              <a:gd name="T68" fmla="*/ 108 w 1238"/>
              <a:gd name="T69" fmla="*/ 229 h 572"/>
              <a:gd name="T70" fmla="*/ 72 w 1238"/>
              <a:gd name="T71" fmla="*/ 374 h 572"/>
              <a:gd name="T72" fmla="*/ 121 w 1238"/>
              <a:gd name="T73" fmla="*/ 206 h 572"/>
              <a:gd name="T74" fmla="*/ 169 w 1238"/>
              <a:gd name="T75" fmla="*/ 121 h 572"/>
              <a:gd name="T76" fmla="*/ 158 w 1238"/>
              <a:gd name="T77" fmla="*/ 374 h 572"/>
              <a:gd name="T78" fmla="*/ 214 w 1238"/>
              <a:gd name="T79" fmla="*/ 121 h 572"/>
              <a:gd name="T80" fmla="*/ 267 w 1238"/>
              <a:gd name="T81" fmla="*/ 147 h 572"/>
              <a:gd name="T82" fmla="*/ 226 w 1238"/>
              <a:gd name="T83" fmla="*/ 235 h 572"/>
              <a:gd name="T84" fmla="*/ 972 w 1238"/>
              <a:gd name="T85" fmla="*/ 144 h 572"/>
              <a:gd name="T86" fmla="*/ 1032 w 1238"/>
              <a:gd name="T87" fmla="*/ 46 h 572"/>
              <a:gd name="T88" fmla="*/ 1023 w 1238"/>
              <a:gd name="T89" fmla="*/ 235 h 572"/>
              <a:gd name="T90" fmla="*/ 972 w 1238"/>
              <a:gd name="T91" fmla="*/ 374 h 572"/>
              <a:gd name="T92" fmla="*/ 1059 w 1238"/>
              <a:gd name="T93" fmla="*/ 121 h 572"/>
              <a:gd name="T94" fmla="*/ 1118 w 1238"/>
              <a:gd name="T95" fmla="*/ 209 h 572"/>
              <a:gd name="T96" fmla="*/ 1079 w 1238"/>
              <a:gd name="T97" fmla="*/ 374 h 572"/>
              <a:gd name="T98" fmla="*/ 1167 w 1238"/>
              <a:gd name="T99" fmla="*/ 374 h 572"/>
              <a:gd name="T100" fmla="*/ 1167 w 1238"/>
              <a:gd name="T101" fmla="*/ 28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38" h="572">
                <a:moveTo>
                  <a:pt x="1228" y="341"/>
                </a:moveTo>
                <a:cubicBezTo>
                  <a:pt x="1229" y="341"/>
                  <a:pt x="1233" y="344"/>
                  <a:pt x="1238" y="347"/>
                </a:cubicBezTo>
                <a:lnTo>
                  <a:pt x="1238" y="320"/>
                </a:lnTo>
                <a:cubicBezTo>
                  <a:pt x="1115" y="226"/>
                  <a:pt x="1062" y="13"/>
                  <a:pt x="1059" y="1"/>
                </a:cubicBezTo>
                <a:lnTo>
                  <a:pt x="1059" y="0"/>
                </a:lnTo>
                <a:lnTo>
                  <a:pt x="1032" y="0"/>
                </a:lnTo>
                <a:lnTo>
                  <a:pt x="1032" y="0"/>
                </a:lnTo>
                <a:lnTo>
                  <a:pt x="1032" y="0"/>
                </a:lnTo>
                <a:lnTo>
                  <a:pt x="1032" y="0"/>
                </a:lnTo>
                <a:lnTo>
                  <a:pt x="1032" y="0"/>
                </a:lnTo>
                <a:cubicBezTo>
                  <a:pt x="902" y="246"/>
                  <a:pt x="764" y="371"/>
                  <a:pt x="623" y="371"/>
                </a:cubicBezTo>
                <a:cubicBezTo>
                  <a:pt x="621" y="371"/>
                  <a:pt x="619" y="371"/>
                  <a:pt x="617" y="371"/>
                </a:cubicBezTo>
                <a:cubicBezTo>
                  <a:pt x="380" y="365"/>
                  <a:pt x="208" y="5"/>
                  <a:pt x="206" y="0"/>
                </a:cubicBezTo>
                <a:lnTo>
                  <a:pt x="206" y="0"/>
                </a:lnTo>
                <a:lnTo>
                  <a:pt x="178" y="0"/>
                </a:lnTo>
                <a:lnTo>
                  <a:pt x="178" y="0"/>
                </a:lnTo>
                <a:lnTo>
                  <a:pt x="178" y="0"/>
                </a:lnTo>
                <a:lnTo>
                  <a:pt x="178" y="0"/>
                </a:lnTo>
                <a:lnTo>
                  <a:pt x="178" y="0"/>
                </a:lnTo>
                <a:cubicBezTo>
                  <a:pt x="175" y="10"/>
                  <a:pt x="124" y="223"/>
                  <a:pt x="1" y="319"/>
                </a:cubicBezTo>
                <a:lnTo>
                  <a:pt x="1" y="346"/>
                </a:lnTo>
                <a:cubicBezTo>
                  <a:pt x="4" y="344"/>
                  <a:pt x="8" y="341"/>
                  <a:pt x="9" y="340"/>
                </a:cubicBezTo>
                <a:cubicBezTo>
                  <a:pt x="27" y="327"/>
                  <a:pt x="44" y="311"/>
                  <a:pt x="59" y="295"/>
                </a:cubicBezTo>
                <a:lnTo>
                  <a:pt x="59" y="374"/>
                </a:lnTo>
                <a:lnTo>
                  <a:pt x="0" y="374"/>
                </a:lnTo>
                <a:lnTo>
                  <a:pt x="0" y="415"/>
                </a:lnTo>
                <a:lnTo>
                  <a:pt x="158" y="415"/>
                </a:lnTo>
                <a:lnTo>
                  <a:pt x="158" y="540"/>
                </a:lnTo>
                <a:lnTo>
                  <a:pt x="136" y="540"/>
                </a:lnTo>
                <a:cubicBezTo>
                  <a:pt x="127" y="540"/>
                  <a:pt x="119" y="547"/>
                  <a:pt x="119" y="556"/>
                </a:cubicBezTo>
                <a:lnTo>
                  <a:pt x="119" y="572"/>
                </a:lnTo>
                <a:lnTo>
                  <a:pt x="136" y="572"/>
                </a:lnTo>
                <a:lnTo>
                  <a:pt x="248" y="572"/>
                </a:lnTo>
                <a:lnTo>
                  <a:pt x="264" y="572"/>
                </a:lnTo>
                <a:lnTo>
                  <a:pt x="264" y="556"/>
                </a:lnTo>
                <a:cubicBezTo>
                  <a:pt x="264" y="547"/>
                  <a:pt x="257" y="540"/>
                  <a:pt x="248" y="540"/>
                </a:cubicBezTo>
                <a:lnTo>
                  <a:pt x="226" y="540"/>
                </a:lnTo>
                <a:lnTo>
                  <a:pt x="226" y="415"/>
                </a:lnTo>
                <a:lnTo>
                  <a:pt x="1012" y="415"/>
                </a:lnTo>
                <a:lnTo>
                  <a:pt x="1012" y="540"/>
                </a:lnTo>
                <a:lnTo>
                  <a:pt x="989" y="540"/>
                </a:lnTo>
                <a:cubicBezTo>
                  <a:pt x="980" y="540"/>
                  <a:pt x="973" y="547"/>
                  <a:pt x="973" y="556"/>
                </a:cubicBezTo>
                <a:lnTo>
                  <a:pt x="973" y="572"/>
                </a:lnTo>
                <a:lnTo>
                  <a:pt x="989" y="572"/>
                </a:lnTo>
                <a:lnTo>
                  <a:pt x="1102" y="572"/>
                </a:lnTo>
                <a:lnTo>
                  <a:pt x="1118" y="572"/>
                </a:lnTo>
                <a:lnTo>
                  <a:pt x="1118" y="556"/>
                </a:lnTo>
                <a:cubicBezTo>
                  <a:pt x="1118" y="547"/>
                  <a:pt x="1111" y="540"/>
                  <a:pt x="1102" y="540"/>
                </a:cubicBezTo>
                <a:lnTo>
                  <a:pt x="1079" y="540"/>
                </a:lnTo>
                <a:lnTo>
                  <a:pt x="1079" y="415"/>
                </a:lnTo>
                <a:lnTo>
                  <a:pt x="1238" y="415"/>
                </a:lnTo>
                <a:lnTo>
                  <a:pt x="1238" y="374"/>
                </a:lnTo>
                <a:lnTo>
                  <a:pt x="1180" y="374"/>
                </a:lnTo>
                <a:lnTo>
                  <a:pt x="1180" y="297"/>
                </a:lnTo>
                <a:cubicBezTo>
                  <a:pt x="1195" y="313"/>
                  <a:pt x="1211" y="328"/>
                  <a:pt x="1228" y="341"/>
                </a:cubicBezTo>
                <a:close/>
                <a:moveTo>
                  <a:pt x="910" y="227"/>
                </a:moveTo>
                <a:cubicBezTo>
                  <a:pt x="926" y="207"/>
                  <a:pt x="942" y="186"/>
                  <a:pt x="959" y="163"/>
                </a:cubicBezTo>
                <a:cubicBezTo>
                  <a:pt x="959" y="163"/>
                  <a:pt x="959" y="163"/>
                  <a:pt x="959" y="163"/>
                </a:cubicBezTo>
                <a:lnTo>
                  <a:pt x="959" y="374"/>
                </a:lnTo>
                <a:lnTo>
                  <a:pt x="910" y="374"/>
                </a:lnTo>
                <a:lnTo>
                  <a:pt x="910" y="227"/>
                </a:lnTo>
                <a:cubicBezTo>
                  <a:pt x="910" y="227"/>
                  <a:pt x="910" y="227"/>
                  <a:pt x="910" y="227"/>
                </a:cubicBezTo>
                <a:cubicBezTo>
                  <a:pt x="910" y="227"/>
                  <a:pt x="910" y="227"/>
                  <a:pt x="910" y="227"/>
                </a:cubicBezTo>
                <a:close/>
                <a:moveTo>
                  <a:pt x="897" y="242"/>
                </a:moveTo>
                <a:lnTo>
                  <a:pt x="897" y="374"/>
                </a:lnTo>
                <a:lnTo>
                  <a:pt x="848" y="374"/>
                </a:lnTo>
                <a:lnTo>
                  <a:pt x="848" y="292"/>
                </a:lnTo>
                <a:cubicBezTo>
                  <a:pt x="864" y="277"/>
                  <a:pt x="880" y="261"/>
                  <a:pt x="897" y="242"/>
                </a:cubicBezTo>
                <a:close/>
                <a:moveTo>
                  <a:pt x="405" y="302"/>
                </a:moveTo>
                <a:cubicBezTo>
                  <a:pt x="421" y="315"/>
                  <a:pt x="437" y="327"/>
                  <a:pt x="453" y="338"/>
                </a:cubicBezTo>
                <a:lnTo>
                  <a:pt x="453" y="338"/>
                </a:lnTo>
                <a:lnTo>
                  <a:pt x="453" y="374"/>
                </a:lnTo>
                <a:lnTo>
                  <a:pt x="405" y="374"/>
                </a:lnTo>
                <a:lnTo>
                  <a:pt x="405" y="302"/>
                </a:lnTo>
                <a:close/>
                <a:moveTo>
                  <a:pt x="467" y="346"/>
                </a:moveTo>
                <a:lnTo>
                  <a:pt x="467" y="346"/>
                </a:lnTo>
                <a:cubicBezTo>
                  <a:pt x="486" y="357"/>
                  <a:pt x="505" y="367"/>
                  <a:pt x="525" y="374"/>
                </a:cubicBezTo>
                <a:lnTo>
                  <a:pt x="467" y="374"/>
                </a:lnTo>
                <a:lnTo>
                  <a:pt x="467" y="346"/>
                </a:lnTo>
                <a:close/>
                <a:moveTo>
                  <a:pt x="772" y="349"/>
                </a:moveTo>
                <a:lnTo>
                  <a:pt x="772" y="374"/>
                </a:lnTo>
                <a:lnTo>
                  <a:pt x="721" y="374"/>
                </a:lnTo>
                <a:cubicBezTo>
                  <a:pt x="738" y="368"/>
                  <a:pt x="755" y="359"/>
                  <a:pt x="772" y="349"/>
                </a:cubicBezTo>
                <a:close/>
                <a:moveTo>
                  <a:pt x="786" y="341"/>
                </a:moveTo>
                <a:cubicBezTo>
                  <a:pt x="802" y="330"/>
                  <a:pt x="818" y="318"/>
                  <a:pt x="834" y="304"/>
                </a:cubicBezTo>
                <a:lnTo>
                  <a:pt x="834" y="374"/>
                </a:lnTo>
                <a:lnTo>
                  <a:pt x="786" y="374"/>
                </a:lnTo>
                <a:lnTo>
                  <a:pt x="786" y="341"/>
                </a:lnTo>
                <a:close/>
                <a:moveTo>
                  <a:pt x="391" y="290"/>
                </a:moveTo>
                <a:lnTo>
                  <a:pt x="391" y="374"/>
                </a:lnTo>
                <a:lnTo>
                  <a:pt x="343" y="374"/>
                </a:lnTo>
                <a:lnTo>
                  <a:pt x="343" y="242"/>
                </a:lnTo>
                <a:cubicBezTo>
                  <a:pt x="343" y="242"/>
                  <a:pt x="343" y="242"/>
                  <a:pt x="343" y="242"/>
                </a:cubicBezTo>
                <a:lnTo>
                  <a:pt x="343" y="242"/>
                </a:lnTo>
                <a:cubicBezTo>
                  <a:pt x="359" y="260"/>
                  <a:pt x="375" y="276"/>
                  <a:pt x="391" y="290"/>
                </a:cubicBezTo>
                <a:close/>
                <a:moveTo>
                  <a:pt x="329" y="227"/>
                </a:moveTo>
                <a:lnTo>
                  <a:pt x="329" y="374"/>
                </a:lnTo>
                <a:lnTo>
                  <a:pt x="281" y="374"/>
                </a:lnTo>
                <a:lnTo>
                  <a:pt x="281" y="166"/>
                </a:lnTo>
                <a:cubicBezTo>
                  <a:pt x="288" y="176"/>
                  <a:pt x="296" y="187"/>
                  <a:pt x="305" y="198"/>
                </a:cubicBezTo>
                <a:cubicBezTo>
                  <a:pt x="313" y="208"/>
                  <a:pt x="321" y="218"/>
                  <a:pt x="329" y="227"/>
                </a:cubicBezTo>
                <a:close/>
                <a:moveTo>
                  <a:pt x="72" y="279"/>
                </a:moveTo>
                <a:cubicBezTo>
                  <a:pt x="72" y="279"/>
                  <a:pt x="72" y="279"/>
                  <a:pt x="72" y="279"/>
                </a:cubicBezTo>
                <a:lnTo>
                  <a:pt x="72" y="279"/>
                </a:lnTo>
                <a:cubicBezTo>
                  <a:pt x="85" y="263"/>
                  <a:pt x="97" y="246"/>
                  <a:pt x="108" y="229"/>
                </a:cubicBezTo>
                <a:lnTo>
                  <a:pt x="108" y="229"/>
                </a:lnTo>
                <a:lnTo>
                  <a:pt x="108" y="374"/>
                </a:lnTo>
                <a:lnTo>
                  <a:pt x="72" y="374"/>
                </a:lnTo>
                <a:lnTo>
                  <a:pt x="72" y="279"/>
                </a:lnTo>
                <a:close/>
                <a:moveTo>
                  <a:pt x="121" y="374"/>
                </a:moveTo>
                <a:lnTo>
                  <a:pt x="121" y="206"/>
                </a:lnTo>
                <a:cubicBezTo>
                  <a:pt x="147" y="161"/>
                  <a:pt x="165" y="114"/>
                  <a:pt x="178" y="78"/>
                </a:cubicBezTo>
                <a:lnTo>
                  <a:pt x="178" y="121"/>
                </a:lnTo>
                <a:lnTo>
                  <a:pt x="169" y="121"/>
                </a:lnTo>
                <a:lnTo>
                  <a:pt x="169" y="235"/>
                </a:lnTo>
                <a:lnTo>
                  <a:pt x="158" y="235"/>
                </a:lnTo>
                <a:lnTo>
                  <a:pt x="158" y="374"/>
                </a:lnTo>
                <a:lnTo>
                  <a:pt x="121" y="374"/>
                </a:lnTo>
                <a:close/>
                <a:moveTo>
                  <a:pt x="214" y="235"/>
                </a:moveTo>
                <a:lnTo>
                  <a:pt x="214" y="121"/>
                </a:lnTo>
                <a:lnTo>
                  <a:pt x="206" y="121"/>
                </a:lnTo>
                <a:lnTo>
                  <a:pt x="206" y="48"/>
                </a:lnTo>
                <a:cubicBezTo>
                  <a:pt x="219" y="73"/>
                  <a:pt x="240" y="108"/>
                  <a:pt x="267" y="147"/>
                </a:cubicBezTo>
                <a:lnTo>
                  <a:pt x="267" y="374"/>
                </a:lnTo>
                <a:lnTo>
                  <a:pt x="226" y="374"/>
                </a:lnTo>
                <a:lnTo>
                  <a:pt x="226" y="235"/>
                </a:lnTo>
                <a:lnTo>
                  <a:pt x="214" y="235"/>
                </a:lnTo>
                <a:close/>
                <a:moveTo>
                  <a:pt x="972" y="374"/>
                </a:moveTo>
                <a:lnTo>
                  <a:pt x="972" y="144"/>
                </a:lnTo>
                <a:cubicBezTo>
                  <a:pt x="972" y="144"/>
                  <a:pt x="972" y="144"/>
                  <a:pt x="972" y="144"/>
                </a:cubicBezTo>
                <a:cubicBezTo>
                  <a:pt x="972" y="144"/>
                  <a:pt x="972" y="144"/>
                  <a:pt x="972" y="144"/>
                </a:cubicBezTo>
                <a:cubicBezTo>
                  <a:pt x="992" y="114"/>
                  <a:pt x="1012" y="81"/>
                  <a:pt x="1032" y="46"/>
                </a:cubicBezTo>
                <a:lnTo>
                  <a:pt x="1032" y="121"/>
                </a:lnTo>
                <a:lnTo>
                  <a:pt x="1023" y="121"/>
                </a:lnTo>
                <a:lnTo>
                  <a:pt x="1023" y="235"/>
                </a:lnTo>
                <a:lnTo>
                  <a:pt x="1012" y="235"/>
                </a:lnTo>
                <a:lnTo>
                  <a:pt x="1012" y="374"/>
                </a:lnTo>
                <a:lnTo>
                  <a:pt x="972" y="374"/>
                </a:lnTo>
                <a:close/>
                <a:moveTo>
                  <a:pt x="1068" y="235"/>
                </a:moveTo>
                <a:lnTo>
                  <a:pt x="1068" y="121"/>
                </a:lnTo>
                <a:lnTo>
                  <a:pt x="1059" y="121"/>
                </a:lnTo>
                <a:lnTo>
                  <a:pt x="1059" y="78"/>
                </a:lnTo>
                <a:cubicBezTo>
                  <a:pt x="1072" y="116"/>
                  <a:pt x="1092" y="163"/>
                  <a:pt x="1118" y="209"/>
                </a:cubicBezTo>
                <a:lnTo>
                  <a:pt x="1118" y="209"/>
                </a:lnTo>
                <a:cubicBezTo>
                  <a:pt x="1118" y="209"/>
                  <a:pt x="1118" y="209"/>
                  <a:pt x="1118" y="209"/>
                </a:cubicBezTo>
                <a:lnTo>
                  <a:pt x="1118" y="374"/>
                </a:lnTo>
                <a:lnTo>
                  <a:pt x="1079" y="374"/>
                </a:lnTo>
                <a:lnTo>
                  <a:pt x="1079" y="235"/>
                </a:lnTo>
                <a:lnTo>
                  <a:pt x="1068" y="235"/>
                </a:lnTo>
                <a:close/>
                <a:moveTo>
                  <a:pt x="1167" y="374"/>
                </a:moveTo>
                <a:lnTo>
                  <a:pt x="1131" y="374"/>
                </a:lnTo>
                <a:lnTo>
                  <a:pt x="1131" y="232"/>
                </a:lnTo>
                <a:cubicBezTo>
                  <a:pt x="1142" y="249"/>
                  <a:pt x="1154" y="265"/>
                  <a:pt x="1167" y="281"/>
                </a:cubicBezTo>
                <a:lnTo>
                  <a:pt x="1167" y="37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4905" y="5688227"/>
            <a:ext cx="842493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This contribution analyzes for the first time the importance of organizational-climatic conditions for academic spin-offs within universities before and after exceeding an Entrepreneurial Rubicon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 </a:t>
            </a:r>
            <a:endParaRPr lang="en-US" sz="1400" dirty="0"/>
          </a:p>
          <a:p>
            <a:r>
              <a:rPr lang="en-US" sz="1400" b="1" dirty="0"/>
              <a:t>		The MINDSET THEORY OF THE ACTION PHASE contributes significantly to 	the understanding of the academic founding process. </a:t>
            </a:r>
          </a:p>
          <a:p>
            <a:r>
              <a:rPr lang="en-US" sz="1400" b="1" dirty="0"/>
              <a:t>			The results indicate the need for phase-specific support</a:t>
            </a:r>
            <a:r>
              <a:rPr lang="en-US" sz="1200" b="1" dirty="0"/>
              <a:t>.</a:t>
            </a:r>
            <a:endParaRPr lang="de-CH" sz="1000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3234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0" y="3275999"/>
            <a:ext cx="10082213" cy="3405299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82" y="3492599"/>
            <a:ext cx="4486275" cy="29908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85" y="252239"/>
            <a:ext cx="1440160" cy="472889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3738264" y="2531447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Thank you for your </a:t>
            </a:r>
            <a:r>
              <a:rPr lang="en-US" sz="3200" dirty="0" smtClean="0"/>
              <a:t>attention! </a:t>
            </a:r>
            <a:endParaRPr lang="de-CH" sz="3200" dirty="0"/>
          </a:p>
        </p:txBody>
      </p:sp>
      <p:grpSp>
        <p:nvGrpSpPr>
          <p:cNvPr id="21" name="Idea2">
            <a:extLst>
              <a:ext uri="{FF2B5EF4-FFF2-40B4-BE49-F238E27FC236}">
                <a16:creationId xmlns:a16="http://schemas.microsoft.com/office/drawing/2014/main" id="{B5D906A2-B697-428B-98FA-1975E21289F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643580" y="6083625"/>
            <a:ext cx="586251" cy="648072"/>
            <a:chOff x="2087986" y="1812758"/>
            <a:chExt cx="316995" cy="350423"/>
          </a:xfrm>
          <a:solidFill>
            <a:srgbClr val="FFFF00"/>
          </a:solidFill>
        </p:grpSpPr>
        <p:sp>
          <p:nvSpPr>
            <p:cNvPr id="22" name="Crowdsourcing2">
              <a:extLst>
                <a:ext uri="{FF2B5EF4-FFF2-40B4-BE49-F238E27FC236}">
                  <a16:creationId xmlns:a16="http://schemas.microsoft.com/office/drawing/2014/main" id="{F4707F51-2C3B-4011-8C08-73FC062CCFE3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212479" y="2095171"/>
              <a:ext cx="68010" cy="23054"/>
            </a:xfrm>
            <a:custGeom>
              <a:avLst/>
              <a:gdLst>
                <a:gd name="T0" fmla="*/ 130 w 156"/>
                <a:gd name="T1" fmla="*/ 52 h 52"/>
                <a:gd name="T2" fmla="*/ 26 w 156"/>
                <a:gd name="T3" fmla="*/ 52 h 52"/>
                <a:gd name="T4" fmla="*/ 0 w 156"/>
                <a:gd name="T5" fmla="*/ 26 h 52"/>
                <a:gd name="T6" fmla="*/ 26 w 156"/>
                <a:gd name="T7" fmla="*/ 0 h 52"/>
                <a:gd name="T8" fmla="*/ 130 w 156"/>
                <a:gd name="T9" fmla="*/ 0 h 52"/>
                <a:gd name="T10" fmla="*/ 156 w 156"/>
                <a:gd name="T11" fmla="*/ 26 h 52"/>
                <a:gd name="T12" fmla="*/ 130 w 156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52">
                  <a:moveTo>
                    <a:pt x="130" y="52"/>
                  </a:moveTo>
                  <a:lnTo>
                    <a:pt x="26" y="52"/>
                  </a:ln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lnTo>
                    <a:pt x="130" y="0"/>
                  </a:lnTo>
                  <a:cubicBezTo>
                    <a:pt x="144" y="0"/>
                    <a:pt x="156" y="12"/>
                    <a:pt x="156" y="26"/>
                  </a:cubicBezTo>
                  <a:cubicBezTo>
                    <a:pt x="156" y="40"/>
                    <a:pt x="144" y="52"/>
                    <a:pt x="130" y="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Crowdsourcing2">
              <a:extLst>
                <a:ext uri="{FF2B5EF4-FFF2-40B4-BE49-F238E27FC236}">
                  <a16:creationId xmlns:a16="http://schemas.microsoft.com/office/drawing/2014/main" id="{7FA0E5F8-5BD3-4225-9C38-FE65A66D60CE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235533" y="1812758"/>
              <a:ext cx="21901" cy="68010"/>
            </a:xfrm>
            <a:custGeom>
              <a:avLst/>
              <a:gdLst>
                <a:gd name="T0" fmla="*/ 26 w 52"/>
                <a:gd name="T1" fmla="*/ 156 h 156"/>
                <a:gd name="T2" fmla="*/ 0 w 52"/>
                <a:gd name="T3" fmla="*/ 130 h 156"/>
                <a:gd name="T4" fmla="*/ 0 w 52"/>
                <a:gd name="T5" fmla="*/ 26 h 156"/>
                <a:gd name="T6" fmla="*/ 26 w 52"/>
                <a:gd name="T7" fmla="*/ 0 h 156"/>
                <a:gd name="T8" fmla="*/ 52 w 52"/>
                <a:gd name="T9" fmla="*/ 26 h 156"/>
                <a:gd name="T10" fmla="*/ 52 w 52"/>
                <a:gd name="T11" fmla="*/ 130 h 156"/>
                <a:gd name="T12" fmla="*/ 26 w 52"/>
                <a:gd name="T13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56">
                  <a:moveTo>
                    <a:pt x="26" y="156"/>
                  </a:moveTo>
                  <a:cubicBezTo>
                    <a:pt x="12" y="156"/>
                    <a:pt x="0" y="145"/>
                    <a:pt x="0" y="130"/>
                  </a:cubicBezTo>
                  <a:lnTo>
                    <a:pt x="0" y="26"/>
                  </a:ln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lnTo>
                    <a:pt x="52" y="130"/>
                  </a:lnTo>
                  <a:cubicBezTo>
                    <a:pt x="52" y="145"/>
                    <a:pt x="40" y="156"/>
                    <a:pt x="26" y="15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Crowdsourcing2">
              <a:extLst>
                <a:ext uri="{FF2B5EF4-FFF2-40B4-BE49-F238E27FC236}">
                  <a16:creationId xmlns:a16="http://schemas.microsoft.com/office/drawing/2014/main" id="{A05D80F7-F676-46C5-8F0A-BC6D0BBD5C78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087986" y="1960304"/>
              <a:ext cx="68010" cy="21901"/>
            </a:xfrm>
            <a:custGeom>
              <a:avLst/>
              <a:gdLst>
                <a:gd name="T0" fmla="*/ 131 w 157"/>
                <a:gd name="T1" fmla="*/ 52 h 52"/>
                <a:gd name="T2" fmla="*/ 26 w 157"/>
                <a:gd name="T3" fmla="*/ 52 h 52"/>
                <a:gd name="T4" fmla="*/ 0 w 157"/>
                <a:gd name="T5" fmla="*/ 26 h 52"/>
                <a:gd name="T6" fmla="*/ 26 w 157"/>
                <a:gd name="T7" fmla="*/ 0 h 52"/>
                <a:gd name="T8" fmla="*/ 131 w 157"/>
                <a:gd name="T9" fmla="*/ 0 h 52"/>
                <a:gd name="T10" fmla="*/ 157 w 157"/>
                <a:gd name="T11" fmla="*/ 26 h 52"/>
                <a:gd name="T12" fmla="*/ 131 w 157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52">
                  <a:moveTo>
                    <a:pt x="131" y="52"/>
                  </a:moveTo>
                  <a:lnTo>
                    <a:pt x="26" y="52"/>
                  </a:lnTo>
                  <a:cubicBezTo>
                    <a:pt x="12" y="52"/>
                    <a:pt x="0" y="40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lnTo>
                    <a:pt x="131" y="0"/>
                  </a:lnTo>
                  <a:cubicBezTo>
                    <a:pt x="145" y="0"/>
                    <a:pt x="157" y="11"/>
                    <a:pt x="157" y="26"/>
                  </a:cubicBezTo>
                  <a:cubicBezTo>
                    <a:pt x="157" y="40"/>
                    <a:pt x="145" y="52"/>
                    <a:pt x="131" y="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Crowdsourcing2">
              <a:extLst>
                <a:ext uri="{FF2B5EF4-FFF2-40B4-BE49-F238E27FC236}">
                  <a16:creationId xmlns:a16="http://schemas.microsoft.com/office/drawing/2014/main" id="{EE616464-7937-4579-ACD6-6B815A0E907A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128331" y="1853103"/>
              <a:ext cx="56483" cy="55330"/>
            </a:xfrm>
            <a:custGeom>
              <a:avLst/>
              <a:gdLst>
                <a:gd name="T0" fmla="*/ 103 w 131"/>
                <a:gd name="T1" fmla="*/ 128 h 128"/>
                <a:gd name="T2" fmla="*/ 84 w 131"/>
                <a:gd name="T3" fmla="*/ 121 h 128"/>
                <a:gd name="T4" fmla="*/ 11 w 131"/>
                <a:gd name="T5" fmla="*/ 47 h 128"/>
                <a:gd name="T6" fmla="*/ 11 w 131"/>
                <a:gd name="T7" fmla="*/ 10 h 128"/>
                <a:gd name="T8" fmla="*/ 47 w 131"/>
                <a:gd name="T9" fmla="*/ 10 h 128"/>
                <a:gd name="T10" fmla="*/ 121 w 131"/>
                <a:gd name="T11" fmla="*/ 84 h 128"/>
                <a:gd name="T12" fmla="*/ 121 w 131"/>
                <a:gd name="T13" fmla="*/ 121 h 128"/>
                <a:gd name="T14" fmla="*/ 103 w 131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28">
                  <a:moveTo>
                    <a:pt x="103" y="128"/>
                  </a:moveTo>
                  <a:cubicBezTo>
                    <a:pt x="96" y="128"/>
                    <a:pt x="89" y="126"/>
                    <a:pt x="84" y="121"/>
                  </a:cubicBezTo>
                  <a:lnTo>
                    <a:pt x="11" y="47"/>
                  </a:lnTo>
                  <a:cubicBezTo>
                    <a:pt x="0" y="37"/>
                    <a:pt x="0" y="20"/>
                    <a:pt x="11" y="10"/>
                  </a:cubicBezTo>
                  <a:cubicBezTo>
                    <a:pt x="21" y="0"/>
                    <a:pt x="37" y="0"/>
                    <a:pt x="47" y="10"/>
                  </a:cubicBezTo>
                  <a:lnTo>
                    <a:pt x="121" y="84"/>
                  </a:lnTo>
                  <a:cubicBezTo>
                    <a:pt x="131" y="94"/>
                    <a:pt x="131" y="111"/>
                    <a:pt x="121" y="121"/>
                  </a:cubicBezTo>
                  <a:cubicBezTo>
                    <a:pt x="116" y="126"/>
                    <a:pt x="109" y="128"/>
                    <a:pt x="103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Crowdsourcing2">
              <a:extLst>
                <a:ext uri="{FF2B5EF4-FFF2-40B4-BE49-F238E27FC236}">
                  <a16:creationId xmlns:a16="http://schemas.microsoft.com/office/drawing/2014/main" id="{0A149C4B-7715-461F-BFFB-E11FC1F26858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307001" y="1853103"/>
              <a:ext cx="56483" cy="55330"/>
            </a:xfrm>
            <a:custGeom>
              <a:avLst/>
              <a:gdLst>
                <a:gd name="T0" fmla="*/ 28 w 130"/>
                <a:gd name="T1" fmla="*/ 128 h 128"/>
                <a:gd name="T2" fmla="*/ 10 w 130"/>
                <a:gd name="T3" fmla="*/ 121 h 128"/>
                <a:gd name="T4" fmla="*/ 10 w 130"/>
                <a:gd name="T5" fmla="*/ 84 h 128"/>
                <a:gd name="T6" fmla="*/ 83 w 130"/>
                <a:gd name="T7" fmla="*/ 10 h 128"/>
                <a:gd name="T8" fmla="*/ 120 w 130"/>
                <a:gd name="T9" fmla="*/ 10 h 128"/>
                <a:gd name="T10" fmla="*/ 120 w 130"/>
                <a:gd name="T11" fmla="*/ 47 h 128"/>
                <a:gd name="T12" fmla="*/ 47 w 130"/>
                <a:gd name="T13" fmla="*/ 121 h 128"/>
                <a:gd name="T14" fmla="*/ 28 w 130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28">
                  <a:moveTo>
                    <a:pt x="28" y="128"/>
                  </a:moveTo>
                  <a:cubicBezTo>
                    <a:pt x="22" y="128"/>
                    <a:pt x="15" y="126"/>
                    <a:pt x="10" y="121"/>
                  </a:cubicBezTo>
                  <a:cubicBezTo>
                    <a:pt x="0" y="111"/>
                    <a:pt x="0" y="94"/>
                    <a:pt x="10" y="84"/>
                  </a:cubicBezTo>
                  <a:lnTo>
                    <a:pt x="83" y="10"/>
                  </a:lnTo>
                  <a:cubicBezTo>
                    <a:pt x="94" y="0"/>
                    <a:pt x="110" y="0"/>
                    <a:pt x="120" y="10"/>
                  </a:cubicBezTo>
                  <a:cubicBezTo>
                    <a:pt x="130" y="20"/>
                    <a:pt x="130" y="37"/>
                    <a:pt x="120" y="47"/>
                  </a:cubicBezTo>
                  <a:lnTo>
                    <a:pt x="47" y="121"/>
                  </a:lnTo>
                  <a:cubicBezTo>
                    <a:pt x="42" y="126"/>
                    <a:pt x="35" y="128"/>
                    <a:pt x="28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Crowdsourcing2">
              <a:extLst>
                <a:ext uri="{FF2B5EF4-FFF2-40B4-BE49-F238E27FC236}">
                  <a16:creationId xmlns:a16="http://schemas.microsoft.com/office/drawing/2014/main" id="{D42ADCE5-E695-41D1-8C4E-3C7D6519A307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2336971" y="1960304"/>
              <a:ext cx="68010" cy="21901"/>
            </a:xfrm>
            <a:custGeom>
              <a:avLst/>
              <a:gdLst>
                <a:gd name="T0" fmla="*/ 131 w 157"/>
                <a:gd name="T1" fmla="*/ 52 h 52"/>
                <a:gd name="T2" fmla="*/ 26 w 157"/>
                <a:gd name="T3" fmla="*/ 52 h 52"/>
                <a:gd name="T4" fmla="*/ 0 w 157"/>
                <a:gd name="T5" fmla="*/ 26 h 52"/>
                <a:gd name="T6" fmla="*/ 26 w 157"/>
                <a:gd name="T7" fmla="*/ 0 h 52"/>
                <a:gd name="T8" fmla="*/ 131 w 157"/>
                <a:gd name="T9" fmla="*/ 0 h 52"/>
                <a:gd name="T10" fmla="*/ 157 w 157"/>
                <a:gd name="T11" fmla="*/ 26 h 52"/>
                <a:gd name="T12" fmla="*/ 131 w 157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52">
                  <a:moveTo>
                    <a:pt x="131" y="52"/>
                  </a:moveTo>
                  <a:lnTo>
                    <a:pt x="26" y="52"/>
                  </a:lnTo>
                  <a:cubicBezTo>
                    <a:pt x="12" y="52"/>
                    <a:pt x="0" y="40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lnTo>
                    <a:pt x="131" y="0"/>
                  </a:lnTo>
                  <a:cubicBezTo>
                    <a:pt x="145" y="0"/>
                    <a:pt x="157" y="11"/>
                    <a:pt x="157" y="26"/>
                  </a:cubicBezTo>
                  <a:cubicBezTo>
                    <a:pt x="157" y="40"/>
                    <a:pt x="145" y="52"/>
                    <a:pt x="131" y="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Crowdsourcing2">
              <a:extLst>
                <a:ext uri="{FF2B5EF4-FFF2-40B4-BE49-F238E27FC236}">
                  <a16:creationId xmlns:a16="http://schemas.microsoft.com/office/drawing/2014/main" id="{46443707-FF11-409B-8771-86CED87CF6A9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2212479" y="2128600"/>
              <a:ext cx="68010" cy="34581"/>
            </a:xfrm>
            <a:custGeom>
              <a:avLst/>
              <a:gdLst>
                <a:gd name="T0" fmla="*/ 130 w 156"/>
                <a:gd name="T1" fmla="*/ 0 h 78"/>
                <a:gd name="T2" fmla="*/ 26 w 156"/>
                <a:gd name="T3" fmla="*/ 0 h 78"/>
                <a:gd name="T4" fmla="*/ 0 w 156"/>
                <a:gd name="T5" fmla="*/ 26 h 78"/>
                <a:gd name="T6" fmla="*/ 26 w 156"/>
                <a:gd name="T7" fmla="*/ 52 h 78"/>
                <a:gd name="T8" fmla="*/ 39 w 156"/>
                <a:gd name="T9" fmla="*/ 52 h 78"/>
                <a:gd name="T10" fmla="*/ 65 w 156"/>
                <a:gd name="T11" fmla="*/ 78 h 78"/>
                <a:gd name="T12" fmla="*/ 91 w 156"/>
                <a:gd name="T13" fmla="*/ 78 h 78"/>
                <a:gd name="T14" fmla="*/ 117 w 156"/>
                <a:gd name="T15" fmla="*/ 52 h 78"/>
                <a:gd name="T16" fmla="*/ 130 w 156"/>
                <a:gd name="T17" fmla="*/ 52 h 78"/>
                <a:gd name="T18" fmla="*/ 156 w 156"/>
                <a:gd name="T19" fmla="*/ 26 h 78"/>
                <a:gd name="T20" fmla="*/ 130 w 156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78">
                  <a:moveTo>
                    <a:pt x="130" y="0"/>
                  </a:moveTo>
                  <a:lnTo>
                    <a:pt x="26" y="0"/>
                  </a:lnTo>
                  <a:cubicBezTo>
                    <a:pt x="11" y="0"/>
                    <a:pt x="0" y="12"/>
                    <a:pt x="0" y="26"/>
                  </a:cubicBezTo>
                  <a:cubicBezTo>
                    <a:pt x="0" y="41"/>
                    <a:pt x="11" y="52"/>
                    <a:pt x="26" y="52"/>
                  </a:cubicBezTo>
                  <a:lnTo>
                    <a:pt x="39" y="52"/>
                  </a:lnTo>
                  <a:cubicBezTo>
                    <a:pt x="39" y="67"/>
                    <a:pt x="51" y="78"/>
                    <a:pt x="65" y="78"/>
                  </a:cubicBezTo>
                  <a:lnTo>
                    <a:pt x="91" y="78"/>
                  </a:lnTo>
                  <a:cubicBezTo>
                    <a:pt x="105" y="78"/>
                    <a:pt x="117" y="67"/>
                    <a:pt x="117" y="52"/>
                  </a:cubicBezTo>
                  <a:lnTo>
                    <a:pt x="130" y="52"/>
                  </a:lnTo>
                  <a:cubicBezTo>
                    <a:pt x="144" y="52"/>
                    <a:pt x="156" y="41"/>
                    <a:pt x="156" y="26"/>
                  </a:cubicBezTo>
                  <a:cubicBezTo>
                    <a:pt x="156" y="12"/>
                    <a:pt x="144" y="0"/>
                    <a:pt x="13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Crowdsourcing2">
              <a:extLst>
                <a:ext uri="{FF2B5EF4-FFF2-40B4-BE49-F238E27FC236}">
                  <a16:creationId xmlns:a16="http://schemas.microsoft.com/office/drawing/2014/main" id="{767F8776-662B-41E0-AAAC-E29888FC1BE8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2167523" y="1892295"/>
              <a:ext cx="157921" cy="191349"/>
            </a:xfrm>
            <a:custGeom>
              <a:avLst/>
              <a:gdLst>
                <a:gd name="T0" fmla="*/ 316 w 364"/>
                <a:gd name="T1" fmla="*/ 306 h 443"/>
                <a:gd name="T2" fmla="*/ 364 w 364"/>
                <a:gd name="T3" fmla="*/ 183 h 443"/>
                <a:gd name="T4" fmla="*/ 182 w 364"/>
                <a:gd name="T5" fmla="*/ 0 h 443"/>
                <a:gd name="T6" fmla="*/ 0 w 364"/>
                <a:gd name="T7" fmla="*/ 183 h 443"/>
                <a:gd name="T8" fmla="*/ 45 w 364"/>
                <a:gd name="T9" fmla="*/ 302 h 443"/>
                <a:gd name="T10" fmla="*/ 104 w 364"/>
                <a:gd name="T11" fmla="*/ 417 h 443"/>
                <a:gd name="T12" fmla="*/ 130 w 364"/>
                <a:gd name="T13" fmla="*/ 443 h 443"/>
                <a:gd name="T14" fmla="*/ 234 w 364"/>
                <a:gd name="T15" fmla="*/ 443 h 443"/>
                <a:gd name="T16" fmla="*/ 260 w 364"/>
                <a:gd name="T17" fmla="*/ 417 h 443"/>
                <a:gd name="T18" fmla="*/ 260 w 364"/>
                <a:gd name="T19" fmla="*/ 416 h 443"/>
                <a:gd name="T20" fmla="*/ 316 w 364"/>
                <a:gd name="T21" fmla="*/ 306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443">
                  <a:moveTo>
                    <a:pt x="316" y="306"/>
                  </a:moveTo>
                  <a:cubicBezTo>
                    <a:pt x="346" y="273"/>
                    <a:pt x="364" y="230"/>
                    <a:pt x="364" y="183"/>
                  </a:cubicBezTo>
                  <a:cubicBezTo>
                    <a:pt x="364" y="82"/>
                    <a:pt x="283" y="0"/>
                    <a:pt x="182" y="0"/>
                  </a:cubicBezTo>
                  <a:cubicBezTo>
                    <a:pt x="81" y="0"/>
                    <a:pt x="0" y="82"/>
                    <a:pt x="0" y="183"/>
                  </a:cubicBezTo>
                  <a:cubicBezTo>
                    <a:pt x="0" y="229"/>
                    <a:pt x="17" y="270"/>
                    <a:pt x="45" y="302"/>
                  </a:cubicBezTo>
                  <a:cubicBezTo>
                    <a:pt x="57" y="316"/>
                    <a:pt x="104" y="372"/>
                    <a:pt x="104" y="417"/>
                  </a:cubicBezTo>
                  <a:cubicBezTo>
                    <a:pt x="104" y="431"/>
                    <a:pt x="115" y="443"/>
                    <a:pt x="130" y="443"/>
                  </a:cubicBezTo>
                  <a:lnTo>
                    <a:pt x="234" y="443"/>
                  </a:lnTo>
                  <a:cubicBezTo>
                    <a:pt x="248" y="443"/>
                    <a:pt x="260" y="431"/>
                    <a:pt x="260" y="417"/>
                  </a:cubicBezTo>
                  <a:lnTo>
                    <a:pt x="260" y="416"/>
                  </a:lnTo>
                  <a:cubicBezTo>
                    <a:pt x="261" y="373"/>
                    <a:pt x="301" y="323"/>
                    <a:pt x="316" y="30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feld 19"/>
          <p:cNvSpPr txBox="1"/>
          <p:nvPr/>
        </p:nvSpPr>
        <p:spPr>
          <a:xfrm>
            <a:off x="3600946" y="6115274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3"/>
                </a:solidFill>
              </a:rPr>
              <a:t>www.SP   F.ch</a:t>
            </a:r>
            <a:endParaRPr lang="de-CH" sz="3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3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71D9-C934-43BD-B59D-D849422C4C08}" type="datetime3">
              <a:rPr lang="de-DE" smtClean="0">
                <a:solidFill>
                  <a:srgbClr val="000000"/>
                </a:solidFill>
              </a:rPr>
              <a:t>21/07/20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88DD-6605-4EF4-9E67-B567F731CE68}" type="slidenum">
              <a:rPr lang="de-CH" smtClean="0">
                <a:solidFill>
                  <a:srgbClr val="000000"/>
                </a:solidFill>
              </a:rPr>
              <a:pPr/>
              <a:t>15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04602" y="1404367"/>
            <a:ext cx="8687227" cy="361950"/>
          </a:xfrm>
        </p:spPr>
        <p:txBody>
          <a:bodyPr/>
          <a:lstStyle/>
          <a:p>
            <a:r>
              <a:rPr lang="de-CH" dirty="0" smtClean="0"/>
              <a:t>References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576610" y="1871663"/>
            <a:ext cx="8687227" cy="4464050"/>
          </a:xfrm>
        </p:spPr>
        <p:txBody>
          <a:bodyPr/>
          <a:lstStyle/>
          <a:p>
            <a:r>
              <a:rPr lang="de-CH" sz="900" dirty="0" smtClean="0"/>
              <a:t>Baum</a:t>
            </a:r>
            <a:r>
              <a:rPr lang="de-CH" sz="900" dirty="0"/>
              <a:t>, J. R., Frese, M., &amp; Baron, R. A. (2014). The </a:t>
            </a:r>
            <a:r>
              <a:rPr lang="de-CH" sz="900" dirty="0" err="1"/>
              <a:t>psychology</a:t>
            </a:r>
            <a:r>
              <a:rPr lang="de-CH" sz="900" dirty="0"/>
              <a:t> </a:t>
            </a:r>
            <a:r>
              <a:rPr lang="de-CH" sz="900" dirty="0" err="1"/>
              <a:t>of</a:t>
            </a:r>
            <a:r>
              <a:rPr lang="de-CH" sz="900" dirty="0"/>
              <a:t> </a:t>
            </a:r>
            <a:r>
              <a:rPr lang="de-CH" sz="900" dirty="0" err="1"/>
              <a:t>entrepreneurship</a:t>
            </a:r>
            <a:r>
              <a:rPr lang="de-CH" sz="900" dirty="0"/>
              <a:t>: </a:t>
            </a:r>
            <a:r>
              <a:rPr lang="de-CH" sz="900" dirty="0" err="1"/>
              <a:t>Psychology</a:t>
            </a:r>
            <a:r>
              <a:rPr lang="de-CH" sz="900" dirty="0"/>
              <a:t> Press. </a:t>
            </a:r>
          </a:p>
          <a:p>
            <a:r>
              <a:rPr lang="de-CH" sz="900" dirty="0" err="1"/>
              <a:t>Bechthold</a:t>
            </a:r>
            <a:r>
              <a:rPr lang="de-CH" sz="900" dirty="0"/>
              <a:t>, L. A., &amp; Rosendahl Huber, L. (Eds.) 2018. Yes, I </a:t>
            </a:r>
            <a:r>
              <a:rPr lang="de-CH" sz="900" dirty="0" err="1"/>
              <a:t>can</a:t>
            </a:r>
            <a:r>
              <a:rPr lang="de-CH" sz="900" dirty="0"/>
              <a:t>!–A Field Experiment on </a:t>
            </a:r>
            <a:r>
              <a:rPr lang="de-CH" sz="900" dirty="0" err="1"/>
              <a:t>Female</a:t>
            </a:r>
            <a:r>
              <a:rPr lang="de-CH" sz="900" dirty="0"/>
              <a:t> </a:t>
            </a:r>
            <a:r>
              <a:rPr lang="de-CH" sz="900" dirty="0" err="1"/>
              <a:t>Role</a:t>
            </a:r>
            <a:r>
              <a:rPr lang="de-CH" sz="900" dirty="0"/>
              <a:t> Model </a:t>
            </a:r>
            <a:r>
              <a:rPr lang="de-CH" sz="900" dirty="0" err="1"/>
              <a:t>Effects</a:t>
            </a:r>
            <a:r>
              <a:rPr lang="de-CH" sz="900" dirty="0"/>
              <a:t> in Entrepreneurship. : Vol. 2018: Academy </a:t>
            </a:r>
            <a:r>
              <a:rPr lang="de-CH" sz="900" dirty="0" err="1"/>
              <a:t>of</a:t>
            </a:r>
            <a:r>
              <a:rPr lang="de-CH" sz="900" dirty="0"/>
              <a:t> Management </a:t>
            </a:r>
            <a:r>
              <a:rPr lang="de-CH" sz="900" dirty="0" err="1"/>
              <a:t>Briarcliff</a:t>
            </a:r>
            <a:r>
              <a:rPr lang="de-CH" sz="900" dirty="0"/>
              <a:t> </a:t>
            </a:r>
            <a:r>
              <a:rPr lang="de-CH" sz="900" dirty="0" err="1"/>
              <a:t>Manor</a:t>
            </a:r>
            <a:r>
              <a:rPr lang="de-CH" sz="900" dirty="0"/>
              <a:t>, NY 10510.</a:t>
            </a:r>
          </a:p>
          <a:p>
            <a:r>
              <a:rPr lang="de-CH" sz="900" dirty="0"/>
              <a:t>Brandstätter, V., </a:t>
            </a:r>
            <a:r>
              <a:rPr lang="de-CH" sz="900" dirty="0" err="1"/>
              <a:t>Heimbeck</a:t>
            </a:r>
            <a:r>
              <a:rPr lang="de-CH" sz="900" dirty="0"/>
              <a:t>, D., Malzacher, J., &amp; Frese, M. (2003). Goals </a:t>
            </a:r>
            <a:r>
              <a:rPr lang="de-CH" sz="900" dirty="0" err="1"/>
              <a:t>need</a:t>
            </a:r>
            <a:r>
              <a:rPr lang="de-CH" sz="900" dirty="0"/>
              <a:t> </a:t>
            </a:r>
            <a:r>
              <a:rPr lang="de-CH" sz="900" dirty="0" err="1"/>
              <a:t>implementation</a:t>
            </a:r>
            <a:r>
              <a:rPr lang="de-CH" sz="900" dirty="0"/>
              <a:t> </a:t>
            </a:r>
            <a:r>
              <a:rPr lang="de-CH" sz="900" dirty="0" err="1"/>
              <a:t>intentions</a:t>
            </a:r>
            <a:r>
              <a:rPr lang="de-CH" sz="900" dirty="0"/>
              <a:t>: The </a:t>
            </a:r>
            <a:r>
              <a:rPr lang="de-CH" sz="900" dirty="0" err="1"/>
              <a:t>model</a:t>
            </a:r>
            <a:r>
              <a:rPr lang="de-CH" sz="900" dirty="0"/>
              <a:t> </a:t>
            </a:r>
            <a:r>
              <a:rPr lang="de-CH" sz="900" dirty="0" err="1"/>
              <a:t>of</a:t>
            </a:r>
            <a:r>
              <a:rPr lang="de-CH" sz="900" dirty="0"/>
              <a:t> </a:t>
            </a:r>
            <a:r>
              <a:rPr lang="de-CH" sz="900" dirty="0" err="1"/>
              <a:t>action</a:t>
            </a:r>
            <a:r>
              <a:rPr lang="de-CH" sz="900" dirty="0"/>
              <a:t> </a:t>
            </a:r>
            <a:r>
              <a:rPr lang="de-CH" sz="900" dirty="0" err="1"/>
              <a:t>phases</a:t>
            </a:r>
            <a:r>
              <a:rPr lang="de-CH" sz="900" dirty="0"/>
              <a:t> </a:t>
            </a:r>
            <a:r>
              <a:rPr lang="de-CH" sz="900" dirty="0" err="1"/>
              <a:t>tested</a:t>
            </a:r>
            <a:r>
              <a:rPr lang="de-CH" sz="900" dirty="0"/>
              <a:t> in </a:t>
            </a:r>
            <a:r>
              <a:rPr lang="de-CH" sz="900" dirty="0" err="1"/>
              <a:t>the</a:t>
            </a:r>
            <a:r>
              <a:rPr lang="de-CH" sz="900" dirty="0"/>
              <a:t> </a:t>
            </a:r>
            <a:r>
              <a:rPr lang="de-CH" sz="900" dirty="0" err="1"/>
              <a:t>applied</a:t>
            </a:r>
            <a:r>
              <a:rPr lang="de-CH" sz="900" dirty="0"/>
              <a:t> </a:t>
            </a:r>
            <a:r>
              <a:rPr lang="de-CH" sz="900" dirty="0" err="1"/>
              <a:t>setting</a:t>
            </a:r>
            <a:r>
              <a:rPr lang="de-CH" sz="900" dirty="0"/>
              <a:t> </a:t>
            </a:r>
            <a:r>
              <a:rPr lang="de-CH" sz="900" dirty="0" err="1"/>
              <a:t>of</a:t>
            </a:r>
            <a:r>
              <a:rPr lang="de-CH" sz="900" dirty="0"/>
              <a:t> </a:t>
            </a:r>
            <a:r>
              <a:rPr lang="de-CH" sz="900" dirty="0" err="1"/>
              <a:t>continuing</a:t>
            </a:r>
            <a:r>
              <a:rPr lang="de-CH" sz="900" dirty="0"/>
              <a:t> </a:t>
            </a:r>
            <a:r>
              <a:rPr lang="de-CH" sz="900" dirty="0" err="1"/>
              <a:t>education</a:t>
            </a:r>
            <a:r>
              <a:rPr lang="de-CH" sz="900" dirty="0"/>
              <a:t>. European Journal </a:t>
            </a:r>
            <a:r>
              <a:rPr lang="de-CH" sz="900" dirty="0" err="1"/>
              <a:t>of</a:t>
            </a:r>
            <a:r>
              <a:rPr lang="de-CH" sz="900" dirty="0"/>
              <a:t> </a:t>
            </a:r>
            <a:r>
              <a:rPr lang="de-CH" sz="900" dirty="0" err="1"/>
              <a:t>work</a:t>
            </a:r>
            <a:r>
              <a:rPr lang="de-CH" sz="900" dirty="0"/>
              <a:t> </a:t>
            </a:r>
            <a:r>
              <a:rPr lang="de-CH" sz="900" dirty="0" err="1"/>
              <a:t>and</a:t>
            </a:r>
            <a:r>
              <a:rPr lang="de-CH" sz="900" dirty="0"/>
              <a:t> </a:t>
            </a:r>
            <a:r>
              <a:rPr lang="de-CH" sz="900" dirty="0" err="1"/>
              <a:t>organizational</a:t>
            </a:r>
            <a:r>
              <a:rPr lang="de-CH" sz="900" dirty="0"/>
              <a:t> </a:t>
            </a:r>
            <a:r>
              <a:rPr lang="de-CH" sz="900" dirty="0" err="1"/>
              <a:t>psychology</a:t>
            </a:r>
            <a:r>
              <a:rPr lang="de-CH" sz="900" dirty="0"/>
              <a:t>, 12(1), 37–59.</a:t>
            </a:r>
          </a:p>
          <a:p>
            <a:r>
              <a:rPr lang="de-CH" sz="900" dirty="0" err="1"/>
              <a:t>Delanoë‐Gueguen</a:t>
            </a:r>
            <a:r>
              <a:rPr lang="de-CH" sz="900" dirty="0"/>
              <a:t>, S., &amp; </a:t>
            </a:r>
            <a:r>
              <a:rPr lang="de-CH" sz="900" dirty="0" err="1"/>
              <a:t>Fayolle</a:t>
            </a:r>
            <a:r>
              <a:rPr lang="de-CH" sz="900" dirty="0"/>
              <a:t>, A. (2018). </a:t>
            </a:r>
            <a:r>
              <a:rPr lang="de-CH" sz="900" dirty="0" err="1"/>
              <a:t>Crossing</a:t>
            </a:r>
            <a:r>
              <a:rPr lang="de-CH" sz="900" dirty="0"/>
              <a:t> </a:t>
            </a:r>
            <a:r>
              <a:rPr lang="de-CH" sz="900" dirty="0" err="1"/>
              <a:t>the</a:t>
            </a:r>
            <a:r>
              <a:rPr lang="de-CH" sz="900" dirty="0"/>
              <a:t> </a:t>
            </a:r>
            <a:r>
              <a:rPr lang="de-CH" sz="900" dirty="0" err="1"/>
              <a:t>entrepreneurial</a:t>
            </a:r>
            <a:r>
              <a:rPr lang="de-CH" sz="900" dirty="0"/>
              <a:t> </a:t>
            </a:r>
            <a:r>
              <a:rPr lang="de-CH" sz="900" dirty="0" err="1"/>
              <a:t>rubicon</a:t>
            </a:r>
            <a:r>
              <a:rPr lang="de-CH" sz="900" dirty="0"/>
              <a:t>: A longitudinal </a:t>
            </a:r>
            <a:r>
              <a:rPr lang="de-CH" sz="900" dirty="0" err="1"/>
              <a:t>investigation</a:t>
            </a:r>
            <a:r>
              <a:rPr lang="de-CH" sz="900" dirty="0"/>
              <a:t>. Journal </a:t>
            </a:r>
            <a:r>
              <a:rPr lang="de-CH" sz="900" dirty="0" err="1"/>
              <a:t>of</a:t>
            </a:r>
            <a:r>
              <a:rPr lang="de-CH" sz="900" dirty="0"/>
              <a:t> Small Business Management.</a:t>
            </a:r>
          </a:p>
          <a:p>
            <a:r>
              <a:rPr lang="de-CH" sz="900" dirty="0"/>
              <a:t>Fernández-Pérez, V., Alonso-</a:t>
            </a:r>
            <a:r>
              <a:rPr lang="de-CH" sz="900" dirty="0" err="1"/>
              <a:t>Galicia</a:t>
            </a:r>
            <a:r>
              <a:rPr lang="de-CH" sz="900" dirty="0"/>
              <a:t>, P. E., </a:t>
            </a:r>
            <a:r>
              <a:rPr lang="de-CH" sz="900" dirty="0" err="1"/>
              <a:t>Rodríquez-Ariza</a:t>
            </a:r>
            <a:r>
              <a:rPr lang="de-CH" sz="900" dirty="0"/>
              <a:t>, L., &amp; del Mar Fuentes-Fuentes, M. (2015). Professional </a:t>
            </a:r>
            <a:r>
              <a:rPr lang="de-CH" sz="900" dirty="0" err="1"/>
              <a:t>and</a:t>
            </a:r>
            <a:r>
              <a:rPr lang="de-CH" sz="900" dirty="0"/>
              <a:t> personal </a:t>
            </a:r>
            <a:r>
              <a:rPr lang="de-CH" sz="900" dirty="0" err="1"/>
              <a:t>social</a:t>
            </a:r>
            <a:r>
              <a:rPr lang="de-CH" sz="900" dirty="0"/>
              <a:t> </a:t>
            </a:r>
            <a:r>
              <a:rPr lang="de-CH" sz="900" dirty="0" err="1"/>
              <a:t>networks</a:t>
            </a:r>
            <a:r>
              <a:rPr lang="de-CH" sz="900" dirty="0"/>
              <a:t>: A </a:t>
            </a:r>
            <a:r>
              <a:rPr lang="de-CH" sz="900" dirty="0" err="1"/>
              <a:t>bridge</a:t>
            </a:r>
            <a:r>
              <a:rPr lang="de-CH" sz="900" dirty="0"/>
              <a:t> </a:t>
            </a:r>
            <a:r>
              <a:rPr lang="de-CH" sz="900" dirty="0" err="1"/>
              <a:t>to</a:t>
            </a:r>
            <a:r>
              <a:rPr lang="de-CH" sz="900" dirty="0"/>
              <a:t> </a:t>
            </a:r>
            <a:r>
              <a:rPr lang="de-CH" sz="900" dirty="0" err="1"/>
              <a:t>entrepreneurship</a:t>
            </a:r>
            <a:r>
              <a:rPr lang="de-CH" sz="900" dirty="0"/>
              <a:t> </a:t>
            </a:r>
            <a:r>
              <a:rPr lang="de-CH" sz="900" dirty="0" err="1"/>
              <a:t>for</a:t>
            </a:r>
            <a:r>
              <a:rPr lang="de-CH" sz="900" dirty="0"/>
              <a:t> </a:t>
            </a:r>
            <a:r>
              <a:rPr lang="de-CH" sz="900" dirty="0" err="1"/>
              <a:t>academics</a:t>
            </a:r>
            <a:r>
              <a:rPr lang="de-CH" sz="900" dirty="0"/>
              <a:t>? European Management Journal, 33(1), 37–47.</a:t>
            </a:r>
          </a:p>
          <a:p>
            <a:r>
              <a:rPr lang="de-CH" sz="900" dirty="0"/>
              <a:t>Gollwitzer, P. M., Heckhausen, H., &amp; Ratajczak, H. (1990). </a:t>
            </a:r>
            <a:r>
              <a:rPr lang="de-CH" sz="900" dirty="0" err="1"/>
              <a:t>From</a:t>
            </a:r>
            <a:r>
              <a:rPr lang="de-CH" sz="900" dirty="0"/>
              <a:t> </a:t>
            </a:r>
            <a:r>
              <a:rPr lang="de-CH" sz="900" dirty="0" err="1"/>
              <a:t>weighing</a:t>
            </a:r>
            <a:r>
              <a:rPr lang="de-CH" sz="900" dirty="0"/>
              <a:t> </a:t>
            </a:r>
            <a:r>
              <a:rPr lang="de-CH" sz="900" dirty="0" err="1"/>
              <a:t>to</a:t>
            </a:r>
            <a:r>
              <a:rPr lang="de-CH" sz="900" dirty="0"/>
              <a:t> </a:t>
            </a:r>
            <a:r>
              <a:rPr lang="de-CH" sz="900" dirty="0" err="1"/>
              <a:t>willing</a:t>
            </a:r>
            <a:r>
              <a:rPr lang="de-CH" sz="900" dirty="0"/>
              <a:t>: </a:t>
            </a:r>
            <a:r>
              <a:rPr lang="de-CH" sz="900" dirty="0" err="1"/>
              <a:t>Approaching</a:t>
            </a:r>
            <a:r>
              <a:rPr lang="de-CH" sz="900" dirty="0"/>
              <a:t> a </a:t>
            </a:r>
            <a:r>
              <a:rPr lang="de-CH" sz="900" dirty="0" err="1"/>
              <a:t>change</a:t>
            </a:r>
            <a:r>
              <a:rPr lang="de-CH" sz="900" dirty="0"/>
              <a:t> </a:t>
            </a:r>
            <a:r>
              <a:rPr lang="de-CH" sz="900" dirty="0" err="1"/>
              <a:t>decision</a:t>
            </a:r>
            <a:r>
              <a:rPr lang="de-CH" sz="900" dirty="0"/>
              <a:t> </a:t>
            </a:r>
            <a:r>
              <a:rPr lang="de-CH" sz="900" dirty="0" err="1"/>
              <a:t>through</a:t>
            </a:r>
            <a:r>
              <a:rPr lang="de-CH" sz="900" dirty="0"/>
              <a:t> </a:t>
            </a:r>
            <a:r>
              <a:rPr lang="de-CH" sz="900" dirty="0" err="1"/>
              <a:t>pre-or</a:t>
            </a:r>
            <a:r>
              <a:rPr lang="de-CH" sz="900" dirty="0"/>
              <a:t> </a:t>
            </a:r>
            <a:r>
              <a:rPr lang="de-CH" sz="900" dirty="0" err="1"/>
              <a:t>postdecisional</a:t>
            </a:r>
            <a:r>
              <a:rPr lang="de-CH" sz="900" dirty="0"/>
              <a:t> </a:t>
            </a:r>
            <a:r>
              <a:rPr lang="de-CH" sz="900" dirty="0" err="1"/>
              <a:t>mentation</a:t>
            </a:r>
            <a:r>
              <a:rPr lang="de-CH" sz="900" dirty="0"/>
              <a:t>. </a:t>
            </a:r>
            <a:r>
              <a:rPr lang="de-CH" sz="900" dirty="0" err="1"/>
              <a:t>Organizational</a:t>
            </a:r>
            <a:r>
              <a:rPr lang="de-CH" sz="900" dirty="0"/>
              <a:t> </a:t>
            </a:r>
            <a:r>
              <a:rPr lang="de-CH" sz="900" dirty="0" err="1"/>
              <a:t>Behavior</a:t>
            </a:r>
            <a:r>
              <a:rPr lang="de-CH" sz="900" dirty="0"/>
              <a:t> </a:t>
            </a:r>
            <a:r>
              <a:rPr lang="de-CH" sz="900" dirty="0" err="1"/>
              <a:t>and</a:t>
            </a:r>
            <a:r>
              <a:rPr lang="de-CH" sz="900" dirty="0"/>
              <a:t> Human </a:t>
            </a:r>
            <a:r>
              <a:rPr lang="de-CH" sz="900" dirty="0" err="1"/>
              <a:t>Decision</a:t>
            </a:r>
            <a:r>
              <a:rPr lang="de-CH" sz="900" dirty="0"/>
              <a:t> </a:t>
            </a:r>
            <a:r>
              <a:rPr lang="de-CH" sz="900" dirty="0" err="1"/>
              <a:t>Processes</a:t>
            </a:r>
            <a:r>
              <a:rPr lang="de-CH" sz="900" dirty="0"/>
              <a:t>, 45(1), 41–65.</a:t>
            </a:r>
          </a:p>
          <a:p>
            <a:r>
              <a:rPr lang="de-CH" sz="900" dirty="0" err="1" smtClean="0"/>
              <a:t>Hmieleski</a:t>
            </a:r>
            <a:r>
              <a:rPr lang="de-CH" sz="900" dirty="0"/>
              <a:t>, K. M., &amp; Powell, E. E. (2018). The </a:t>
            </a:r>
            <a:r>
              <a:rPr lang="de-CH" sz="900" dirty="0" err="1"/>
              <a:t>psychological</a:t>
            </a:r>
            <a:r>
              <a:rPr lang="de-CH" sz="900" dirty="0"/>
              <a:t> </a:t>
            </a:r>
            <a:r>
              <a:rPr lang="de-CH" sz="900" dirty="0" err="1"/>
              <a:t>foundations</a:t>
            </a:r>
            <a:r>
              <a:rPr lang="de-CH" sz="900" dirty="0"/>
              <a:t> </a:t>
            </a:r>
            <a:r>
              <a:rPr lang="de-CH" sz="900" dirty="0" err="1"/>
              <a:t>of</a:t>
            </a:r>
            <a:r>
              <a:rPr lang="de-CH" sz="900" dirty="0"/>
              <a:t> </a:t>
            </a:r>
            <a:r>
              <a:rPr lang="de-CH" sz="900" dirty="0" err="1"/>
              <a:t>university</a:t>
            </a:r>
            <a:r>
              <a:rPr lang="de-CH" sz="900" dirty="0"/>
              <a:t> </a:t>
            </a:r>
            <a:r>
              <a:rPr lang="de-CH" sz="900" dirty="0" err="1"/>
              <a:t>science</a:t>
            </a:r>
            <a:r>
              <a:rPr lang="de-CH" sz="900" dirty="0"/>
              <a:t> </a:t>
            </a:r>
            <a:r>
              <a:rPr lang="de-CH" sz="900" dirty="0" err="1"/>
              <a:t>commercialization</a:t>
            </a:r>
            <a:r>
              <a:rPr lang="de-CH" sz="900" dirty="0"/>
              <a:t>: A </a:t>
            </a:r>
            <a:r>
              <a:rPr lang="de-CH" sz="900" dirty="0" err="1"/>
              <a:t>review</a:t>
            </a:r>
            <a:r>
              <a:rPr lang="de-CH" sz="900" dirty="0"/>
              <a:t> </a:t>
            </a:r>
            <a:r>
              <a:rPr lang="de-CH" sz="900" dirty="0" err="1"/>
              <a:t>of</a:t>
            </a:r>
            <a:r>
              <a:rPr lang="de-CH" sz="900" dirty="0"/>
              <a:t> </a:t>
            </a:r>
            <a:r>
              <a:rPr lang="de-CH" sz="900" dirty="0" err="1"/>
              <a:t>the</a:t>
            </a:r>
            <a:r>
              <a:rPr lang="de-CH" sz="900" dirty="0"/>
              <a:t> </a:t>
            </a:r>
            <a:r>
              <a:rPr lang="de-CH" sz="900" dirty="0" err="1"/>
              <a:t>literature</a:t>
            </a:r>
            <a:r>
              <a:rPr lang="de-CH" sz="900" dirty="0"/>
              <a:t> </a:t>
            </a:r>
            <a:r>
              <a:rPr lang="de-CH" sz="900" dirty="0" err="1"/>
              <a:t>and</a:t>
            </a:r>
            <a:r>
              <a:rPr lang="de-CH" sz="900" dirty="0"/>
              <a:t> </a:t>
            </a:r>
            <a:r>
              <a:rPr lang="de-CH" sz="900" dirty="0" err="1"/>
              <a:t>directions</a:t>
            </a:r>
            <a:r>
              <a:rPr lang="de-CH" sz="900" dirty="0"/>
              <a:t> </a:t>
            </a:r>
            <a:r>
              <a:rPr lang="de-CH" sz="900" dirty="0" err="1"/>
              <a:t>for</a:t>
            </a:r>
            <a:r>
              <a:rPr lang="de-CH" sz="900" dirty="0"/>
              <a:t> </a:t>
            </a:r>
            <a:r>
              <a:rPr lang="de-CH" sz="900" dirty="0" err="1"/>
              <a:t>future</a:t>
            </a:r>
            <a:r>
              <a:rPr lang="de-CH" sz="900" dirty="0"/>
              <a:t> </a:t>
            </a:r>
            <a:r>
              <a:rPr lang="de-CH" sz="900" dirty="0" err="1"/>
              <a:t>research</a:t>
            </a:r>
            <a:r>
              <a:rPr lang="de-CH" sz="900" dirty="0"/>
              <a:t>. Academy </a:t>
            </a:r>
            <a:r>
              <a:rPr lang="de-CH" sz="900" dirty="0" err="1"/>
              <a:t>of</a:t>
            </a:r>
            <a:r>
              <a:rPr lang="de-CH" sz="900" dirty="0"/>
              <a:t> Management </a:t>
            </a:r>
            <a:r>
              <a:rPr lang="de-CH" sz="900" dirty="0" err="1"/>
              <a:t>Perspectives</a:t>
            </a:r>
            <a:r>
              <a:rPr lang="de-CH" sz="900" dirty="0"/>
              <a:t>, 32(1), 43–77.</a:t>
            </a:r>
          </a:p>
          <a:p>
            <a:r>
              <a:rPr lang="de-CH" sz="900" dirty="0" err="1"/>
              <a:t>Huyghe</a:t>
            </a:r>
            <a:r>
              <a:rPr lang="de-CH" sz="900" dirty="0"/>
              <a:t>, A., &amp; </a:t>
            </a:r>
            <a:r>
              <a:rPr lang="de-CH" sz="900" dirty="0" err="1"/>
              <a:t>Knockaert</a:t>
            </a:r>
            <a:r>
              <a:rPr lang="de-CH" sz="900" dirty="0"/>
              <a:t>, M. (2015). The </a:t>
            </a:r>
            <a:r>
              <a:rPr lang="de-CH" sz="900" dirty="0" err="1"/>
              <a:t>influence</a:t>
            </a:r>
            <a:r>
              <a:rPr lang="de-CH" sz="900" dirty="0"/>
              <a:t> </a:t>
            </a:r>
            <a:r>
              <a:rPr lang="de-CH" sz="900" dirty="0" err="1"/>
              <a:t>of</a:t>
            </a:r>
            <a:r>
              <a:rPr lang="de-CH" sz="900" dirty="0"/>
              <a:t> </a:t>
            </a:r>
            <a:r>
              <a:rPr lang="de-CH" sz="900" dirty="0" err="1"/>
              <a:t>organizational</a:t>
            </a:r>
            <a:r>
              <a:rPr lang="de-CH" sz="900" dirty="0"/>
              <a:t> </a:t>
            </a:r>
            <a:r>
              <a:rPr lang="de-CH" sz="900" dirty="0" err="1"/>
              <a:t>culture</a:t>
            </a:r>
            <a:r>
              <a:rPr lang="de-CH" sz="900" dirty="0"/>
              <a:t> </a:t>
            </a:r>
            <a:r>
              <a:rPr lang="de-CH" sz="900" dirty="0" err="1"/>
              <a:t>and</a:t>
            </a:r>
            <a:r>
              <a:rPr lang="de-CH" sz="900" dirty="0"/>
              <a:t> </a:t>
            </a:r>
            <a:r>
              <a:rPr lang="de-CH" sz="900" dirty="0" err="1"/>
              <a:t>climate</a:t>
            </a:r>
            <a:r>
              <a:rPr lang="de-CH" sz="900" dirty="0"/>
              <a:t> on </a:t>
            </a:r>
            <a:r>
              <a:rPr lang="de-CH" sz="900" dirty="0" err="1"/>
              <a:t>entrepreneurial</a:t>
            </a:r>
            <a:r>
              <a:rPr lang="de-CH" sz="900" dirty="0"/>
              <a:t> </a:t>
            </a:r>
            <a:r>
              <a:rPr lang="de-CH" sz="900" dirty="0" err="1"/>
              <a:t>intentions</a:t>
            </a:r>
            <a:r>
              <a:rPr lang="de-CH" sz="900" dirty="0"/>
              <a:t> </a:t>
            </a:r>
            <a:r>
              <a:rPr lang="de-CH" sz="900" dirty="0" err="1"/>
              <a:t>among</a:t>
            </a:r>
            <a:r>
              <a:rPr lang="de-CH" sz="900" dirty="0"/>
              <a:t> </a:t>
            </a:r>
            <a:r>
              <a:rPr lang="de-CH" sz="900" dirty="0" err="1"/>
              <a:t>research</a:t>
            </a:r>
            <a:r>
              <a:rPr lang="de-CH" sz="900" dirty="0"/>
              <a:t> </a:t>
            </a:r>
            <a:r>
              <a:rPr lang="de-CH" sz="900" dirty="0" err="1"/>
              <a:t>scientists</a:t>
            </a:r>
            <a:r>
              <a:rPr lang="de-CH" sz="900" dirty="0"/>
              <a:t>. The Journal </a:t>
            </a:r>
            <a:r>
              <a:rPr lang="de-CH" sz="900" dirty="0" err="1"/>
              <a:t>of</a:t>
            </a:r>
            <a:r>
              <a:rPr lang="de-CH" sz="900" dirty="0"/>
              <a:t> Technology Transfer, 40(1), 138–160.</a:t>
            </a:r>
          </a:p>
          <a:p>
            <a:r>
              <a:rPr lang="de-CH" sz="900" dirty="0"/>
              <a:t>Johnson, D., &amp; </a:t>
            </a:r>
            <a:r>
              <a:rPr lang="de-CH" sz="900" dirty="0" err="1"/>
              <a:t>Tierney</a:t>
            </a:r>
            <a:r>
              <a:rPr lang="de-CH" sz="900" dirty="0"/>
              <a:t>, D. (2011). </a:t>
            </a:r>
            <a:r>
              <a:rPr lang="de-CH" sz="900" dirty="0" err="1"/>
              <a:t>Crossing</a:t>
            </a:r>
            <a:r>
              <a:rPr lang="de-CH" sz="900" dirty="0"/>
              <a:t> </a:t>
            </a:r>
            <a:r>
              <a:rPr lang="de-CH" sz="900" dirty="0" err="1"/>
              <a:t>the</a:t>
            </a:r>
            <a:r>
              <a:rPr lang="de-CH" sz="900" dirty="0"/>
              <a:t> </a:t>
            </a:r>
            <a:r>
              <a:rPr lang="de-CH" sz="900" dirty="0" err="1"/>
              <a:t>Rubicon</a:t>
            </a:r>
            <a:r>
              <a:rPr lang="de-CH" sz="900" dirty="0"/>
              <a:t>: The </a:t>
            </a:r>
            <a:r>
              <a:rPr lang="de-CH" sz="900" dirty="0" err="1"/>
              <a:t>Perils</a:t>
            </a:r>
            <a:r>
              <a:rPr lang="de-CH" sz="900" dirty="0"/>
              <a:t> </a:t>
            </a:r>
            <a:r>
              <a:rPr lang="de-CH" sz="900" dirty="0" err="1"/>
              <a:t>of</a:t>
            </a:r>
            <a:r>
              <a:rPr lang="de-CH" sz="900" dirty="0"/>
              <a:t> </a:t>
            </a:r>
            <a:r>
              <a:rPr lang="de-CH" sz="900" dirty="0" err="1"/>
              <a:t>Committing</a:t>
            </a:r>
            <a:r>
              <a:rPr lang="de-CH" sz="900" dirty="0"/>
              <a:t> </a:t>
            </a:r>
            <a:r>
              <a:rPr lang="de-CH" sz="900" dirty="0" err="1"/>
              <a:t>to</a:t>
            </a:r>
            <a:r>
              <a:rPr lang="de-CH" sz="900" dirty="0"/>
              <a:t> a </a:t>
            </a:r>
            <a:r>
              <a:rPr lang="de-CH" sz="900" dirty="0" err="1"/>
              <a:t>Decision</a:t>
            </a:r>
            <a:r>
              <a:rPr lang="de-CH" sz="900" dirty="0"/>
              <a:t>. Cambridge, MA: </a:t>
            </a:r>
            <a:r>
              <a:rPr lang="de-CH" sz="900" dirty="0" err="1"/>
              <a:t>Belfer</a:t>
            </a:r>
            <a:r>
              <a:rPr lang="de-CH" sz="900" dirty="0"/>
              <a:t> Center </a:t>
            </a:r>
            <a:r>
              <a:rPr lang="de-CH" sz="900" dirty="0" err="1"/>
              <a:t>for</a:t>
            </a:r>
            <a:r>
              <a:rPr lang="de-CH" sz="900" dirty="0"/>
              <a:t> Science </a:t>
            </a:r>
            <a:r>
              <a:rPr lang="de-CH" sz="900" dirty="0" err="1"/>
              <a:t>and</a:t>
            </a:r>
            <a:r>
              <a:rPr lang="de-CH" sz="900" dirty="0"/>
              <a:t> International </a:t>
            </a:r>
            <a:r>
              <a:rPr lang="de-CH" sz="900" dirty="0" err="1"/>
              <a:t>Affairs</a:t>
            </a:r>
            <a:r>
              <a:rPr lang="de-CH" sz="900" dirty="0"/>
              <a:t>, Harvard Kennedy School.</a:t>
            </a:r>
          </a:p>
          <a:p>
            <a:r>
              <a:rPr lang="de-CH" sz="900" dirty="0" err="1"/>
              <a:t>Kautonen</a:t>
            </a:r>
            <a:r>
              <a:rPr lang="de-CH" sz="900" dirty="0"/>
              <a:t>, T., van </a:t>
            </a:r>
            <a:r>
              <a:rPr lang="de-CH" sz="900" dirty="0" err="1"/>
              <a:t>Gelderen</a:t>
            </a:r>
            <a:r>
              <a:rPr lang="de-CH" sz="900" dirty="0"/>
              <a:t>, M., &amp; Fink, M. (2015). </a:t>
            </a:r>
            <a:r>
              <a:rPr lang="de-CH" sz="900" dirty="0" err="1"/>
              <a:t>Robustness</a:t>
            </a:r>
            <a:r>
              <a:rPr lang="de-CH" sz="900" dirty="0"/>
              <a:t> </a:t>
            </a:r>
            <a:r>
              <a:rPr lang="de-CH" sz="900" dirty="0" err="1"/>
              <a:t>of</a:t>
            </a:r>
            <a:r>
              <a:rPr lang="de-CH" sz="900" dirty="0"/>
              <a:t> </a:t>
            </a:r>
            <a:r>
              <a:rPr lang="de-CH" sz="900" dirty="0" err="1"/>
              <a:t>the</a:t>
            </a:r>
            <a:r>
              <a:rPr lang="de-CH" sz="900" dirty="0"/>
              <a:t> </a:t>
            </a:r>
            <a:r>
              <a:rPr lang="de-CH" sz="900" dirty="0" err="1"/>
              <a:t>theory</a:t>
            </a:r>
            <a:r>
              <a:rPr lang="de-CH" sz="900" dirty="0"/>
              <a:t> </a:t>
            </a:r>
            <a:r>
              <a:rPr lang="de-CH" sz="900" dirty="0" err="1"/>
              <a:t>of</a:t>
            </a:r>
            <a:r>
              <a:rPr lang="de-CH" sz="900" dirty="0"/>
              <a:t> </a:t>
            </a:r>
            <a:r>
              <a:rPr lang="de-CH" sz="900" dirty="0" err="1"/>
              <a:t>planned</a:t>
            </a:r>
            <a:r>
              <a:rPr lang="de-CH" sz="900" dirty="0"/>
              <a:t> </a:t>
            </a:r>
            <a:r>
              <a:rPr lang="de-CH" sz="900" dirty="0" err="1"/>
              <a:t>behavior</a:t>
            </a:r>
            <a:r>
              <a:rPr lang="de-CH" sz="900" dirty="0"/>
              <a:t> in </a:t>
            </a:r>
            <a:r>
              <a:rPr lang="de-CH" sz="900" dirty="0" err="1"/>
              <a:t>predicting</a:t>
            </a:r>
            <a:r>
              <a:rPr lang="de-CH" sz="900" dirty="0"/>
              <a:t> </a:t>
            </a:r>
            <a:r>
              <a:rPr lang="de-CH" sz="900" dirty="0" err="1"/>
              <a:t>entrepreneurial</a:t>
            </a:r>
            <a:r>
              <a:rPr lang="de-CH" sz="900" dirty="0"/>
              <a:t> </a:t>
            </a:r>
            <a:r>
              <a:rPr lang="de-CH" sz="900" dirty="0" err="1"/>
              <a:t>intentions</a:t>
            </a:r>
            <a:r>
              <a:rPr lang="de-CH" sz="900" dirty="0"/>
              <a:t> </a:t>
            </a:r>
            <a:r>
              <a:rPr lang="de-CH" sz="900" dirty="0" err="1"/>
              <a:t>and</a:t>
            </a:r>
            <a:r>
              <a:rPr lang="de-CH" sz="900" dirty="0"/>
              <a:t> </a:t>
            </a:r>
            <a:r>
              <a:rPr lang="de-CH" sz="900" dirty="0" err="1"/>
              <a:t>actions</a:t>
            </a:r>
            <a:r>
              <a:rPr lang="de-CH" sz="900" dirty="0"/>
              <a:t>. Entrepreneurship </a:t>
            </a:r>
            <a:r>
              <a:rPr lang="de-CH" sz="900" dirty="0" err="1"/>
              <a:t>Theory</a:t>
            </a:r>
            <a:r>
              <a:rPr lang="de-CH" sz="900" dirty="0"/>
              <a:t> </a:t>
            </a:r>
            <a:r>
              <a:rPr lang="de-CH" sz="900" dirty="0" err="1"/>
              <a:t>and</a:t>
            </a:r>
            <a:r>
              <a:rPr lang="de-CH" sz="900" dirty="0"/>
              <a:t> </a:t>
            </a:r>
            <a:r>
              <a:rPr lang="de-CH" sz="900" dirty="0" err="1"/>
              <a:t>practice</a:t>
            </a:r>
            <a:r>
              <a:rPr lang="de-CH" sz="900" dirty="0"/>
              <a:t>, 39(3), 655–674.</a:t>
            </a:r>
          </a:p>
          <a:p>
            <a:r>
              <a:rPr lang="de-CH" sz="900" dirty="0"/>
              <a:t>Miranda, F. J., Chamorro-</a:t>
            </a:r>
            <a:r>
              <a:rPr lang="de-CH" sz="900" dirty="0" err="1"/>
              <a:t>Mera</a:t>
            </a:r>
            <a:r>
              <a:rPr lang="de-CH" sz="900" dirty="0"/>
              <a:t>, A., &amp; Rubio, S. (2017). Academic </a:t>
            </a:r>
            <a:r>
              <a:rPr lang="de-CH" sz="900" dirty="0" err="1"/>
              <a:t>entrepreneurship</a:t>
            </a:r>
            <a:r>
              <a:rPr lang="de-CH" sz="900" dirty="0"/>
              <a:t> in </a:t>
            </a:r>
            <a:r>
              <a:rPr lang="de-CH" sz="900" dirty="0" err="1"/>
              <a:t>Spanish</a:t>
            </a:r>
            <a:r>
              <a:rPr lang="de-CH" sz="900" dirty="0"/>
              <a:t> </a:t>
            </a:r>
            <a:r>
              <a:rPr lang="de-CH" sz="900" dirty="0" err="1"/>
              <a:t>universities</a:t>
            </a:r>
            <a:r>
              <a:rPr lang="de-CH" sz="900" dirty="0"/>
              <a:t>: An </a:t>
            </a:r>
            <a:r>
              <a:rPr lang="de-CH" sz="900" dirty="0" err="1"/>
              <a:t>analysis</a:t>
            </a:r>
            <a:r>
              <a:rPr lang="de-CH" sz="900" dirty="0"/>
              <a:t> </a:t>
            </a:r>
            <a:r>
              <a:rPr lang="de-CH" sz="900" dirty="0" err="1"/>
              <a:t>of</a:t>
            </a:r>
            <a:r>
              <a:rPr lang="de-CH" sz="900" dirty="0"/>
              <a:t> </a:t>
            </a:r>
            <a:r>
              <a:rPr lang="de-CH" sz="900" dirty="0" err="1"/>
              <a:t>the</a:t>
            </a:r>
            <a:r>
              <a:rPr lang="de-CH" sz="900" dirty="0"/>
              <a:t> </a:t>
            </a:r>
            <a:r>
              <a:rPr lang="de-CH" sz="900" dirty="0" err="1"/>
              <a:t>determinants</a:t>
            </a:r>
            <a:r>
              <a:rPr lang="de-CH" sz="900" dirty="0"/>
              <a:t> </a:t>
            </a:r>
            <a:r>
              <a:rPr lang="de-CH" sz="900" dirty="0" err="1"/>
              <a:t>of</a:t>
            </a:r>
            <a:r>
              <a:rPr lang="de-CH" sz="900" dirty="0"/>
              <a:t> </a:t>
            </a:r>
            <a:r>
              <a:rPr lang="de-CH" sz="900" dirty="0" err="1"/>
              <a:t>entrepreneurial</a:t>
            </a:r>
            <a:r>
              <a:rPr lang="de-CH" sz="900" dirty="0"/>
              <a:t> </a:t>
            </a:r>
            <a:r>
              <a:rPr lang="de-CH" sz="900" dirty="0" err="1"/>
              <a:t>intention</a:t>
            </a:r>
            <a:r>
              <a:rPr lang="de-CH" sz="900" dirty="0"/>
              <a:t>. European </a:t>
            </a:r>
            <a:r>
              <a:rPr lang="de-CH" sz="900" dirty="0" err="1"/>
              <a:t>research</a:t>
            </a:r>
            <a:r>
              <a:rPr lang="de-CH" sz="900" dirty="0"/>
              <a:t> on </a:t>
            </a:r>
            <a:r>
              <a:rPr lang="de-CH" sz="900" dirty="0" err="1"/>
              <a:t>management</a:t>
            </a:r>
            <a:r>
              <a:rPr lang="de-CH" sz="900" dirty="0"/>
              <a:t> </a:t>
            </a:r>
            <a:r>
              <a:rPr lang="de-CH" sz="900" dirty="0" err="1"/>
              <a:t>and</a:t>
            </a:r>
            <a:r>
              <a:rPr lang="de-CH" sz="900" dirty="0"/>
              <a:t> </a:t>
            </a:r>
            <a:r>
              <a:rPr lang="de-CH" sz="900" dirty="0" err="1"/>
              <a:t>business</a:t>
            </a:r>
            <a:r>
              <a:rPr lang="de-CH" sz="900" dirty="0"/>
              <a:t> </a:t>
            </a:r>
            <a:r>
              <a:rPr lang="de-CH" sz="900" dirty="0" err="1"/>
              <a:t>economics</a:t>
            </a:r>
            <a:r>
              <a:rPr lang="de-CH" sz="900" dirty="0"/>
              <a:t>, 23(2), 113–122.</a:t>
            </a:r>
          </a:p>
          <a:p>
            <a:r>
              <a:rPr lang="de-CH" sz="900" dirty="0"/>
              <a:t>Reynolds, P. D. (2005). Understanding </a:t>
            </a:r>
            <a:r>
              <a:rPr lang="de-CH" sz="900" dirty="0" err="1"/>
              <a:t>business</a:t>
            </a:r>
            <a:r>
              <a:rPr lang="de-CH" sz="900" dirty="0"/>
              <a:t> </a:t>
            </a:r>
            <a:r>
              <a:rPr lang="de-CH" sz="900" dirty="0" err="1"/>
              <a:t>creation</a:t>
            </a:r>
            <a:r>
              <a:rPr lang="de-CH" sz="900" dirty="0"/>
              <a:t>: </a:t>
            </a:r>
            <a:r>
              <a:rPr lang="de-CH" sz="900" dirty="0" err="1"/>
              <a:t>Serendipity</a:t>
            </a:r>
            <a:r>
              <a:rPr lang="de-CH" sz="900" dirty="0"/>
              <a:t> </a:t>
            </a:r>
            <a:r>
              <a:rPr lang="de-CH" sz="900" dirty="0" err="1"/>
              <a:t>and</a:t>
            </a:r>
            <a:r>
              <a:rPr lang="de-CH" sz="900" dirty="0"/>
              <a:t> </a:t>
            </a:r>
            <a:r>
              <a:rPr lang="de-CH" sz="900" dirty="0" err="1"/>
              <a:t>scope</a:t>
            </a:r>
            <a:r>
              <a:rPr lang="de-CH" sz="900" dirty="0"/>
              <a:t> in </a:t>
            </a:r>
            <a:r>
              <a:rPr lang="de-CH" sz="900" dirty="0" err="1"/>
              <a:t>two</a:t>
            </a:r>
            <a:r>
              <a:rPr lang="de-CH" sz="900" dirty="0"/>
              <a:t> </a:t>
            </a:r>
            <a:r>
              <a:rPr lang="de-CH" sz="900" dirty="0" err="1"/>
              <a:t>decades</a:t>
            </a:r>
            <a:r>
              <a:rPr lang="de-CH" sz="900" dirty="0"/>
              <a:t> </a:t>
            </a:r>
            <a:r>
              <a:rPr lang="de-CH" sz="900" dirty="0" err="1"/>
              <a:t>of</a:t>
            </a:r>
            <a:r>
              <a:rPr lang="de-CH" sz="900" dirty="0"/>
              <a:t> </a:t>
            </a:r>
            <a:r>
              <a:rPr lang="de-CH" sz="900" dirty="0" err="1"/>
              <a:t>business</a:t>
            </a:r>
            <a:r>
              <a:rPr lang="de-CH" sz="900" dirty="0"/>
              <a:t> </a:t>
            </a:r>
            <a:r>
              <a:rPr lang="de-CH" sz="900" dirty="0" err="1"/>
              <a:t>creation</a:t>
            </a:r>
            <a:r>
              <a:rPr lang="de-CH" sz="900" dirty="0"/>
              <a:t> </a:t>
            </a:r>
            <a:r>
              <a:rPr lang="de-CH" sz="900" dirty="0" err="1"/>
              <a:t>studies</a:t>
            </a:r>
            <a:r>
              <a:rPr lang="de-CH" sz="900" dirty="0"/>
              <a:t>. Small Business Economics, 24(4), 359–364.</a:t>
            </a:r>
          </a:p>
          <a:p>
            <a:endParaRPr lang="de-CH" sz="900" dirty="0"/>
          </a:p>
          <a:p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06084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88DD-6605-4EF4-9E67-B567F731CE68}" type="slidenum">
              <a:rPr lang="de-CH" smtClean="0">
                <a:solidFill>
                  <a:srgbClr val="000000"/>
                </a:solidFill>
              </a:rPr>
              <a:pPr/>
              <a:t>2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50116" y="2412925"/>
            <a:ext cx="8687227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1-- Introduction  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2--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Theoretical 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background 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3-- Research question /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hypotheses</a:t>
            </a:r>
            <a:endParaRPr lang="en-US" sz="2400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4-- Method / sample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5-- Results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6-- Discussion and implication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48618" y="1725538"/>
            <a:ext cx="8687227" cy="361950"/>
          </a:xfrm>
        </p:spPr>
        <p:txBody>
          <a:bodyPr rtlCol="0">
            <a:normAutofit fontScale="90000"/>
          </a:bodyPr>
          <a:lstStyle/>
          <a:p>
            <a:pPr rtl="0"/>
            <a:r>
              <a:rPr lang="de-DE" sz="4000" b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Content</a:t>
            </a:r>
            <a:endParaRPr lang="de-DE" sz="4000" b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85" y="252239"/>
            <a:ext cx="1440160" cy="47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9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eck 37"/>
          <p:cNvSpPr/>
          <p:nvPr/>
        </p:nvSpPr>
        <p:spPr bwMode="auto">
          <a:xfrm>
            <a:off x="3608509" y="4568677"/>
            <a:ext cx="784525" cy="245231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2"/>
          <p:cNvSpPr/>
          <p:nvPr/>
        </p:nvSpPr>
        <p:spPr>
          <a:xfrm>
            <a:off x="432594" y="2196455"/>
            <a:ext cx="2880320" cy="48212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617" tIns="119081" rIns="75617" bIns="378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400" b="1" dirty="0" smtClean="0">
              <a:solidFill>
                <a:schemeClr val="bg1"/>
              </a:solidFill>
            </a:endParaRPr>
          </a:p>
          <a:p>
            <a:pPr algn="l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71D9-C934-43BD-B59D-D849422C4C08}" type="datetime3">
              <a:rPr lang="de-DE" smtClean="0">
                <a:solidFill>
                  <a:srgbClr val="000000"/>
                </a:solidFill>
              </a:rPr>
              <a:t>21/07/20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88DD-6605-4EF4-9E67-B567F731CE68}" type="slidenum">
              <a:rPr lang="de-CH" smtClean="0">
                <a:solidFill>
                  <a:srgbClr val="000000"/>
                </a:solidFill>
              </a:rPr>
              <a:pPr/>
              <a:t>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cs typeface="Times New Roman" panose="02020603050405020304" pitchFamily="18" charset="0"/>
              </a:rPr>
              <a:t>INTRODUCTION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85" y="252239"/>
            <a:ext cx="1440160" cy="472889"/>
          </a:xfrm>
          <a:prstGeom prst="rect">
            <a:avLst/>
          </a:prstGeom>
        </p:spPr>
      </p:pic>
      <p:sp>
        <p:nvSpPr>
          <p:cNvPr id="8" name="Rectangle 2"/>
          <p:cNvSpPr/>
          <p:nvPr/>
        </p:nvSpPr>
        <p:spPr>
          <a:xfrm>
            <a:off x="504602" y="3608411"/>
            <a:ext cx="2736304" cy="334057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617" tIns="119081" rIns="75617" bIns="378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latin typeface="+mj-lt"/>
              </a:rPr>
              <a:t>Academic e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ntrepreneurship is considered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as an important economic driver (Ping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1980;OECD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2003) and refers to the creation of spin-offs, based on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intellectual properties (IP)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developed at universities.  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4"/>
          <p:cNvSpPr/>
          <p:nvPr/>
        </p:nvSpPr>
        <p:spPr>
          <a:xfrm>
            <a:off x="3605150" y="2196455"/>
            <a:ext cx="5776576" cy="2192227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617" tIns="119081" rIns="75617" bIns="378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defTabSz="756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+mj-lt"/>
              </a:rPr>
              <a:t>Third Mission </a:t>
            </a:r>
            <a:r>
              <a:rPr lang="en-US" sz="1400" dirty="0" smtClean="0">
                <a:solidFill>
                  <a:prstClr val="black"/>
                </a:solidFill>
                <a:latin typeface="+mj-lt"/>
              </a:rPr>
              <a:t>includes </a:t>
            </a:r>
            <a:r>
              <a:rPr lang="en-US" sz="1400" dirty="0">
                <a:solidFill>
                  <a:prstClr val="black"/>
                </a:solidFill>
                <a:latin typeface="+mj-lt"/>
              </a:rPr>
              <a:t>the commercialization and promotion of </a:t>
            </a:r>
            <a:r>
              <a:rPr lang="en-US" sz="1400" dirty="0" smtClean="0">
                <a:solidFill>
                  <a:prstClr val="black"/>
                </a:solidFill>
                <a:latin typeface="+mj-lt"/>
              </a:rPr>
              <a:t>academic </a:t>
            </a:r>
            <a:r>
              <a:rPr lang="en-US" sz="1400" dirty="0">
                <a:solidFill>
                  <a:prstClr val="black"/>
                </a:solidFill>
                <a:latin typeface="+mj-lt"/>
              </a:rPr>
              <a:t>entrepreneurship activities focusing on the scientific staff </a:t>
            </a:r>
            <a:r>
              <a:rPr lang="en-US" sz="1200" dirty="0" smtClean="0">
                <a:solidFill>
                  <a:prstClr val="black"/>
                </a:solidFill>
                <a:latin typeface="+mj-lt"/>
              </a:rPr>
              <a:t>(Rasmussen </a:t>
            </a:r>
            <a:r>
              <a:rPr lang="en-US" sz="1200" dirty="0">
                <a:solidFill>
                  <a:prstClr val="black"/>
                </a:solidFill>
                <a:latin typeface="+mj-lt"/>
              </a:rPr>
              <a:t>et al. 2006</a:t>
            </a:r>
            <a:r>
              <a:rPr lang="en-US" sz="1200" dirty="0" smtClean="0">
                <a:solidFill>
                  <a:prstClr val="black"/>
                </a:solidFill>
                <a:latin typeface="+mj-lt"/>
              </a:rPr>
              <a:t>, Bygrave </a:t>
            </a:r>
            <a:r>
              <a:rPr lang="en-US" sz="1200" dirty="0">
                <a:solidFill>
                  <a:prstClr val="black"/>
                </a:solidFill>
                <a:latin typeface="+mj-lt"/>
              </a:rPr>
              <a:t>&amp; </a:t>
            </a:r>
            <a:r>
              <a:rPr lang="en-US" sz="1200" dirty="0" err="1">
                <a:solidFill>
                  <a:prstClr val="black"/>
                </a:solidFill>
                <a:latin typeface="+mj-lt"/>
              </a:rPr>
              <a:t>Minniti</a:t>
            </a:r>
            <a:r>
              <a:rPr lang="en-US" sz="1200" dirty="0">
                <a:solidFill>
                  <a:prstClr val="black"/>
                </a:solidFill>
                <a:latin typeface="+mj-lt"/>
              </a:rPr>
              <a:t>, 2000; </a:t>
            </a:r>
            <a:r>
              <a:rPr lang="en-US" sz="1200" dirty="0" err="1">
                <a:solidFill>
                  <a:prstClr val="black"/>
                </a:solidFill>
                <a:latin typeface="+mj-lt"/>
              </a:rPr>
              <a:t>Etzkowitz</a:t>
            </a:r>
            <a:r>
              <a:rPr lang="en-US" sz="1200" dirty="0">
                <a:solidFill>
                  <a:prstClr val="black"/>
                </a:solidFill>
                <a:latin typeface="+mj-lt"/>
              </a:rPr>
              <a:t>, 1983, Kirby et al 2012). </a:t>
            </a:r>
            <a:endParaRPr lang="en-US" sz="1200" dirty="0" smtClean="0">
              <a:solidFill>
                <a:prstClr val="black"/>
              </a:solidFill>
              <a:latin typeface="+mj-lt"/>
            </a:endParaRPr>
          </a:p>
          <a:p>
            <a:pPr algn="l" defTabSz="756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>
              <a:solidFill>
                <a:prstClr val="black"/>
              </a:solidFill>
              <a:latin typeface="+mj-lt"/>
            </a:endParaRPr>
          </a:p>
          <a:p>
            <a:pPr algn="l" defTabSz="756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The institutional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context in which researchers are embedded could either stimulate them or discourage them from becoming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entrepreneurs </a:t>
            </a:r>
            <a:r>
              <a:rPr lang="en-US" sz="1200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en-US" sz="1200" dirty="0" err="1" smtClean="0">
                <a:solidFill>
                  <a:schemeClr val="tx1"/>
                </a:solidFill>
                <a:latin typeface="+mj-lt"/>
              </a:rPr>
              <a:t>Huyghe</a:t>
            </a:r>
            <a:r>
              <a:rPr lang="en-US" sz="1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&amp;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Knockaert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, 2015).</a:t>
            </a:r>
          </a:p>
        </p:txBody>
      </p:sp>
      <p:sp>
        <p:nvSpPr>
          <p:cNvPr id="10" name="Rectangle 5"/>
          <p:cNvSpPr/>
          <p:nvPr/>
        </p:nvSpPr>
        <p:spPr>
          <a:xfrm>
            <a:off x="4444902" y="4568677"/>
            <a:ext cx="4936824" cy="2449053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617" tIns="119081" rIns="75617" bIns="378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defTabSz="756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 dirty="0" smtClean="0">
              <a:solidFill>
                <a:schemeClr val="tx1"/>
              </a:solidFill>
            </a:endParaRPr>
          </a:p>
          <a:p>
            <a:pPr algn="l" defTabSz="756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RESEARCH GAP </a:t>
            </a:r>
            <a:endParaRPr lang="en-US" sz="1800" dirty="0">
              <a:solidFill>
                <a:schemeClr val="tx1"/>
              </a:solidFill>
            </a:endParaRPr>
          </a:p>
          <a:p>
            <a:pPr algn="l" defTabSz="756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The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interplay between entrepreneurial institutional mechanisms (formal and informal conditions) and entrepreneurial decisions among researchers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are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hardly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investigated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(Miranda, 2017,Hmieleski &amp; Powell, 2018). </a:t>
            </a:r>
            <a:endParaRPr lang="en-US" sz="1400" dirty="0" smtClean="0">
              <a:solidFill>
                <a:schemeClr val="tx1"/>
              </a:solidFill>
              <a:latin typeface="+mj-lt"/>
            </a:endParaRPr>
          </a:p>
          <a:p>
            <a:pPr algn="l" defTabSz="756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>
              <a:solidFill>
                <a:schemeClr val="tx1"/>
              </a:solidFill>
              <a:latin typeface="+mj-lt"/>
            </a:endParaRPr>
          </a:p>
          <a:p>
            <a:pPr algn="l" defTabSz="756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The transition from entrepreneurial intentions to entrepreneurial action and thus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the change of specific needs of support provided by universities</a:t>
            </a:r>
            <a:r>
              <a:rPr lang="en-US" sz="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were not taken into account in any empirical study on the effects of entrepreneurial framework conditions. </a:t>
            </a:r>
            <a:endParaRPr lang="en-US" sz="1400" dirty="0" smtClean="0">
              <a:solidFill>
                <a:schemeClr val="tx1"/>
              </a:solidFill>
              <a:latin typeface="+mj-lt"/>
            </a:endParaRPr>
          </a:p>
          <a:p>
            <a:pPr marL="236315" indent="-236315" algn="l" defTabSz="75620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dirty="0" smtClean="0">
              <a:solidFill>
                <a:prstClr val="white"/>
              </a:solidFill>
              <a:latin typeface="+mj-lt"/>
            </a:endParaRPr>
          </a:p>
          <a:p>
            <a:pPr marL="236315" indent="-236315" algn="l" defTabSz="75620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32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504602" y="2268463"/>
            <a:ext cx="2736304" cy="1267939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2" name="Big_Idea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368698" y="2484487"/>
            <a:ext cx="864096" cy="909509"/>
            <a:chOff x="3544" y="-299"/>
            <a:chExt cx="4110" cy="4326"/>
          </a:xfrm>
          <a:solidFill>
            <a:schemeClr val="bg1"/>
          </a:solidFill>
        </p:grpSpPr>
        <p:sp>
          <p:nvSpPr>
            <p:cNvPr id="13" name="Freeform 1368"/>
            <p:cNvSpPr>
              <a:spLocks noEditPoints="1"/>
            </p:cNvSpPr>
            <p:nvPr/>
          </p:nvSpPr>
          <p:spPr bwMode="auto">
            <a:xfrm>
              <a:off x="4897" y="1236"/>
              <a:ext cx="393" cy="372"/>
            </a:xfrm>
            <a:custGeom>
              <a:avLst/>
              <a:gdLst>
                <a:gd name="T0" fmla="*/ 59 w 116"/>
                <a:gd name="T1" fmla="*/ 110 h 110"/>
                <a:gd name="T2" fmla="*/ 3 w 116"/>
                <a:gd name="T3" fmla="*/ 76 h 110"/>
                <a:gd name="T4" fmla="*/ 0 w 116"/>
                <a:gd name="T5" fmla="*/ 71 h 110"/>
                <a:gd name="T6" fmla="*/ 0 w 116"/>
                <a:gd name="T7" fmla="*/ 0 h 110"/>
                <a:gd name="T8" fmla="*/ 116 w 116"/>
                <a:gd name="T9" fmla="*/ 0 h 110"/>
                <a:gd name="T10" fmla="*/ 116 w 116"/>
                <a:gd name="T11" fmla="*/ 77 h 110"/>
                <a:gd name="T12" fmla="*/ 113 w 116"/>
                <a:gd name="T13" fmla="*/ 82 h 110"/>
                <a:gd name="T14" fmla="*/ 59 w 116"/>
                <a:gd name="T15" fmla="*/ 110 h 110"/>
                <a:gd name="T16" fmla="*/ 35 w 116"/>
                <a:gd name="T17" fmla="*/ 60 h 110"/>
                <a:gd name="T18" fmla="*/ 59 w 116"/>
                <a:gd name="T19" fmla="*/ 75 h 110"/>
                <a:gd name="T20" fmla="*/ 82 w 116"/>
                <a:gd name="T21" fmla="*/ 64 h 110"/>
                <a:gd name="T22" fmla="*/ 82 w 116"/>
                <a:gd name="T23" fmla="*/ 34 h 110"/>
                <a:gd name="T24" fmla="*/ 35 w 116"/>
                <a:gd name="T25" fmla="*/ 34 h 110"/>
                <a:gd name="T26" fmla="*/ 35 w 116"/>
                <a:gd name="T27" fmla="*/ 6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110">
                  <a:moveTo>
                    <a:pt x="59" y="110"/>
                  </a:moveTo>
                  <a:cubicBezTo>
                    <a:pt x="38" y="110"/>
                    <a:pt x="19" y="99"/>
                    <a:pt x="3" y="76"/>
                  </a:cubicBezTo>
                  <a:lnTo>
                    <a:pt x="0" y="7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116" y="77"/>
                  </a:lnTo>
                  <a:lnTo>
                    <a:pt x="113" y="82"/>
                  </a:lnTo>
                  <a:cubicBezTo>
                    <a:pt x="110" y="85"/>
                    <a:pt x="90" y="110"/>
                    <a:pt x="59" y="110"/>
                  </a:cubicBezTo>
                  <a:close/>
                  <a:moveTo>
                    <a:pt x="35" y="60"/>
                  </a:moveTo>
                  <a:cubicBezTo>
                    <a:pt x="43" y="70"/>
                    <a:pt x="51" y="75"/>
                    <a:pt x="59" y="75"/>
                  </a:cubicBezTo>
                  <a:cubicBezTo>
                    <a:pt x="68" y="75"/>
                    <a:pt x="76" y="69"/>
                    <a:pt x="82" y="64"/>
                  </a:cubicBezTo>
                  <a:lnTo>
                    <a:pt x="82" y="34"/>
                  </a:lnTo>
                  <a:lnTo>
                    <a:pt x="35" y="34"/>
                  </a:lnTo>
                  <a:lnTo>
                    <a:pt x="35" y="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1369"/>
            <p:cNvSpPr>
              <a:spLocks/>
            </p:cNvSpPr>
            <p:nvPr/>
          </p:nvSpPr>
          <p:spPr bwMode="auto">
            <a:xfrm>
              <a:off x="6551" y="558"/>
              <a:ext cx="318" cy="678"/>
            </a:xfrm>
            <a:custGeom>
              <a:avLst/>
              <a:gdLst>
                <a:gd name="T0" fmla="*/ 74 w 94"/>
                <a:gd name="T1" fmla="*/ 182 h 200"/>
                <a:gd name="T2" fmla="*/ 23 w 94"/>
                <a:gd name="T3" fmla="*/ 34 h 200"/>
                <a:gd name="T4" fmla="*/ 49 w 94"/>
                <a:gd name="T5" fmla="*/ 26 h 200"/>
                <a:gd name="T6" fmla="*/ 93 w 94"/>
                <a:gd name="T7" fmla="*/ 159 h 200"/>
                <a:gd name="T8" fmla="*/ 74 w 94"/>
                <a:gd name="T9" fmla="*/ 18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200">
                  <a:moveTo>
                    <a:pt x="74" y="182"/>
                  </a:moveTo>
                  <a:cubicBezTo>
                    <a:pt x="53" y="149"/>
                    <a:pt x="65" y="95"/>
                    <a:pt x="23" y="34"/>
                  </a:cubicBezTo>
                  <a:cubicBezTo>
                    <a:pt x="0" y="0"/>
                    <a:pt x="37" y="8"/>
                    <a:pt x="49" y="26"/>
                  </a:cubicBezTo>
                  <a:cubicBezTo>
                    <a:pt x="64" y="49"/>
                    <a:pt x="88" y="125"/>
                    <a:pt x="93" y="159"/>
                  </a:cubicBezTo>
                  <a:cubicBezTo>
                    <a:pt x="94" y="167"/>
                    <a:pt x="86" y="200"/>
                    <a:pt x="74" y="1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370"/>
            <p:cNvSpPr>
              <a:spLocks/>
            </p:cNvSpPr>
            <p:nvPr/>
          </p:nvSpPr>
          <p:spPr bwMode="auto">
            <a:xfrm>
              <a:off x="6694" y="334"/>
              <a:ext cx="253" cy="678"/>
            </a:xfrm>
            <a:custGeom>
              <a:avLst/>
              <a:gdLst>
                <a:gd name="T0" fmla="*/ 57 w 75"/>
                <a:gd name="T1" fmla="*/ 181 h 200"/>
                <a:gd name="T2" fmla="*/ 19 w 75"/>
                <a:gd name="T3" fmla="*/ 36 h 200"/>
                <a:gd name="T4" fmla="*/ 45 w 75"/>
                <a:gd name="T5" fmla="*/ 32 h 200"/>
                <a:gd name="T6" fmla="*/ 75 w 75"/>
                <a:gd name="T7" fmla="*/ 169 h 200"/>
                <a:gd name="T8" fmla="*/ 57 w 75"/>
                <a:gd name="T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00">
                  <a:moveTo>
                    <a:pt x="57" y="181"/>
                  </a:moveTo>
                  <a:cubicBezTo>
                    <a:pt x="40" y="146"/>
                    <a:pt x="54" y="102"/>
                    <a:pt x="19" y="36"/>
                  </a:cubicBezTo>
                  <a:cubicBezTo>
                    <a:pt x="0" y="0"/>
                    <a:pt x="36" y="13"/>
                    <a:pt x="45" y="32"/>
                  </a:cubicBezTo>
                  <a:cubicBezTo>
                    <a:pt x="58" y="56"/>
                    <a:pt x="74" y="134"/>
                    <a:pt x="75" y="169"/>
                  </a:cubicBezTo>
                  <a:cubicBezTo>
                    <a:pt x="75" y="177"/>
                    <a:pt x="67" y="200"/>
                    <a:pt x="57" y="18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371"/>
            <p:cNvSpPr>
              <a:spLocks/>
            </p:cNvSpPr>
            <p:nvPr/>
          </p:nvSpPr>
          <p:spPr bwMode="auto">
            <a:xfrm>
              <a:off x="6149" y="-299"/>
              <a:ext cx="1492" cy="1030"/>
            </a:xfrm>
            <a:custGeom>
              <a:avLst/>
              <a:gdLst>
                <a:gd name="T0" fmla="*/ 364 w 441"/>
                <a:gd name="T1" fmla="*/ 93 h 304"/>
                <a:gd name="T2" fmla="*/ 247 w 441"/>
                <a:gd name="T3" fmla="*/ 44 h 304"/>
                <a:gd name="T4" fmla="*/ 147 w 441"/>
                <a:gd name="T5" fmla="*/ 83 h 304"/>
                <a:gd name="T6" fmla="*/ 99 w 441"/>
                <a:gd name="T7" fmla="*/ 162 h 304"/>
                <a:gd name="T8" fmla="*/ 110 w 441"/>
                <a:gd name="T9" fmla="*/ 295 h 304"/>
                <a:gd name="T10" fmla="*/ 112 w 441"/>
                <a:gd name="T11" fmla="*/ 257 h 304"/>
                <a:gd name="T12" fmla="*/ 106 w 441"/>
                <a:gd name="T13" fmla="*/ 187 h 304"/>
                <a:gd name="T14" fmla="*/ 112 w 441"/>
                <a:gd name="T15" fmla="*/ 181 h 304"/>
                <a:gd name="T16" fmla="*/ 125 w 441"/>
                <a:gd name="T17" fmla="*/ 154 h 304"/>
                <a:gd name="T18" fmla="*/ 144 w 441"/>
                <a:gd name="T19" fmla="*/ 104 h 304"/>
                <a:gd name="T20" fmla="*/ 144 w 441"/>
                <a:gd name="T21" fmla="*/ 105 h 304"/>
                <a:gd name="T22" fmla="*/ 177 w 441"/>
                <a:gd name="T23" fmla="*/ 94 h 304"/>
                <a:gd name="T24" fmla="*/ 225 w 441"/>
                <a:gd name="T25" fmla="*/ 62 h 304"/>
                <a:gd name="T26" fmla="*/ 264 w 441"/>
                <a:gd name="T27" fmla="*/ 77 h 304"/>
                <a:gd name="T28" fmla="*/ 336 w 441"/>
                <a:gd name="T29" fmla="*/ 104 h 304"/>
                <a:gd name="T30" fmla="*/ 365 w 441"/>
                <a:gd name="T31" fmla="*/ 120 h 304"/>
                <a:gd name="T32" fmla="*/ 365 w 441"/>
                <a:gd name="T33" fmla="*/ 115 h 304"/>
                <a:gd name="T34" fmla="*/ 385 w 441"/>
                <a:gd name="T35" fmla="*/ 167 h 304"/>
                <a:gd name="T36" fmla="*/ 382 w 441"/>
                <a:gd name="T37" fmla="*/ 172 h 304"/>
                <a:gd name="T38" fmla="*/ 363 w 441"/>
                <a:gd name="T39" fmla="*/ 162 h 304"/>
                <a:gd name="T40" fmla="*/ 365 w 441"/>
                <a:gd name="T41" fmla="*/ 190 h 304"/>
                <a:gd name="T42" fmla="*/ 360 w 441"/>
                <a:gd name="T43" fmla="*/ 255 h 304"/>
                <a:gd name="T44" fmla="*/ 361 w 441"/>
                <a:gd name="T45" fmla="*/ 290 h 304"/>
                <a:gd name="T46" fmla="*/ 405 w 441"/>
                <a:gd name="T47" fmla="*/ 190 h 304"/>
                <a:gd name="T48" fmla="*/ 364 w 441"/>
                <a:gd name="T49" fmla="*/ 9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1" h="304">
                  <a:moveTo>
                    <a:pt x="364" y="93"/>
                  </a:moveTo>
                  <a:cubicBezTo>
                    <a:pt x="355" y="11"/>
                    <a:pt x="285" y="22"/>
                    <a:pt x="247" y="44"/>
                  </a:cubicBezTo>
                  <a:cubicBezTo>
                    <a:pt x="193" y="0"/>
                    <a:pt x="157" y="47"/>
                    <a:pt x="147" y="83"/>
                  </a:cubicBezTo>
                  <a:cubicBezTo>
                    <a:pt x="81" y="83"/>
                    <a:pt x="85" y="133"/>
                    <a:pt x="99" y="162"/>
                  </a:cubicBezTo>
                  <a:cubicBezTo>
                    <a:pt x="0" y="209"/>
                    <a:pt x="79" y="285"/>
                    <a:pt x="110" y="295"/>
                  </a:cubicBezTo>
                  <a:cubicBezTo>
                    <a:pt x="142" y="304"/>
                    <a:pt x="130" y="262"/>
                    <a:pt x="112" y="257"/>
                  </a:cubicBezTo>
                  <a:cubicBezTo>
                    <a:pt x="93" y="251"/>
                    <a:pt x="71" y="218"/>
                    <a:pt x="106" y="187"/>
                  </a:cubicBezTo>
                  <a:cubicBezTo>
                    <a:pt x="109" y="185"/>
                    <a:pt x="111" y="183"/>
                    <a:pt x="112" y="181"/>
                  </a:cubicBezTo>
                  <a:cubicBezTo>
                    <a:pt x="130" y="195"/>
                    <a:pt x="135" y="164"/>
                    <a:pt x="125" y="154"/>
                  </a:cubicBezTo>
                  <a:cubicBezTo>
                    <a:pt x="114" y="144"/>
                    <a:pt x="110" y="113"/>
                    <a:pt x="144" y="104"/>
                  </a:cubicBezTo>
                  <a:cubicBezTo>
                    <a:pt x="144" y="104"/>
                    <a:pt x="144" y="104"/>
                    <a:pt x="144" y="105"/>
                  </a:cubicBezTo>
                  <a:cubicBezTo>
                    <a:pt x="145" y="135"/>
                    <a:pt x="178" y="112"/>
                    <a:pt x="177" y="94"/>
                  </a:cubicBezTo>
                  <a:cubicBezTo>
                    <a:pt x="176" y="78"/>
                    <a:pt x="194" y="53"/>
                    <a:pt x="225" y="62"/>
                  </a:cubicBezTo>
                  <a:cubicBezTo>
                    <a:pt x="207" y="86"/>
                    <a:pt x="251" y="93"/>
                    <a:pt x="264" y="77"/>
                  </a:cubicBezTo>
                  <a:cubicBezTo>
                    <a:pt x="278" y="61"/>
                    <a:pt x="322" y="55"/>
                    <a:pt x="336" y="104"/>
                  </a:cubicBezTo>
                  <a:cubicBezTo>
                    <a:pt x="351" y="153"/>
                    <a:pt x="365" y="128"/>
                    <a:pt x="365" y="120"/>
                  </a:cubicBezTo>
                  <a:cubicBezTo>
                    <a:pt x="365" y="118"/>
                    <a:pt x="365" y="117"/>
                    <a:pt x="365" y="115"/>
                  </a:cubicBezTo>
                  <a:cubicBezTo>
                    <a:pt x="399" y="125"/>
                    <a:pt x="396" y="157"/>
                    <a:pt x="385" y="167"/>
                  </a:cubicBezTo>
                  <a:cubicBezTo>
                    <a:pt x="384" y="169"/>
                    <a:pt x="383" y="170"/>
                    <a:pt x="382" y="172"/>
                  </a:cubicBezTo>
                  <a:cubicBezTo>
                    <a:pt x="376" y="168"/>
                    <a:pt x="370" y="165"/>
                    <a:pt x="363" y="162"/>
                  </a:cubicBezTo>
                  <a:cubicBezTo>
                    <a:pt x="356" y="159"/>
                    <a:pt x="332" y="161"/>
                    <a:pt x="365" y="190"/>
                  </a:cubicBezTo>
                  <a:cubicBezTo>
                    <a:pt x="397" y="218"/>
                    <a:pt x="377" y="250"/>
                    <a:pt x="360" y="255"/>
                  </a:cubicBezTo>
                  <a:cubicBezTo>
                    <a:pt x="342" y="260"/>
                    <a:pt x="331" y="299"/>
                    <a:pt x="361" y="290"/>
                  </a:cubicBezTo>
                  <a:cubicBezTo>
                    <a:pt x="385" y="283"/>
                    <a:pt x="441" y="232"/>
                    <a:pt x="405" y="190"/>
                  </a:cubicBezTo>
                  <a:cubicBezTo>
                    <a:pt x="423" y="165"/>
                    <a:pt x="441" y="94"/>
                    <a:pt x="364" y="9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372"/>
            <p:cNvSpPr>
              <a:spLocks noEditPoints="1"/>
            </p:cNvSpPr>
            <p:nvPr/>
          </p:nvSpPr>
          <p:spPr bwMode="auto">
            <a:xfrm>
              <a:off x="4934" y="2"/>
              <a:ext cx="910" cy="875"/>
            </a:xfrm>
            <a:custGeom>
              <a:avLst/>
              <a:gdLst>
                <a:gd name="T0" fmla="*/ 266 w 269"/>
                <a:gd name="T1" fmla="*/ 108 h 258"/>
                <a:gd name="T2" fmla="*/ 235 w 269"/>
                <a:gd name="T3" fmla="*/ 69 h 258"/>
                <a:gd name="T4" fmla="*/ 93 w 269"/>
                <a:gd name="T5" fmla="*/ 20 h 258"/>
                <a:gd name="T6" fmla="*/ 28 w 269"/>
                <a:gd name="T7" fmla="*/ 74 h 258"/>
                <a:gd name="T8" fmla="*/ 4 w 269"/>
                <a:gd name="T9" fmla="*/ 108 h 258"/>
                <a:gd name="T10" fmla="*/ 27 w 269"/>
                <a:gd name="T11" fmla="*/ 181 h 258"/>
                <a:gd name="T12" fmla="*/ 175 w 269"/>
                <a:gd name="T13" fmla="*/ 241 h 258"/>
                <a:gd name="T14" fmla="*/ 243 w 269"/>
                <a:gd name="T15" fmla="*/ 178 h 258"/>
                <a:gd name="T16" fmla="*/ 266 w 269"/>
                <a:gd name="T17" fmla="*/ 108 h 258"/>
                <a:gd name="T18" fmla="*/ 202 w 269"/>
                <a:gd name="T19" fmla="*/ 168 h 258"/>
                <a:gd name="T20" fmla="*/ 146 w 269"/>
                <a:gd name="T21" fmla="*/ 148 h 258"/>
                <a:gd name="T22" fmla="*/ 133 w 269"/>
                <a:gd name="T23" fmla="*/ 143 h 258"/>
                <a:gd name="T24" fmla="*/ 121 w 269"/>
                <a:gd name="T25" fmla="*/ 148 h 258"/>
                <a:gd name="T26" fmla="*/ 66 w 269"/>
                <a:gd name="T27" fmla="*/ 168 h 258"/>
                <a:gd name="T28" fmla="*/ 38 w 269"/>
                <a:gd name="T29" fmla="*/ 113 h 258"/>
                <a:gd name="T30" fmla="*/ 135 w 269"/>
                <a:gd name="T31" fmla="*/ 85 h 258"/>
                <a:gd name="T32" fmla="*/ 232 w 269"/>
                <a:gd name="T33" fmla="*/ 113 h 258"/>
                <a:gd name="T34" fmla="*/ 202 w 269"/>
                <a:gd name="T35" fmla="*/ 16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9" h="258">
                  <a:moveTo>
                    <a:pt x="266" y="108"/>
                  </a:moveTo>
                  <a:cubicBezTo>
                    <a:pt x="263" y="90"/>
                    <a:pt x="251" y="78"/>
                    <a:pt x="235" y="69"/>
                  </a:cubicBezTo>
                  <a:cubicBezTo>
                    <a:pt x="207" y="22"/>
                    <a:pt x="150" y="0"/>
                    <a:pt x="93" y="20"/>
                  </a:cubicBezTo>
                  <a:cubicBezTo>
                    <a:pt x="62" y="31"/>
                    <a:pt x="40" y="50"/>
                    <a:pt x="28" y="74"/>
                  </a:cubicBezTo>
                  <a:cubicBezTo>
                    <a:pt x="15" y="82"/>
                    <a:pt x="6" y="93"/>
                    <a:pt x="4" y="108"/>
                  </a:cubicBezTo>
                  <a:cubicBezTo>
                    <a:pt x="0" y="133"/>
                    <a:pt x="10" y="161"/>
                    <a:pt x="27" y="181"/>
                  </a:cubicBezTo>
                  <a:cubicBezTo>
                    <a:pt x="54" y="235"/>
                    <a:pt x="123" y="258"/>
                    <a:pt x="175" y="241"/>
                  </a:cubicBezTo>
                  <a:cubicBezTo>
                    <a:pt x="208" y="231"/>
                    <a:pt x="232" y="207"/>
                    <a:pt x="243" y="178"/>
                  </a:cubicBezTo>
                  <a:cubicBezTo>
                    <a:pt x="260" y="158"/>
                    <a:pt x="269" y="132"/>
                    <a:pt x="266" y="108"/>
                  </a:cubicBezTo>
                  <a:close/>
                  <a:moveTo>
                    <a:pt x="202" y="168"/>
                  </a:moveTo>
                  <a:cubicBezTo>
                    <a:pt x="181" y="178"/>
                    <a:pt x="160" y="163"/>
                    <a:pt x="146" y="148"/>
                  </a:cubicBezTo>
                  <a:cubicBezTo>
                    <a:pt x="143" y="145"/>
                    <a:pt x="138" y="143"/>
                    <a:pt x="133" y="143"/>
                  </a:cubicBezTo>
                  <a:cubicBezTo>
                    <a:pt x="129" y="143"/>
                    <a:pt x="124" y="145"/>
                    <a:pt x="121" y="148"/>
                  </a:cubicBezTo>
                  <a:cubicBezTo>
                    <a:pt x="107" y="163"/>
                    <a:pt x="86" y="178"/>
                    <a:pt x="66" y="168"/>
                  </a:cubicBezTo>
                  <a:cubicBezTo>
                    <a:pt x="47" y="159"/>
                    <a:pt x="35" y="131"/>
                    <a:pt x="38" y="113"/>
                  </a:cubicBezTo>
                  <a:cubicBezTo>
                    <a:pt x="40" y="96"/>
                    <a:pt x="88" y="86"/>
                    <a:pt x="135" y="85"/>
                  </a:cubicBezTo>
                  <a:cubicBezTo>
                    <a:pt x="182" y="86"/>
                    <a:pt x="229" y="96"/>
                    <a:pt x="232" y="113"/>
                  </a:cubicBezTo>
                  <a:cubicBezTo>
                    <a:pt x="234" y="131"/>
                    <a:pt x="222" y="158"/>
                    <a:pt x="202" y="16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373"/>
            <p:cNvSpPr>
              <a:spLocks noEditPoints="1"/>
            </p:cNvSpPr>
            <p:nvPr/>
          </p:nvSpPr>
          <p:spPr bwMode="auto">
            <a:xfrm>
              <a:off x="6078" y="-160"/>
              <a:ext cx="358" cy="359"/>
            </a:xfrm>
            <a:custGeom>
              <a:avLst/>
              <a:gdLst>
                <a:gd name="T0" fmla="*/ 53 w 106"/>
                <a:gd name="T1" fmla="*/ 106 h 106"/>
                <a:gd name="T2" fmla="*/ 0 w 106"/>
                <a:gd name="T3" fmla="*/ 53 h 106"/>
                <a:gd name="T4" fmla="*/ 53 w 106"/>
                <a:gd name="T5" fmla="*/ 0 h 106"/>
                <a:gd name="T6" fmla="*/ 106 w 106"/>
                <a:gd name="T7" fmla="*/ 53 h 106"/>
                <a:gd name="T8" fmla="*/ 53 w 106"/>
                <a:gd name="T9" fmla="*/ 106 h 106"/>
                <a:gd name="T10" fmla="*/ 53 w 106"/>
                <a:gd name="T11" fmla="*/ 35 h 106"/>
                <a:gd name="T12" fmla="*/ 35 w 106"/>
                <a:gd name="T13" fmla="*/ 53 h 106"/>
                <a:gd name="T14" fmla="*/ 53 w 106"/>
                <a:gd name="T15" fmla="*/ 71 h 106"/>
                <a:gd name="T16" fmla="*/ 71 w 106"/>
                <a:gd name="T17" fmla="*/ 53 h 106"/>
                <a:gd name="T18" fmla="*/ 53 w 106"/>
                <a:gd name="T19" fmla="*/ 3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6">
                  <a:moveTo>
                    <a:pt x="53" y="106"/>
                  </a:moveTo>
                  <a:cubicBezTo>
                    <a:pt x="24" y="106"/>
                    <a:pt x="0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6" y="82"/>
                    <a:pt x="82" y="106"/>
                    <a:pt x="53" y="106"/>
                  </a:cubicBezTo>
                  <a:close/>
                  <a:moveTo>
                    <a:pt x="53" y="35"/>
                  </a:moveTo>
                  <a:cubicBezTo>
                    <a:pt x="43" y="35"/>
                    <a:pt x="35" y="43"/>
                    <a:pt x="35" y="53"/>
                  </a:cubicBezTo>
                  <a:cubicBezTo>
                    <a:pt x="35" y="63"/>
                    <a:pt x="43" y="71"/>
                    <a:pt x="53" y="71"/>
                  </a:cubicBezTo>
                  <a:cubicBezTo>
                    <a:pt x="63" y="71"/>
                    <a:pt x="71" y="63"/>
                    <a:pt x="71" y="53"/>
                  </a:cubicBezTo>
                  <a:cubicBezTo>
                    <a:pt x="71" y="43"/>
                    <a:pt x="63" y="35"/>
                    <a:pt x="53" y="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1374"/>
            <p:cNvSpPr>
              <a:spLocks noEditPoints="1"/>
            </p:cNvSpPr>
            <p:nvPr/>
          </p:nvSpPr>
          <p:spPr bwMode="auto">
            <a:xfrm>
              <a:off x="6998" y="558"/>
              <a:ext cx="369" cy="678"/>
            </a:xfrm>
            <a:custGeom>
              <a:avLst/>
              <a:gdLst>
                <a:gd name="T0" fmla="*/ 56 w 109"/>
                <a:gd name="T1" fmla="*/ 66 h 200"/>
                <a:gd name="T2" fmla="*/ 54 w 109"/>
                <a:gd name="T3" fmla="*/ 66 h 200"/>
                <a:gd name="T4" fmla="*/ 71 w 109"/>
                <a:gd name="T5" fmla="*/ 34 h 200"/>
                <a:gd name="T6" fmla="*/ 46 w 109"/>
                <a:gd name="T7" fmla="*/ 26 h 200"/>
                <a:gd name="T8" fmla="*/ 23 w 109"/>
                <a:gd name="T9" fmla="*/ 77 h 200"/>
                <a:gd name="T10" fmla="*/ 4 w 109"/>
                <a:gd name="T11" fmla="*/ 118 h 200"/>
                <a:gd name="T12" fmla="*/ 6 w 109"/>
                <a:gd name="T13" fmla="*/ 134 h 200"/>
                <a:gd name="T14" fmla="*/ 1 w 109"/>
                <a:gd name="T15" fmla="*/ 159 h 200"/>
                <a:gd name="T16" fmla="*/ 20 w 109"/>
                <a:gd name="T17" fmla="*/ 182 h 200"/>
                <a:gd name="T18" fmla="*/ 29 w 109"/>
                <a:gd name="T19" fmla="*/ 163 h 200"/>
                <a:gd name="T20" fmla="*/ 56 w 109"/>
                <a:gd name="T21" fmla="*/ 171 h 200"/>
                <a:gd name="T22" fmla="*/ 109 w 109"/>
                <a:gd name="T23" fmla="*/ 118 h 200"/>
                <a:gd name="T24" fmla="*/ 56 w 109"/>
                <a:gd name="T25" fmla="*/ 66 h 200"/>
                <a:gd name="T26" fmla="*/ 56 w 109"/>
                <a:gd name="T27" fmla="*/ 136 h 200"/>
                <a:gd name="T28" fmla="*/ 38 w 109"/>
                <a:gd name="T29" fmla="*/ 118 h 200"/>
                <a:gd name="T30" fmla="*/ 56 w 109"/>
                <a:gd name="T31" fmla="*/ 100 h 200"/>
                <a:gd name="T32" fmla="*/ 74 w 109"/>
                <a:gd name="T33" fmla="*/ 118 h 200"/>
                <a:gd name="T34" fmla="*/ 56 w 109"/>
                <a:gd name="T35" fmla="*/ 13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" h="200">
                  <a:moveTo>
                    <a:pt x="56" y="66"/>
                  </a:moveTo>
                  <a:cubicBezTo>
                    <a:pt x="55" y="66"/>
                    <a:pt x="55" y="66"/>
                    <a:pt x="54" y="66"/>
                  </a:cubicBezTo>
                  <a:cubicBezTo>
                    <a:pt x="58" y="55"/>
                    <a:pt x="64" y="45"/>
                    <a:pt x="71" y="34"/>
                  </a:cubicBezTo>
                  <a:cubicBezTo>
                    <a:pt x="95" y="0"/>
                    <a:pt x="57" y="8"/>
                    <a:pt x="46" y="26"/>
                  </a:cubicBezTo>
                  <a:cubicBezTo>
                    <a:pt x="39" y="36"/>
                    <a:pt x="31" y="56"/>
                    <a:pt x="23" y="77"/>
                  </a:cubicBezTo>
                  <a:cubicBezTo>
                    <a:pt x="11" y="87"/>
                    <a:pt x="4" y="102"/>
                    <a:pt x="4" y="118"/>
                  </a:cubicBezTo>
                  <a:cubicBezTo>
                    <a:pt x="4" y="124"/>
                    <a:pt x="5" y="129"/>
                    <a:pt x="6" y="134"/>
                  </a:cubicBezTo>
                  <a:cubicBezTo>
                    <a:pt x="4" y="144"/>
                    <a:pt x="2" y="152"/>
                    <a:pt x="1" y="159"/>
                  </a:cubicBezTo>
                  <a:cubicBezTo>
                    <a:pt x="0" y="167"/>
                    <a:pt x="8" y="200"/>
                    <a:pt x="20" y="182"/>
                  </a:cubicBezTo>
                  <a:cubicBezTo>
                    <a:pt x="24" y="176"/>
                    <a:pt x="26" y="170"/>
                    <a:pt x="29" y="163"/>
                  </a:cubicBezTo>
                  <a:cubicBezTo>
                    <a:pt x="37" y="168"/>
                    <a:pt x="46" y="171"/>
                    <a:pt x="56" y="171"/>
                  </a:cubicBezTo>
                  <a:cubicBezTo>
                    <a:pt x="85" y="171"/>
                    <a:pt x="109" y="147"/>
                    <a:pt x="109" y="118"/>
                  </a:cubicBezTo>
                  <a:cubicBezTo>
                    <a:pt x="109" y="89"/>
                    <a:pt x="85" y="66"/>
                    <a:pt x="56" y="66"/>
                  </a:cubicBezTo>
                  <a:close/>
                  <a:moveTo>
                    <a:pt x="56" y="136"/>
                  </a:moveTo>
                  <a:cubicBezTo>
                    <a:pt x="46" y="136"/>
                    <a:pt x="38" y="128"/>
                    <a:pt x="38" y="118"/>
                  </a:cubicBezTo>
                  <a:cubicBezTo>
                    <a:pt x="38" y="108"/>
                    <a:pt x="46" y="100"/>
                    <a:pt x="56" y="100"/>
                  </a:cubicBezTo>
                  <a:cubicBezTo>
                    <a:pt x="66" y="100"/>
                    <a:pt x="74" y="108"/>
                    <a:pt x="74" y="118"/>
                  </a:cubicBezTo>
                  <a:cubicBezTo>
                    <a:pt x="74" y="128"/>
                    <a:pt x="66" y="136"/>
                    <a:pt x="56" y="1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1375"/>
            <p:cNvSpPr>
              <a:spLocks noEditPoints="1"/>
            </p:cNvSpPr>
            <p:nvPr/>
          </p:nvSpPr>
          <p:spPr bwMode="auto">
            <a:xfrm>
              <a:off x="6930" y="67"/>
              <a:ext cx="356" cy="738"/>
            </a:xfrm>
            <a:custGeom>
              <a:avLst/>
              <a:gdLst>
                <a:gd name="T0" fmla="*/ 52 w 105"/>
                <a:gd name="T1" fmla="*/ 0 h 218"/>
                <a:gd name="T2" fmla="*/ 0 w 105"/>
                <a:gd name="T3" fmla="*/ 53 h 218"/>
                <a:gd name="T4" fmla="*/ 26 w 105"/>
                <a:gd name="T5" fmla="*/ 99 h 218"/>
                <a:gd name="T6" fmla="*/ 17 w 105"/>
                <a:gd name="T7" fmla="*/ 188 h 218"/>
                <a:gd name="T8" fmla="*/ 34 w 105"/>
                <a:gd name="T9" fmla="*/ 204 h 218"/>
                <a:gd name="T10" fmla="*/ 48 w 105"/>
                <a:gd name="T11" fmla="*/ 106 h 218"/>
                <a:gd name="T12" fmla="*/ 52 w 105"/>
                <a:gd name="T13" fmla="*/ 106 h 218"/>
                <a:gd name="T14" fmla="*/ 105 w 105"/>
                <a:gd name="T15" fmla="*/ 53 h 218"/>
                <a:gd name="T16" fmla="*/ 52 w 105"/>
                <a:gd name="T17" fmla="*/ 0 h 218"/>
                <a:gd name="T18" fmla="*/ 37 w 105"/>
                <a:gd name="T19" fmla="*/ 62 h 218"/>
                <a:gd name="T20" fmla="*/ 34 w 105"/>
                <a:gd name="T21" fmla="*/ 53 h 218"/>
                <a:gd name="T22" fmla="*/ 52 w 105"/>
                <a:gd name="T23" fmla="*/ 35 h 218"/>
                <a:gd name="T24" fmla="*/ 61 w 105"/>
                <a:gd name="T25" fmla="*/ 37 h 218"/>
                <a:gd name="T26" fmla="*/ 70 w 105"/>
                <a:gd name="T27" fmla="*/ 51 h 218"/>
                <a:gd name="T28" fmla="*/ 71 w 105"/>
                <a:gd name="T29" fmla="*/ 53 h 218"/>
                <a:gd name="T30" fmla="*/ 62 w 105"/>
                <a:gd name="T31" fmla="*/ 68 h 218"/>
                <a:gd name="T32" fmla="*/ 52 w 105"/>
                <a:gd name="T33" fmla="*/ 71 h 218"/>
                <a:gd name="T34" fmla="*/ 37 w 105"/>
                <a:gd name="T35" fmla="*/ 6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218"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73"/>
                    <a:pt x="10" y="90"/>
                    <a:pt x="26" y="99"/>
                  </a:cubicBezTo>
                  <a:cubicBezTo>
                    <a:pt x="20" y="129"/>
                    <a:pt x="17" y="166"/>
                    <a:pt x="17" y="188"/>
                  </a:cubicBezTo>
                  <a:cubicBezTo>
                    <a:pt x="16" y="203"/>
                    <a:pt x="28" y="218"/>
                    <a:pt x="34" y="204"/>
                  </a:cubicBezTo>
                  <a:cubicBezTo>
                    <a:pt x="45" y="176"/>
                    <a:pt x="37" y="147"/>
                    <a:pt x="48" y="106"/>
                  </a:cubicBezTo>
                  <a:cubicBezTo>
                    <a:pt x="49" y="106"/>
                    <a:pt x="51" y="106"/>
                    <a:pt x="52" y="106"/>
                  </a:cubicBezTo>
                  <a:cubicBezTo>
                    <a:pt x="82" y="106"/>
                    <a:pt x="105" y="82"/>
                    <a:pt x="105" y="53"/>
                  </a:cubicBezTo>
                  <a:cubicBezTo>
                    <a:pt x="105" y="24"/>
                    <a:pt x="82" y="0"/>
                    <a:pt x="52" y="0"/>
                  </a:cubicBezTo>
                  <a:close/>
                  <a:moveTo>
                    <a:pt x="37" y="62"/>
                  </a:moveTo>
                  <a:cubicBezTo>
                    <a:pt x="35" y="59"/>
                    <a:pt x="34" y="56"/>
                    <a:pt x="34" y="53"/>
                  </a:cubicBezTo>
                  <a:cubicBezTo>
                    <a:pt x="34" y="43"/>
                    <a:pt x="42" y="35"/>
                    <a:pt x="52" y="35"/>
                  </a:cubicBezTo>
                  <a:cubicBezTo>
                    <a:pt x="55" y="35"/>
                    <a:pt x="58" y="36"/>
                    <a:pt x="61" y="37"/>
                  </a:cubicBezTo>
                  <a:cubicBezTo>
                    <a:pt x="66" y="40"/>
                    <a:pt x="69" y="45"/>
                    <a:pt x="70" y="51"/>
                  </a:cubicBezTo>
                  <a:cubicBezTo>
                    <a:pt x="70" y="52"/>
                    <a:pt x="71" y="52"/>
                    <a:pt x="71" y="53"/>
                  </a:cubicBezTo>
                  <a:cubicBezTo>
                    <a:pt x="71" y="60"/>
                    <a:pt x="67" y="65"/>
                    <a:pt x="62" y="68"/>
                  </a:cubicBezTo>
                  <a:cubicBezTo>
                    <a:pt x="59" y="70"/>
                    <a:pt x="56" y="71"/>
                    <a:pt x="52" y="71"/>
                  </a:cubicBezTo>
                  <a:cubicBezTo>
                    <a:pt x="45" y="71"/>
                    <a:pt x="40" y="67"/>
                    <a:pt x="37" y="6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1376"/>
            <p:cNvSpPr>
              <a:spLocks noEditPoints="1"/>
            </p:cNvSpPr>
            <p:nvPr/>
          </p:nvSpPr>
          <p:spPr bwMode="auto">
            <a:xfrm>
              <a:off x="3544" y="-279"/>
              <a:ext cx="4110" cy="4306"/>
            </a:xfrm>
            <a:custGeom>
              <a:avLst/>
              <a:gdLst>
                <a:gd name="T0" fmla="*/ 728 w 1215"/>
                <a:gd name="T1" fmla="*/ 718 h 1271"/>
                <a:gd name="T2" fmla="*/ 841 w 1215"/>
                <a:gd name="T3" fmla="*/ 668 h 1271"/>
                <a:gd name="T4" fmla="*/ 884 w 1215"/>
                <a:gd name="T5" fmla="*/ 679 h 1271"/>
                <a:gd name="T6" fmla="*/ 999 w 1215"/>
                <a:gd name="T7" fmla="*/ 688 h 1271"/>
                <a:gd name="T8" fmla="*/ 1103 w 1215"/>
                <a:gd name="T9" fmla="*/ 688 h 1271"/>
                <a:gd name="T10" fmla="*/ 1118 w 1215"/>
                <a:gd name="T11" fmla="*/ 662 h 1271"/>
                <a:gd name="T12" fmla="*/ 1059 w 1215"/>
                <a:gd name="T13" fmla="*/ 512 h 1271"/>
                <a:gd name="T14" fmla="*/ 1095 w 1215"/>
                <a:gd name="T15" fmla="*/ 494 h 1271"/>
                <a:gd name="T16" fmla="*/ 922 w 1215"/>
                <a:gd name="T17" fmla="*/ 477 h 1271"/>
                <a:gd name="T18" fmla="*/ 922 w 1215"/>
                <a:gd name="T19" fmla="*/ 512 h 1271"/>
                <a:gd name="T20" fmla="*/ 943 w 1215"/>
                <a:gd name="T21" fmla="*/ 533 h 1271"/>
                <a:gd name="T22" fmla="*/ 881 w 1215"/>
                <a:gd name="T23" fmla="*/ 546 h 1271"/>
                <a:gd name="T24" fmla="*/ 584 w 1215"/>
                <a:gd name="T25" fmla="*/ 345 h 1271"/>
                <a:gd name="T26" fmla="*/ 486 w 1215"/>
                <a:gd name="T27" fmla="*/ 349 h 1271"/>
                <a:gd name="T28" fmla="*/ 306 w 1215"/>
                <a:gd name="T29" fmla="*/ 113 h 1271"/>
                <a:gd name="T30" fmla="*/ 284 w 1215"/>
                <a:gd name="T31" fmla="*/ 98 h 1271"/>
                <a:gd name="T32" fmla="*/ 194 w 1215"/>
                <a:gd name="T33" fmla="*/ 168 h 1271"/>
                <a:gd name="T34" fmla="*/ 181 w 1215"/>
                <a:gd name="T35" fmla="*/ 189 h 1271"/>
                <a:gd name="T36" fmla="*/ 366 w 1215"/>
                <a:gd name="T37" fmla="*/ 601 h 1271"/>
                <a:gd name="T38" fmla="*/ 52 w 1215"/>
                <a:gd name="T39" fmla="*/ 718 h 1271"/>
                <a:gd name="T40" fmla="*/ 52 w 1215"/>
                <a:gd name="T41" fmla="*/ 822 h 1271"/>
                <a:gd name="T42" fmla="*/ 111 w 1215"/>
                <a:gd name="T43" fmla="*/ 1270 h 1271"/>
                <a:gd name="T44" fmla="*/ 215 w 1215"/>
                <a:gd name="T45" fmla="*/ 822 h 1271"/>
                <a:gd name="T46" fmla="*/ 346 w 1215"/>
                <a:gd name="T47" fmla="*/ 1063 h 1271"/>
                <a:gd name="T48" fmla="*/ 363 w 1215"/>
                <a:gd name="T49" fmla="*/ 1081 h 1271"/>
                <a:gd name="T50" fmla="*/ 406 w 1215"/>
                <a:gd name="T51" fmla="*/ 1197 h 1271"/>
                <a:gd name="T52" fmla="*/ 382 w 1215"/>
                <a:gd name="T53" fmla="*/ 1268 h 1271"/>
                <a:gd name="T54" fmla="*/ 520 w 1215"/>
                <a:gd name="T55" fmla="*/ 1081 h 1271"/>
                <a:gd name="T56" fmla="*/ 589 w 1215"/>
                <a:gd name="T57" fmla="*/ 1242 h 1271"/>
                <a:gd name="T58" fmla="*/ 751 w 1215"/>
                <a:gd name="T59" fmla="*/ 1225 h 1271"/>
                <a:gd name="T60" fmla="*/ 671 w 1215"/>
                <a:gd name="T61" fmla="*/ 1081 h 1271"/>
                <a:gd name="T62" fmla="*/ 763 w 1215"/>
                <a:gd name="T63" fmla="*/ 1075 h 1271"/>
                <a:gd name="T64" fmla="*/ 740 w 1215"/>
                <a:gd name="T65" fmla="*/ 822 h 1271"/>
                <a:gd name="T66" fmla="*/ 1016 w 1215"/>
                <a:gd name="T67" fmla="*/ 1270 h 1271"/>
                <a:gd name="T68" fmla="*/ 1120 w 1215"/>
                <a:gd name="T69" fmla="*/ 822 h 1271"/>
                <a:gd name="T70" fmla="*/ 1215 w 1215"/>
                <a:gd name="T71" fmla="*/ 770 h 1271"/>
                <a:gd name="T72" fmla="*/ 978 w 1215"/>
                <a:gd name="T73" fmla="*/ 563 h 1271"/>
                <a:gd name="T74" fmla="*/ 1025 w 1215"/>
                <a:gd name="T75" fmla="*/ 512 h 1271"/>
                <a:gd name="T76" fmla="*/ 1025 w 1215"/>
                <a:gd name="T77" fmla="*/ 565 h 1271"/>
                <a:gd name="T78" fmla="*/ 978 w 1215"/>
                <a:gd name="T79" fmla="*/ 563 h 1271"/>
                <a:gd name="T80" fmla="*/ 755 w 1215"/>
                <a:gd name="T81" fmla="*/ 479 h 1271"/>
                <a:gd name="T82" fmla="*/ 930 w 1215"/>
                <a:gd name="T83" fmla="*/ 574 h 1271"/>
                <a:gd name="T84" fmla="*/ 841 w 1215"/>
                <a:gd name="T85" fmla="*/ 634 h 1271"/>
                <a:gd name="T86" fmla="*/ 684 w 1215"/>
                <a:gd name="T87" fmla="*/ 497 h 1271"/>
                <a:gd name="T88" fmla="*/ 693 w 1215"/>
                <a:gd name="T89" fmla="*/ 718 h 1271"/>
                <a:gd name="T90" fmla="*/ 563 w 1215"/>
                <a:gd name="T91" fmla="*/ 380 h 1271"/>
                <a:gd name="T92" fmla="*/ 365 w 1215"/>
                <a:gd name="T93" fmla="*/ 470 h 1271"/>
                <a:gd name="T94" fmla="*/ 275 w 1215"/>
                <a:gd name="T95" fmla="*/ 147 h 1271"/>
                <a:gd name="T96" fmla="*/ 486 w 1215"/>
                <a:gd name="T97" fmla="*/ 384 h 1271"/>
                <a:gd name="T98" fmla="*/ 528 w 1215"/>
                <a:gd name="T99" fmla="*/ 718 h 1271"/>
                <a:gd name="T100" fmla="*/ 401 w 1215"/>
                <a:gd name="T101" fmla="*/ 601 h 1271"/>
                <a:gd name="T102" fmla="*/ 382 w 1215"/>
                <a:gd name="T103" fmla="*/ 1046 h 1271"/>
                <a:gd name="T104" fmla="*/ 528 w 1215"/>
                <a:gd name="T105" fmla="*/ 822 h 1271"/>
                <a:gd name="T106" fmla="*/ 382 w 1215"/>
                <a:gd name="T107" fmla="*/ 1046 h 1271"/>
                <a:gd name="T108" fmla="*/ 563 w 1215"/>
                <a:gd name="T109" fmla="*/ 822 h 1271"/>
                <a:gd name="T110" fmla="*/ 731 w 1215"/>
                <a:gd name="T111" fmla="*/ 1046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5" h="1271">
                  <a:moveTo>
                    <a:pt x="1163" y="718"/>
                  </a:moveTo>
                  <a:lnTo>
                    <a:pt x="728" y="718"/>
                  </a:lnTo>
                  <a:lnTo>
                    <a:pt x="716" y="615"/>
                  </a:lnTo>
                  <a:cubicBezTo>
                    <a:pt x="755" y="660"/>
                    <a:pt x="807" y="668"/>
                    <a:pt x="841" y="668"/>
                  </a:cubicBezTo>
                  <a:cubicBezTo>
                    <a:pt x="856" y="668"/>
                    <a:pt x="871" y="667"/>
                    <a:pt x="883" y="664"/>
                  </a:cubicBezTo>
                  <a:cubicBezTo>
                    <a:pt x="881" y="669"/>
                    <a:pt x="882" y="674"/>
                    <a:pt x="884" y="679"/>
                  </a:cubicBezTo>
                  <a:cubicBezTo>
                    <a:pt x="887" y="684"/>
                    <a:pt x="893" y="688"/>
                    <a:pt x="899" y="688"/>
                  </a:cubicBezTo>
                  <a:lnTo>
                    <a:pt x="999" y="688"/>
                  </a:lnTo>
                  <a:lnTo>
                    <a:pt x="1004" y="688"/>
                  </a:lnTo>
                  <a:lnTo>
                    <a:pt x="1103" y="688"/>
                  </a:lnTo>
                  <a:cubicBezTo>
                    <a:pt x="1109" y="688"/>
                    <a:pt x="1115" y="684"/>
                    <a:pt x="1118" y="679"/>
                  </a:cubicBezTo>
                  <a:cubicBezTo>
                    <a:pt x="1121" y="674"/>
                    <a:pt x="1121" y="667"/>
                    <a:pt x="1118" y="662"/>
                  </a:cubicBezTo>
                  <a:lnTo>
                    <a:pt x="1059" y="558"/>
                  </a:lnTo>
                  <a:lnTo>
                    <a:pt x="1059" y="512"/>
                  </a:lnTo>
                  <a:lnTo>
                    <a:pt x="1077" y="512"/>
                  </a:lnTo>
                  <a:cubicBezTo>
                    <a:pt x="1087" y="512"/>
                    <a:pt x="1095" y="504"/>
                    <a:pt x="1095" y="494"/>
                  </a:cubicBezTo>
                  <a:cubicBezTo>
                    <a:pt x="1095" y="485"/>
                    <a:pt x="1087" y="477"/>
                    <a:pt x="1077" y="477"/>
                  </a:cubicBezTo>
                  <a:lnTo>
                    <a:pt x="922" y="477"/>
                  </a:lnTo>
                  <a:cubicBezTo>
                    <a:pt x="913" y="477"/>
                    <a:pt x="905" y="485"/>
                    <a:pt x="905" y="494"/>
                  </a:cubicBezTo>
                  <a:cubicBezTo>
                    <a:pt x="905" y="504"/>
                    <a:pt x="913" y="512"/>
                    <a:pt x="922" y="512"/>
                  </a:cubicBezTo>
                  <a:lnTo>
                    <a:pt x="943" y="512"/>
                  </a:lnTo>
                  <a:lnTo>
                    <a:pt x="943" y="533"/>
                  </a:lnTo>
                  <a:cubicBezTo>
                    <a:pt x="943" y="533"/>
                    <a:pt x="943" y="533"/>
                    <a:pt x="943" y="533"/>
                  </a:cubicBezTo>
                  <a:cubicBezTo>
                    <a:pt x="933" y="537"/>
                    <a:pt x="908" y="546"/>
                    <a:pt x="881" y="546"/>
                  </a:cubicBezTo>
                  <a:cubicBezTo>
                    <a:pt x="833" y="546"/>
                    <a:pt x="803" y="521"/>
                    <a:pt x="789" y="470"/>
                  </a:cubicBezTo>
                  <a:cubicBezTo>
                    <a:pt x="765" y="384"/>
                    <a:pt x="667" y="349"/>
                    <a:pt x="584" y="345"/>
                  </a:cubicBezTo>
                  <a:cubicBezTo>
                    <a:pt x="572" y="345"/>
                    <a:pt x="556" y="346"/>
                    <a:pt x="538" y="347"/>
                  </a:cubicBezTo>
                  <a:cubicBezTo>
                    <a:pt x="522" y="348"/>
                    <a:pt x="503" y="349"/>
                    <a:pt x="486" y="349"/>
                  </a:cubicBezTo>
                  <a:cubicBezTo>
                    <a:pt x="451" y="349"/>
                    <a:pt x="439" y="344"/>
                    <a:pt x="434" y="341"/>
                  </a:cubicBezTo>
                  <a:cubicBezTo>
                    <a:pt x="380" y="297"/>
                    <a:pt x="319" y="247"/>
                    <a:pt x="306" y="113"/>
                  </a:cubicBezTo>
                  <a:cubicBezTo>
                    <a:pt x="305" y="106"/>
                    <a:pt x="301" y="101"/>
                    <a:pt x="295" y="98"/>
                  </a:cubicBezTo>
                  <a:cubicBezTo>
                    <a:pt x="292" y="97"/>
                    <a:pt x="288" y="97"/>
                    <a:pt x="284" y="98"/>
                  </a:cubicBezTo>
                  <a:cubicBezTo>
                    <a:pt x="275" y="15"/>
                    <a:pt x="181" y="0"/>
                    <a:pt x="188" y="87"/>
                  </a:cubicBezTo>
                  <a:cubicBezTo>
                    <a:pt x="195" y="156"/>
                    <a:pt x="192" y="162"/>
                    <a:pt x="194" y="168"/>
                  </a:cubicBezTo>
                  <a:lnTo>
                    <a:pt x="188" y="173"/>
                  </a:lnTo>
                  <a:cubicBezTo>
                    <a:pt x="183" y="177"/>
                    <a:pt x="181" y="183"/>
                    <a:pt x="181" y="189"/>
                  </a:cubicBezTo>
                  <a:cubicBezTo>
                    <a:pt x="182" y="196"/>
                    <a:pt x="203" y="358"/>
                    <a:pt x="340" y="494"/>
                  </a:cubicBezTo>
                  <a:cubicBezTo>
                    <a:pt x="352" y="506"/>
                    <a:pt x="366" y="534"/>
                    <a:pt x="366" y="601"/>
                  </a:cubicBezTo>
                  <a:cubicBezTo>
                    <a:pt x="366" y="626"/>
                    <a:pt x="364" y="673"/>
                    <a:pt x="362" y="718"/>
                  </a:cubicBezTo>
                  <a:lnTo>
                    <a:pt x="52" y="718"/>
                  </a:lnTo>
                  <a:cubicBezTo>
                    <a:pt x="23" y="718"/>
                    <a:pt x="0" y="742"/>
                    <a:pt x="0" y="770"/>
                  </a:cubicBezTo>
                  <a:cubicBezTo>
                    <a:pt x="0" y="799"/>
                    <a:pt x="23" y="822"/>
                    <a:pt x="52" y="822"/>
                  </a:cubicBezTo>
                  <a:lnTo>
                    <a:pt x="111" y="822"/>
                  </a:lnTo>
                  <a:lnTo>
                    <a:pt x="111" y="1270"/>
                  </a:lnTo>
                  <a:lnTo>
                    <a:pt x="215" y="1270"/>
                  </a:lnTo>
                  <a:lnTo>
                    <a:pt x="215" y="822"/>
                  </a:lnTo>
                  <a:lnTo>
                    <a:pt x="358" y="822"/>
                  </a:lnTo>
                  <a:cubicBezTo>
                    <a:pt x="353" y="942"/>
                    <a:pt x="346" y="1061"/>
                    <a:pt x="346" y="1063"/>
                  </a:cubicBezTo>
                  <a:cubicBezTo>
                    <a:pt x="346" y="1067"/>
                    <a:pt x="348" y="1072"/>
                    <a:pt x="351" y="1075"/>
                  </a:cubicBezTo>
                  <a:cubicBezTo>
                    <a:pt x="354" y="1079"/>
                    <a:pt x="359" y="1081"/>
                    <a:pt x="363" y="1081"/>
                  </a:cubicBezTo>
                  <a:lnTo>
                    <a:pt x="424" y="1081"/>
                  </a:lnTo>
                  <a:cubicBezTo>
                    <a:pt x="425" y="1180"/>
                    <a:pt x="428" y="1184"/>
                    <a:pt x="406" y="1197"/>
                  </a:cubicBezTo>
                  <a:cubicBezTo>
                    <a:pt x="382" y="1212"/>
                    <a:pt x="355" y="1211"/>
                    <a:pt x="344" y="1225"/>
                  </a:cubicBezTo>
                  <a:cubicBezTo>
                    <a:pt x="336" y="1237"/>
                    <a:pt x="342" y="1265"/>
                    <a:pt x="382" y="1268"/>
                  </a:cubicBezTo>
                  <a:cubicBezTo>
                    <a:pt x="422" y="1271"/>
                    <a:pt x="489" y="1270"/>
                    <a:pt x="506" y="1242"/>
                  </a:cubicBezTo>
                  <a:cubicBezTo>
                    <a:pt x="521" y="1216"/>
                    <a:pt x="521" y="1124"/>
                    <a:pt x="520" y="1081"/>
                  </a:cubicBezTo>
                  <a:lnTo>
                    <a:pt x="575" y="1081"/>
                  </a:lnTo>
                  <a:cubicBezTo>
                    <a:pt x="574" y="1124"/>
                    <a:pt x="574" y="1216"/>
                    <a:pt x="589" y="1242"/>
                  </a:cubicBezTo>
                  <a:cubicBezTo>
                    <a:pt x="606" y="1270"/>
                    <a:pt x="673" y="1271"/>
                    <a:pt x="713" y="1268"/>
                  </a:cubicBezTo>
                  <a:cubicBezTo>
                    <a:pt x="753" y="1265"/>
                    <a:pt x="759" y="1237"/>
                    <a:pt x="751" y="1225"/>
                  </a:cubicBezTo>
                  <a:cubicBezTo>
                    <a:pt x="740" y="1211"/>
                    <a:pt x="713" y="1212"/>
                    <a:pt x="689" y="1197"/>
                  </a:cubicBezTo>
                  <a:cubicBezTo>
                    <a:pt x="667" y="1184"/>
                    <a:pt x="670" y="1180"/>
                    <a:pt x="671" y="1081"/>
                  </a:cubicBezTo>
                  <a:lnTo>
                    <a:pt x="750" y="1081"/>
                  </a:lnTo>
                  <a:cubicBezTo>
                    <a:pt x="755" y="1081"/>
                    <a:pt x="760" y="1079"/>
                    <a:pt x="763" y="1075"/>
                  </a:cubicBezTo>
                  <a:cubicBezTo>
                    <a:pt x="766" y="1071"/>
                    <a:pt x="768" y="1067"/>
                    <a:pt x="767" y="1062"/>
                  </a:cubicBezTo>
                  <a:lnTo>
                    <a:pt x="740" y="822"/>
                  </a:lnTo>
                  <a:lnTo>
                    <a:pt x="1016" y="822"/>
                  </a:lnTo>
                  <a:lnTo>
                    <a:pt x="1016" y="1270"/>
                  </a:lnTo>
                  <a:lnTo>
                    <a:pt x="1120" y="1270"/>
                  </a:lnTo>
                  <a:lnTo>
                    <a:pt x="1120" y="822"/>
                  </a:lnTo>
                  <a:lnTo>
                    <a:pt x="1163" y="822"/>
                  </a:lnTo>
                  <a:cubicBezTo>
                    <a:pt x="1192" y="822"/>
                    <a:pt x="1215" y="799"/>
                    <a:pt x="1215" y="770"/>
                  </a:cubicBezTo>
                  <a:cubicBezTo>
                    <a:pt x="1215" y="742"/>
                    <a:pt x="1192" y="718"/>
                    <a:pt x="1163" y="718"/>
                  </a:cubicBezTo>
                  <a:close/>
                  <a:moveTo>
                    <a:pt x="978" y="563"/>
                  </a:moveTo>
                  <a:lnTo>
                    <a:pt x="978" y="512"/>
                  </a:lnTo>
                  <a:lnTo>
                    <a:pt x="1025" y="512"/>
                  </a:lnTo>
                  <a:lnTo>
                    <a:pt x="1025" y="563"/>
                  </a:lnTo>
                  <a:cubicBezTo>
                    <a:pt x="1025" y="564"/>
                    <a:pt x="1025" y="564"/>
                    <a:pt x="1025" y="565"/>
                  </a:cubicBezTo>
                  <a:lnTo>
                    <a:pt x="978" y="565"/>
                  </a:lnTo>
                  <a:cubicBezTo>
                    <a:pt x="978" y="564"/>
                    <a:pt x="978" y="564"/>
                    <a:pt x="978" y="563"/>
                  </a:cubicBezTo>
                  <a:close/>
                  <a:moveTo>
                    <a:pt x="582" y="380"/>
                  </a:moveTo>
                  <a:cubicBezTo>
                    <a:pt x="607" y="381"/>
                    <a:pt x="731" y="391"/>
                    <a:pt x="755" y="479"/>
                  </a:cubicBezTo>
                  <a:cubicBezTo>
                    <a:pt x="774" y="545"/>
                    <a:pt x="818" y="580"/>
                    <a:pt x="881" y="580"/>
                  </a:cubicBezTo>
                  <a:cubicBezTo>
                    <a:pt x="899" y="580"/>
                    <a:pt x="916" y="577"/>
                    <a:pt x="930" y="574"/>
                  </a:cubicBezTo>
                  <a:cubicBezTo>
                    <a:pt x="924" y="588"/>
                    <a:pt x="915" y="606"/>
                    <a:pt x="906" y="623"/>
                  </a:cubicBezTo>
                  <a:cubicBezTo>
                    <a:pt x="895" y="627"/>
                    <a:pt x="870" y="634"/>
                    <a:pt x="841" y="634"/>
                  </a:cubicBezTo>
                  <a:cubicBezTo>
                    <a:pt x="768" y="634"/>
                    <a:pt x="722" y="592"/>
                    <a:pt x="704" y="510"/>
                  </a:cubicBezTo>
                  <a:cubicBezTo>
                    <a:pt x="702" y="501"/>
                    <a:pt x="693" y="495"/>
                    <a:pt x="684" y="497"/>
                  </a:cubicBezTo>
                  <a:cubicBezTo>
                    <a:pt x="675" y="498"/>
                    <a:pt x="669" y="507"/>
                    <a:pt x="670" y="516"/>
                  </a:cubicBezTo>
                  <a:lnTo>
                    <a:pt x="693" y="718"/>
                  </a:lnTo>
                  <a:lnTo>
                    <a:pt x="563" y="718"/>
                  </a:lnTo>
                  <a:lnTo>
                    <a:pt x="563" y="380"/>
                  </a:lnTo>
                  <a:cubicBezTo>
                    <a:pt x="571" y="380"/>
                    <a:pt x="577" y="380"/>
                    <a:pt x="582" y="380"/>
                  </a:cubicBezTo>
                  <a:close/>
                  <a:moveTo>
                    <a:pt x="365" y="470"/>
                  </a:moveTo>
                  <a:cubicBezTo>
                    <a:pt x="255" y="360"/>
                    <a:pt x="224" y="229"/>
                    <a:pt x="217" y="194"/>
                  </a:cubicBezTo>
                  <a:lnTo>
                    <a:pt x="275" y="147"/>
                  </a:lnTo>
                  <a:cubicBezTo>
                    <a:pt x="296" y="273"/>
                    <a:pt x="360" y="325"/>
                    <a:pt x="413" y="367"/>
                  </a:cubicBezTo>
                  <a:cubicBezTo>
                    <a:pt x="427" y="379"/>
                    <a:pt x="449" y="384"/>
                    <a:pt x="486" y="384"/>
                  </a:cubicBezTo>
                  <a:cubicBezTo>
                    <a:pt x="500" y="384"/>
                    <a:pt x="515" y="383"/>
                    <a:pt x="528" y="382"/>
                  </a:cubicBezTo>
                  <a:lnTo>
                    <a:pt x="528" y="718"/>
                  </a:lnTo>
                  <a:lnTo>
                    <a:pt x="397" y="718"/>
                  </a:lnTo>
                  <a:cubicBezTo>
                    <a:pt x="399" y="673"/>
                    <a:pt x="400" y="626"/>
                    <a:pt x="401" y="601"/>
                  </a:cubicBezTo>
                  <a:cubicBezTo>
                    <a:pt x="401" y="538"/>
                    <a:pt x="389" y="494"/>
                    <a:pt x="365" y="470"/>
                  </a:cubicBezTo>
                  <a:close/>
                  <a:moveTo>
                    <a:pt x="382" y="1046"/>
                  </a:moveTo>
                  <a:cubicBezTo>
                    <a:pt x="384" y="1008"/>
                    <a:pt x="389" y="916"/>
                    <a:pt x="393" y="822"/>
                  </a:cubicBezTo>
                  <a:lnTo>
                    <a:pt x="528" y="822"/>
                  </a:lnTo>
                  <a:lnTo>
                    <a:pt x="528" y="1046"/>
                  </a:lnTo>
                  <a:lnTo>
                    <a:pt x="382" y="1046"/>
                  </a:lnTo>
                  <a:close/>
                  <a:moveTo>
                    <a:pt x="563" y="1046"/>
                  </a:moveTo>
                  <a:lnTo>
                    <a:pt x="563" y="822"/>
                  </a:lnTo>
                  <a:lnTo>
                    <a:pt x="705" y="822"/>
                  </a:lnTo>
                  <a:lnTo>
                    <a:pt x="731" y="1046"/>
                  </a:lnTo>
                  <a:lnTo>
                    <a:pt x="563" y="104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9" name="Wifi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3672954" y="5253930"/>
            <a:ext cx="619685" cy="614933"/>
            <a:chOff x="4854919" y="3013962"/>
            <a:chExt cx="1488731" cy="1475813"/>
          </a:xfrm>
          <a:solidFill>
            <a:schemeClr val="bg1"/>
          </a:solidFill>
        </p:grpSpPr>
        <p:sp>
          <p:nvSpPr>
            <p:cNvPr id="40" name="Freeform 122"/>
            <p:cNvSpPr>
              <a:spLocks noChangeAspect="1" noEditPoints="1"/>
            </p:cNvSpPr>
            <p:nvPr/>
          </p:nvSpPr>
          <p:spPr bwMode="auto">
            <a:xfrm rot="5400000">
              <a:off x="5380115" y="3178084"/>
              <a:ext cx="1127655" cy="799414"/>
            </a:xfrm>
            <a:custGeom>
              <a:avLst/>
              <a:gdLst>
                <a:gd name="T0" fmla="*/ 124 w 248"/>
                <a:gd name="T1" fmla="*/ 100 h 175"/>
                <a:gd name="T2" fmla="*/ 177 w 248"/>
                <a:gd name="T3" fmla="*/ 121 h 175"/>
                <a:gd name="T4" fmla="*/ 159 w 248"/>
                <a:gd name="T5" fmla="*/ 139 h 175"/>
                <a:gd name="T6" fmla="*/ 124 w 248"/>
                <a:gd name="T7" fmla="*/ 125 h 175"/>
                <a:gd name="T8" fmla="*/ 89 w 248"/>
                <a:gd name="T9" fmla="*/ 139 h 175"/>
                <a:gd name="T10" fmla="*/ 71 w 248"/>
                <a:gd name="T11" fmla="*/ 121 h 175"/>
                <a:gd name="T12" fmla="*/ 124 w 248"/>
                <a:gd name="T13" fmla="*/ 100 h 175"/>
                <a:gd name="T14" fmla="*/ 36 w 248"/>
                <a:gd name="T15" fmla="*/ 86 h 175"/>
                <a:gd name="T16" fmla="*/ 124 w 248"/>
                <a:gd name="T17" fmla="*/ 50 h 175"/>
                <a:gd name="T18" fmla="*/ 212 w 248"/>
                <a:gd name="T19" fmla="*/ 86 h 175"/>
                <a:gd name="T20" fmla="*/ 195 w 248"/>
                <a:gd name="T21" fmla="*/ 104 h 175"/>
                <a:gd name="T22" fmla="*/ 124 w 248"/>
                <a:gd name="T23" fmla="*/ 75 h 175"/>
                <a:gd name="T24" fmla="*/ 53 w 248"/>
                <a:gd name="T25" fmla="*/ 104 h 175"/>
                <a:gd name="T26" fmla="*/ 36 w 248"/>
                <a:gd name="T27" fmla="*/ 86 h 175"/>
                <a:gd name="T28" fmla="*/ 192 w 248"/>
                <a:gd name="T29" fmla="*/ 13 h 175"/>
                <a:gd name="T30" fmla="*/ 248 w 248"/>
                <a:gd name="T31" fmla="*/ 51 h 175"/>
                <a:gd name="T32" fmla="*/ 248 w 248"/>
                <a:gd name="T33" fmla="*/ 51 h 175"/>
                <a:gd name="T34" fmla="*/ 230 w 248"/>
                <a:gd name="T35" fmla="*/ 68 h 175"/>
                <a:gd name="T36" fmla="*/ 124 w 248"/>
                <a:gd name="T37" fmla="*/ 24 h 175"/>
                <a:gd name="T38" fmla="*/ 18 w 248"/>
                <a:gd name="T39" fmla="*/ 68 h 175"/>
                <a:gd name="T40" fmla="*/ 0 w 248"/>
                <a:gd name="T41" fmla="*/ 51 h 175"/>
                <a:gd name="T42" fmla="*/ 56 w 248"/>
                <a:gd name="T43" fmla="*/ 13 h 175"/>
                <a:gd name="T44" fmla="*/ 124 w 248"/>
                <a:gd name="T45" fmla="*/ 0 h 175"/>
                <a:gd name="T46" fmla="*/ 192 w 248"/>
                <a:gd name="T47" fmla="*/ 13 h 175"/>
                <a:gd name="T48" fmla="*/ 112 w 248"/>
                <a:gd name="T49" fmla="*/ 162 h 175"/>
                <a:gd name="T50" fmla="*/ 124 w 248"/>
                <a:gd name="T51" fmla="*/ 150 h 175"/>
                <a:gd name="T52" fmla="*/ 137 w 248"/>
                <a:gd name="T53" fmla="*/ 162 h 175"/>
                <a:gd name="T54" fmla="*/ 124 w 248"/>
                <a:gd name="T55" fmla="*/ 175 h 175"/>
                <a:gd name="T56" fmla="*/ 112 w 248"/>
                <a:gd name="T57" fmla="*/ 16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8" h="175">
                  <a:moveTo>
                    <a:pt x="124" y="100"/>
                  </a:moveTo>
                  <a:cubicBezTo>
                    <a:pt x="145" y="100"/>
                    <a:pt x="163" y="108"/>
                    <a:pt x="177" y="121"/>
                  </a:cubicBezTo>
                  <a:lnTo>
                    <a:pt x="159" y="139"/>
                  </a:lnTo>
                  <a:cubicBezTo>
                    <a:pt x="150" y="130"/>
                    <a:pt x="138" y="125"/>
                    <a:pt x="124" y="125"/>
                  </a:cubicBezTo>
                  <a:cubicBezTo>
                    <a:pt x="110" y="125"/>
                    <a:pt x="98" y="130"/>
                    <a:pt x="89" y="139"/>
                  </a:cubicBezTo>
                  <a:lnTo>
                    <a:pt x="71" y="121"/>
                  </a:lnTo>
                  <a:cubicBezTo>
                    <a:pt x="85" y="108"/>
                    <a:pt x="103" y="100"/>
                    <a:pt x="124" y="100"/>
                  </a:cubicBezTo>
                  <a:close/>
                  <a:moveTo>
                    <a:pt x="36" y="86"/>
                  </a:moveTo>
                  <a:cubicBezTo>
                    <a:pt x="59" y="63"/>
                    <a:pt x="91" y="50"/>
                    <a:pt x="124" y="50"/>
                  </a:cubicBezTo>
                  <a:cubicBezTo>
                    <a:pt x="157" y="50"/>
                    <a:pt x="189" y="63"/>
                    <a:pt x="212" y="86"/>
                  </a:cubicBezTo>
                  <a:lnTo>
                    <a:pt x="195" y="104"/>
                  </a:lnTo>
                  <a:cubicBezTo>
                    <a:pt x="176" y="85"/>
                    <a:pt x="151" y="75"/>
                    <a:pt x="124" y="75"/>
                  </a:cubicBezTo>
                  <a:cubicBezTo>
                    <a:pt x="97" y="75"/>
                    <a:pt x="72" y="85"/>
                    <a:pt x="53" y="104"/>
                  </a:cubicBezTo>
                  <a:lnTo>
                    <a:pt x="36" y="86"/>
                  </a:lnTo>
                  <a:close/>
                  <a:moveTo>
                    <a:pt x="192" y="13"/>
                  </a:moveTo>
                  <a:cubicBezTo>
                    <a:pt x="213" y="22"/>
                    <a:pt x="232" y="35"/>
                    <a:pt x="248" y="51"/>
                  </a:cubicBezTo>
                  <a:lnTo>
                    <a:pt x="248" y="51"/>
                  </a:lnTo>
                  <a:lnTo>
                    <a:pt x="230" y="68"/>
                  </a:lnTo>
                  <a:cubicBezTo>
                    <a:pt x="202" y="40"/>
                    <a:pt x="164" y="24"/>
                    <a:pt x="124" y="24"/>
                  </a:cubicBezTo>
                  <a:cubicBezTo>
                    <a:pt x="84" y="24"/>
                    <a:pt x="46" y="40"/>
                    <a:pt x="18" y="68"/>
                  </a:cubicBezTo>
                  <a:lnTo>
                    <a:pt x="0" y="51"/>
                  </a:lnTo>
                  <a:cubicBezTo>
                    <a:pt x="16" y="35"/>
                    <a:pt x="35" y="22"/>
                    <a:pt x="56" y="13"/>
                  </a:cubicBezTo>
                  <a:cubicBezTo>
                    <a:pt x="77" y="4"/>
                    <a:pt x="100" y="0"/>
                    <a:pt x="124" y="0"/>
                  </a:cubicBezTo>
                  <a:cubicBezTo>
                    <a:pt x="148" y="0"/>
                    <a:pt x="171" y="4"/>
                    <a:pt x="192" y="13"/>
                  </a:cubicBezTo>
                  <a:close/>
                  <a:moveTo>
                    <a:pt x="112" y="162"/>
                  </a:moveTo>
                  <a:cubicBezTo>
                    <a:pt x="112" y="155"/>
                    <a:pt x="117" y="150"/>
                    <a:pt x="124" y="150"/>
                  </a:cubicBezTo>
                  <a:cubicBezTo>
                    <a:pt x="131" y="150"/>
                    <a:pt x="137" y="155"/>
                    <a:pt x="137" y="162"/>
                  </a:cubicBezTo>
                  <a:cubicBezTo>
                    <a:pt x="137" y="169"/>
                    <a:pt x="131" y="175"/>
                    <a:pt x="124" y="175"/>
                  </a:cubicBezTo>
                  <a:cubicBezTo>
                    <a:pt x="117" y="175"/>
                    <a:pt x="112" y="169"/>
                    <a:pt x="112" y="16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122 - 1"/>
            <p:cNvSpPr>
              <a:spLocks noChangeAspect="1" noEditPoints="1"/>
            </p:cNvSpPr>
            <p:nvPr/>
          </p:nvSpPr>
          <p:spPr bwMode="auto">
            <a:xfrm rot="16200000">
              <a:off x="4690798" y="3178083"/>
              <a:ext cx="1127655" cy="799414"/>
            </a:xfrm>
            <a:custGeom>
              <a:avLst/>
              <a:gdLst>
                <a:gd name="T0" fmla="*/ 124 w 248"/>
                <a:gd name="T1" fmla="*/ 100 h 175"/>
                <a:gd name="T2" fmla="*/ 177 w 248"/>
                <a:gd name="T3" fmla="*/ 121 h 175"/>
                <a:gd name="T4" fmla="*/ 159 w 248"/>
                <a:gd name="T5" fmla="*/ 139 h 175"/>
                <a:gd name="T6" fmla="*/ 124 w 248"/>
                <a:gd name="T7" fmla="*/ 125 h 175"/>
                <a:gd name="T8" fmla="*/ 89 w 248"/>
                <a:gd name="T9" fmla="*/ 139 h 175"/>
                <a:gd name="T10" fmla="*/ 71 w 248"/>
                <a:gd name="T11" fmla="*/ 121 h 175"/>
                <a:gd name="T12" fmla="*/ 124 w 248"/>
                <a:gd name="T13" fmla="*/ 100 h 175"/>
                <a:gd name="T14" fmla="*/ 36 w 248"/>
                <a:gd name="T15" fmla="*/ 86 h 175"/>
                <a:gd name="T16" fmla="*/ 124 w 248"/>
                <a:gd name="T17" fmla="*/ 50 h 175"/>
                <a:gd name="T18" fmla="*/ 212 w 248"/>
                <a:gd name="T19" fmla="*/ 86 h 175"/>
                <a:gd name="T20" fmla="*/ 195 w 248"/>
                <a:gd name="T21" fmla="*/ 104 h 175"/>
                <a:gd name="T22" fmla="*/ 124 w 248"/>
                <a:gd name="T23" fmla="*/ 75 h 175"/>
                <a:gd name="T24" fmla="*/ 53 w 248"/>
                <a:gd name="T25" fmla="*/ 104 h 175"/>
                <a:gd name="T26" fmla="*/ 36 w 248"/>
                <a:gd name="T27" fmla="*/ 86 h 175"/>
                <a:gd name="T28" fmla="*/ 192 w 248"/>
                <a:gd name="T29" fmla="*/ 13 h 175"/>
                <a:gd name="T30" fmla="*/ 248 w 248"/>
                <a:gd name="T31" fmla="*/ 51 h 175"/>
                <a:gd name="T32" fmla="*/ 248 w 248"/>
                <a:gd name="T33" fmla="*/ 51 h 175"/>
                <a:gd name="T34" fmla="*/ 230 w 248"/>
                <a:gd name="T35" fmla="*/ 68 h 175"/>
                <a:gd name="T36" fmla="*/ 124 w 248"/>
                <a:gd name="T37" fmla="*/ 24 h 175"/>
                <a:gd name="T38" fmla="*/ 18 w 248"/>
                <a:gd name="T39" fmla="*/ 68 h 175"/>
                <a:gd name="T40" fmla="*/ 0 w 248"/>
                <a:gd name="T41" fmla="*/ 51 h 175"/>
                <a:gd name="T42" fmla="*/ 56 w 248"/>
                <a:gd name="T43" fmla="*/ 13 h 175"/>
                <a:gd name="T44" fmla="*/ 124 w 248"/>
                <a:gd name="T45" fmla="*/ 0 h 175"/>
                <a:gd name="T46" fmla="*/ 192 w 248"/>
                <a:gd name="T47" fmla="*/ 13 h 175"/>
                <a:gd name="T48" fmla="*/ 112 w 248"/>
                <a:gd name="T49" fmla="*/ 162 h 175"/>
                <a:gd name="T50" fmla="*/ 124 w 248"/>
                <a:gd name="T51" fmla="*/ 150 h 175"/>
                <a:gd name="T52" fmla="*/ 137 w 248"/>
                <a:gd name="T53" fmla="*/ 162 h 175"/>
                <a:gd name="T54" fmla="*/ 124 w 248"/>
                <a:gd name="T55" fmla="*/ 175 h 175"/>
                <a:gd name="T56" fmla="*/ 112 w 248"/>
                <a:gd name="T57" fmla="*/ 16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8" h="175">
                  <a:moveTo>
                    <a:pt x="124" y="100"/>
                  </a:moveTo>
                  <a:cubicBezTo>
                    <a:pt x="145" y="100"/>
                    <a:pt x="163" y="108"/>
                    <a:pt x="177" y="121"/>
                  </a:cubicBezTo>
                  <a:lnTo>
                    <a:pt x="159" y="139"/>
                  </a:lnTo>
                  <a:cubicBezTo>
                    <a:pt x="150" y="130"/>
                    <a:pt x="138" y="125"/>
                    <a:pt x="124" y="125"/>
                  </a:cubicBezTo>
                  <a:cubicBezTo>
                    <a:pt x="110" y="125"/>
                    <a:pt x="98" y="130"/>
                    <a:pt x="89" y="139"/>
                  </a:cubicBezTo>
                  <a:lnTo>
                    <a:pt x="71" y="121"/>
                  </a:lnTo>
                  <a:cubicBezTo>
                    <a:pt x="85" y="108"/>
                    <a:pt x="103" y="100"/>
                    <a:pt x="124" y="100"/>
                  </a:cubicBezTo>
                  <a:close/>
                  <a:moveTo>
                    <a:pt x="36" y="86"/>
                  </a:moveTo>
                  <a:cubicBezTo>
                    <a:pt x="59" y="63"/>
                    <a:pt x="91" y="50"/>
                    <a:pt x="124" y="50"/>
                  </a:cubicBezTo>
                  <a:cubicBezTo>
                    <a:pt x="157" y="50"/>
                    <a:pt x="189" y="63"/>
                    <a:pt x="212" y="86"/>
                  </a:cubicBezTo>
                  <a:lnTo>
                    <a:pt x="195" y="104"/>
                  </a:lnTo>
                  <a:cubicBezTo>
                    <a:pt x="176" y="85"/>
                    <a:pt x="151" y="75"/>
                    <a:pt x="124" y="75"/>
                  </a:cubicBezTo>
                  <a:cubicBezTo>
                    <a:pt x="97" y="75"/>
                    <a:pt x="72" y="85"/>
                    <a:pt x="53" y="104"/>
                  </a:cubicBezTo>
                  <a:lnTo>
                    <a:pt x="36" y="86"/>
                  </a:lnTo>
                  <a:close/>
                  <a:moveTo>
                    <a:pt x="192" y="13"/>
                  </a:moveTo>
                  <a:cubicBezTo>
                    <a:pt x="213" y="22"/>
                    <a:pt x="232" y="35"/>
                    <a:pt x="248" y="51"/>
                  </a:cubicBezTo>
                  <a:lnTo>
                    <a:pt x="248" y="51"/>
                  </a:lnTo>
                  <a:lnTo>
                    <a:pt x="230" y="68"/>
                  </a:lnTo>
                  <a:cubicBezTo>
                    <a:pt x="202" y="40"/>
                    <a:pt x="164" y="24"/>
                    <a:pt x="124" y="24"/>
                  </a:cubicBezTo>
                  <a:cubicBezTo>
                    <a:pt x="84" y="24"/>
                    <a:pt x="46" y="40"/>
                    <a:pt x="18" y="68"/>
                  </a:cubicBezTo>
                  <a:lnTo>
                    <a:pt x="0" y="51"/>
                  </a:lnTo>
                  <a:cubicBezTo>
                    <a:pt x="16" y="35"/>
                    <a:pt x="35" y="22"/>
                    <a:pt x="56" y="13"/>
                  </a:cubicBezTo>
                  <a:cubicBezTo>
                    <a:pt x="77" y="4"/>
                    <a:pt x="100" y="0"/>
                    <a:pt x="124" y="0"/>
                  </a:cubicBezTo>
                  <a:cubicBezTo>
                    <a:pt x="148" y="0"/>
                    <a:pt x="171" y="4"/>
                    <a:pt x="192" y="13"/>
                  </a:cubicBezTo>
                  <a:close/>
                  <a:moveTo>
                    <a:pt x="112" y="162"/>
                  </a:moveTo>
                  <a:cubicBezTo>
                    <a:pt x="112" y="155"/>
                    <a:pt x="117" y="150"/>
                    <a:pt x="124" y="150"/>
                  </a:cubicBezTo>
                  <a:cubicBezTo>
                    <a:pt x="131" y="150"/>
                    <a:pt x="137" y="155"/>
                    <a:pt x="137" y="162"/>
                  </a:cubicBezTo>
                  <a:cubicBezTo>
                    <a:pt x="137" y="169"/>
                    <a:pt x="131" y="175"/>
                    <a:pt x="124" y="175"/>
                  </a:cubicBezTo>
                  <a:cubicBezTo>
                    <a:pt x="117" y="175"/>
                    <a:pt x="112" y="169"/>
                    <a:pt x="112" y="16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: Rounded Corners 2"/>
            <p:cNvSpPr/>
            <p:nvPr/>
          </p:nvSpPr>
          <p:spPr>
            <a:xfrm>
              <a:off x="5543487" y="3777661"/>
              <a:ext cx="95084" cy="71211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val 524"/>
            <p:cNvSpPr>
              <a:spLocks noChangeAspect="1"/>
            </p:cNvSpPr>
            <p:nvPr/>
          </p:nvSpPr>
          <p:spPr>
            <a:xfrm>
              <a:off x="5500575" y="3503840"/>
              <a:ext cx="180909" cy="1809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175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71D9-C934-43BD-B59D-D849422C4C08}" type="datetime3">
              <a:rPr lang="de-DE" smtClean="0">
                <a:solidFill>
                  <a:srgbClr val="000000"/>
                </a:solidFill>
              </a:rPr>
              <a:t>21/07/20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88DD-6605-4EF4-9E67-B567F731CE68}" type="slidenum">
              <a:rPr lang="de-CH" smtClean="0">
                <a:solidFill>
                  <a:srgbClr val="000000"/>
                </a:solidFill>
              </a:rPr>
              <a:pPr/>
              <a:t>4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THEORETICAL 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BACKGROUND I</a:t>
            </a:r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85" y="252239"/>
            <a:ext cx="1440160" cy="472889"/>
          </a:xfrm>
          <a:prstGeom prst="rect">
            <a:avLst/>
          </a:prstGeom>
        </p:spPr>
      </p:pic>
      <p:sp>
        <p:nvSpPr>
          <p:cNvPr id="8" name="Rectangle 4"/>
          <p:cNvSpPr/>
          <p:nvPr/>
        </p:nvSpPr>
        <p:spPr>
          <a:xfrm>
            <a:off x="432594" y="2052440"/>
            <a:ext cx="4600637" cy="2015276"/>
          </a:xfrm>
          <a:prstGeom prst="rect">
            <a:avLst/>
          </a:prstGeom>
          <a:gradFill>
            <a:gsLst>
              <a:gs pos="16000">
                <a:schemeClr val="tx2"/>
              </a:gs>
              <a:gs pos="100000">
                <a:schemeClr val="accent1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94" tIns="37798" rIns="595406" bIns="37798" rtlCol="0" anchor="ctr"/>
          <a:lstStyle/>
          <a:p>
            <a:pPr algn="l" defTabSz="756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Theory of planned behavior </a:t>
            </a:r>
            <a:r>
              <a:rPr lang="en-US" sz="1400" b="1" dirty="0"/>
              <a:t>(</a:t>
            </a:r>
            <a:r>
              <a:rPr lang="en-US" sz="1400" b="1" dirty="0" err="1"/>
              <a:t>Ajzen</a:t>
            </a:r>
            <a:r>
              <a:rPr lang="en-US" sz="1400" b="1" dirty="0"/>
              <a:t>, 1991</a:t>
            </a:r>
            <a:r>
              <a:rPr lang="en-US" sz="1400" b="1" dirty="0" smtClean="0"/>
              <a:t>)</a:t>
            </a:r>
            <a:endParaRPr lang="en-US" sz="1400" dirty="0"/>
          </a:p>
          <a:p>
            <a:pPr algn="l" defTabSz="7560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58" b="1" dirty="0">
              <a:solidFill>
                <a:prstClr val="white"/>
              </a:solidFill>
              <a:latin typeface="Calibri"/>
            </a:endParaRPr>
          </a:p>
          <a:p>
            <a:pPr marL="171450" indent="-171450" algn="l" defTabSz="75602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400" dirty="0" smtClean="0">
                <a:solidFill>
                  <a:prstClr val="white"/>
                </a:solidFill>
                <a:latin typeface="+mj-lt"/>
              </a:rPr>
              <a:t>Attitudes </a:t>
            </a:r>
            <a:r>
              <a:rPr lang="en-US" sz="1400" dirty="0">
                <a:solidFill>
                  <a:prstClr val="white"/>
                </a:solidFill>
                <a:latin typeface="+mj-lt"/>
              </a:rPr>
              <a:t>towards </a:t>
            </a:r>
            <a:r>
              <a:rPr lang="en-US" sz="1400" dirty="0" smtClean="0">
                <a:solidFill>
                  <a:prstClr val="white"/>
                </a:solidFill>
                <a:latin typeface="+mj-lt"/>
              </a:rPr>
              <a:t>entrepreneurship (AT)</a:t>
            </a:r>
            <a:endParaRPr lang="en-US" sz="1400" dirty="0">
              <a:solidFill>
                <a:prstClr val="white"/>
              </a:solidFill>
              <a:latin typeface="+mj-lt"/>
            </a:endParaRPr>
          </a:p>
          <a:p>
            <a:pPr marL="171450" indent="-171450" algn="l" defTabSz="75602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400" dirty="0" smtClean="0">
                <a:solidFill>
                  <a:prstClr val="white"/>
                </a:solidFill>
                <a:latin typeface="+mj-lt"/>
              </a:rPr>
              <a:t>Subjective norms (SN)</a:t>
            </a:r>
            <a:endParaRPr lang="en-US" sz="1400" dirty="0">
              <a:solidFill>
                <a:prstClr val="white"/>
              </a:solidFill>
              <a:latin typeface="+mj-lt"/>
            </a:endParaRPr>
          </a:p>
          <a:p>
            <a:pPr marL="171450" indent="-171450" algn="l" defTabSz="75602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400" dirty="0" smtClean="0">
                <a:solidFill>
                  <a:prstClr val="white"/>
                </a:solidFill>
                <a:latin typeface="+mj-lt"/>
              </a:rPr>
              <a:t>Perceived </a:t>
            </a:r>
            <a:r>
              <a:rPr lang="en-US" sz="1400" dirty="0">
                <a:solidFill>
                  <a:prstClr val="white"/>
                </a:solidFill>
                <a:latin typeface="+mj-lt"/>
              </a:rPr>
              <a:t>behavioral </a:t>
            </a:r>
            <a:r>
              <a:rPr lang="en-US" sz="1400" dirty="0" smtClean="0">
                <a:solidFill>
                  <a:prstClr val="white"/>
                </a:solidFill>
                <a:latin typeface="+mj-lt"/>
              </a:rPr>
              <a:t>control (PBC)</a:t>
            </a:r>
          </a:p>
          <a:p>
            <a:pPr marL="285750" indent="-285750" algn="l" defTabSz="75602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  <a:defRPr/>
            </a:pPr>
            <a:r>
              <a:rPr lang="en-US" sz="1600" dirty="0" smtClean="0">
                <a:solidFill>
                  <a:prstClr val="white"/>
                </a:solidFill>
                <a:latin typeface="+mj-lt"/>
                <a:sym typeface="Wingdings" panose="05000000000000000000" pitchFamily="2" charset="2"/>
              </a:rPr>
              <a:t>Entrepreneurial Intention</a:t>
            </a:r>
          </a:p>
          <a:p>
            <a:pPr algn="l" defTabSz="7560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9" name="Rectangle 5"/>
          <p:cNvSpPr/>
          <p:nvPr/>
        </p:nvSpPr>
        <p:spPr>
          <a:xfrm>
            <a:off x="5033230" y="2052439"/>
            <a:ext cx="4688396" cy="20152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4947" tIns="37808" rIns="75617" bIns="378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defTabSz="756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tx1"/>
                </a:solidFill>
              </a:rPr>
              <a:t>MINDSET THEORY OF </a:t>
            </a:r>
            <a:r>
              <a:rPr lang="en-US" sz="1800" b="1" dirty="0" smtClean="0">
                <a:solidFill>
                  <a:schemeClr val="tx1"/>
                </a:solidFill>
              </a:rPr>
              <a:t>ACTION PHASE </a:t>
            </a:r>
            <a:r>
              <a:rPr lang="en-US" sz="1400" dirty="0">
                <a:solidFill>
                  <a:schemeClr val="tx1"/>
                </a:solidFill>
              </a:rPr>
              <a:t>(</a:t>
            </a:r>
            <a:r>
              <a:rPr lang="en-US" sz="1400" dirty="0" err="1">
                <a:solidFill>
                  <a:schemeClr val="tx1"/>
                </a:solidFill>
              </a:rPr>
              <a:t>Gollwitzer</a:t>
            </a:r>
            <a:r>
              <a:rPr lang="en-US" sz="1400" dirty="0">
                <a:solidFill>
                  <a:schemeClr val="tx1"/>
                </a:solidFill>
              </a:rPr>
              <a:t> und </a:t>
            </a:r>
            <a:r>
              <a:rPr lang="en-US" sz="1400" dirty="0" err="1">
                <a:solidFill>
                  <a:schemeClr val="tx1"/>
                </a:solidFill>
              </a:rPr>
              <a:t>Brandstätter</a:t>
            </a:r>
            <a:r>
              <a:rPr lang="en-US" sz="1400" dirty="0">
                <a:solidFill>
                  <a:schemeClr val="tx1"/>
                </a:solidFill>
              </a:rPr>
              <a:t> 1997)</a:t>
            </a:r>
            <a:endParaRPr lang="en-US" sz="900" b="1" dirty="0">
              <a:solidFill>
                <a:schemeClr val="tx1"/>
              </a:solidFill>
              <a:latin typeface="Calibri"/>
            </a:endParaRPr>
          </a:p>
          <a:p>
            <a:pPr algn="l" defTabSz="7560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285750" indent="-285750" algn="l" defTabSz="75602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Deliberating </a:t>
            </a:r>
            <a:r>
              <a:rPr lang="en-US" sz="1400" b="1" dirty="0">
                <a:solidFill>
                  <a:schemeClr val="tx1"/>
                </a:solidFill>
              </a:rPr>
              <a:t>phase 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l" defTabSz="756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 smtClean="0">
                <a:solidFill>
                  <a:schemeClr val="tx1"/>
                </a:solidFill>
              </a:rPr>
              <a:t>      “ </a:t>
            </a:r>
            <a:r>
              <a:rPr lang="en-US" sz="1400" b="1" i="1" dirty="0">
                <a:solidFill>
                  <a:schemeClr val="tx1"/>
                </a:solidFill>
              </a:rPr>
              <a:t>Aspiring entrepreneurs”</a:t>
            </a:r>
          </a:p>
          <a:p>
            <a:pPr algn="l" defTabSz="7560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285750" indent="-285750" algn="l" defTabSz="75602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Implementation phase </a:t>
            </a:r>
          </a:p>
          <a:p>
            <a:pPr algn="l" defTabSz="756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>
                <a:solidFill>
                  <a:schemeClr val="tx1"/>
                </a:solidFill>
              </a:rPr>
              <a:t> </a:t>
            </a:r>
            <a:r>
              <a:rPr lang="en-US" sz="1400" b="1" i="1" dirty="0" smtClean="0">
                <a:solidFill>
                  <a:schemeClr val="tx1"/>
                </a:solidFill>
              </a:rPr>
              <a:t>      “Nascent </a:t>
            </a:r>
            <a:r>
              <a:rPr lang="en-US" sz="1400" b="1" i="1" dirty="0">
                <a:solidFill>
                  <a:schemeClr val="tx1"/>
                </a:solidFill>
              </a:rPr>
              <a:t>entrepreneurs</a:t>
            </a:r>
            <a:r>
              <a:rPr lang="en-US" sz="1400" b="1" i="1" dirty="0" smtClean="0">
                <a:solidFill>
                  <a:schemeClr val="tx1"/>
                </a:solidFill>
              </a:rPr>
              <a:t>”</a:t>
            </a:r>
            <a:endParaRPr lang="en-US" sz="1158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val 6"/>
          <p:cNvSpPr>
            <a:spLocks noChangeAspect="1"/>
          </p:cNvSpPr>
          <p:nvPr/>
        </p:nvSpPr>
        <p:spPr>
          <a:xfrm>
            <a:off x="4424323" y="2417289"/>
            <a:ext cx="1217813" cy="1217813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617" tIns="37808" rIns="75617" bIns="378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56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8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864642" y="4068663"/>
            <a:ext cx="890251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Potential founders in the </a:t>
            </a:r>
            <a:r>
              <a:rPr lang="en-US" sz="1800" dirty="0" smtClean="0"/>
              <a:t>deliberating (</a:t>
            </a:r>
            <a:r>
              <a:rPr lang="en-US" sz="1800" dirty="0"/>
              <a:t>Pre-Rubicon</a:t>
            </a:r>
            <a:r>
              <a:rPr lang="en-US" sz="1800" dirty="0" smtClean="0"/>
              <a:t>) </a:t>
            </a:r>
            <a:r>
              <a:rPr lang="en-US" sz="1800" dirty="0"/>
              <a:t>phase usually show </a:t>
            </a:r>
            <a:r>
              <a:rPr lang="en-US" sz="1800" dirty="0" smtClean="0"/>
              <a:t>general/abstract </a:t>
            </a:r>
            <a:r>
              <a:rPr lang="en-US" sz="1800" dirty="0"/>
              <a:t>needs, while those in the </a:t>
            </a:r>
            <a:r>
              <a:rPr lang="en-US" sz="1800" dirty="0" smtClean="0"/>
              <a:t>implementation</a:t>
            </a:r>
            <a:endParaRPr lang="en-US" sz="1800" dirty="0"/>
          </a:p>
          <a:p>
            <a:pPr defTabSz="756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(Post-Rubicon) phase tend to </a:t>
            </a:r>
            <a:r>
              <a:rPr lang="en-US" sz="1800" dirty="0" smtClean="0"/>
              <a:t>show focused and precise </a:t>
            </a:r>
          </a:p>
          <a:p>
            <a:pPr defTabSz="756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/>
              <a:t>needs, based on implementation issues.</a:t>
            </a:r>
          </a:p>
          <a:p>
            <a:pPr defTabSz="756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(</a:t>
            </a:r>
            <a:r>
              <a:rPr lang="en-US" sz="1400" dirty="0" err="1" smtClean="0"/>
              <a:t>Delanoë-Gueguen</a:t>
            </a:r>
            <a:r>
              <a:rPr lang="en-US" sz="1400" dirty="0" smtClean="0"/>
              <a:t> </a:t>
            </a:r>
            <a:r>
              <a:rPr lang="en-US" sz="1400" dirty="0"/>
              <a:t>&amp; </a:t>
            </a:r>
            <a:r>
              <a:rPr lang="en-US" sz="1400" dirty="0" err="1"/>
              <a:t>Fayolle</a:t>
            </a:r>
            <a:r>
              <a:rPr lang="en-US" sz="1400" dirty="0"/>
              <a:t>, 2018)</a:t>
            </a:r>
            <a:endParaRPr lang="en-US" sz="900" kern="0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24" name="Time_Check"/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4825082" y="2597607"/>
            <a:ext cx="419597" cy="826281"/>
          </a:xfrm>
          <a:custGeom>
            <a:avLst/>
            <a:gdLst>
              <a:gd name="T0" fmla="*/ 197 w 462"/>
              <a:gd name="T1" fmla="*/ 457 h 907"/>
              <a:gd name="T2" fmla="*/ 317 w 462"/>
              <a:gd name="T3" fmla="*/ 412 h 907"/>
              <a:gd name="T4" fmla="*/ 362 w 462"/>
              <a:gd name="T5" fmla="*/ 430 h 907"/>
              <a:gd name="T6" fmla="*/ 378 w 462"/>
              <a:gd name="T7" fmla="*/ 476 h 907"/>
              <a:gd name="T8" fmla="*/ 282 w 462"/>
              <a:gd name="T9" fmla="*/ 548 h 907"/>
              <a:gd name="T10" fmla="*/ 447 w 462"/>
              <a:gd name="T11" fmla="*/ 462 h 907"/>
              <a:gd name="T12" fmla="*/ 439 w 462"/>
              <a:gd name="T13" fmla="*/ 388 h 907"/>
              <a:gd name="T14" fmla="*/ 231 w 462"/>
              <a:gd name="T15" fmla="*/ 363 h 907"/>
              <a:gd name="T16" fmla="*/ 31 w 462"/>
              <a:gd name="T17" fmla="*/ 367 h 907"/>
              <a:gd name="T18" fmla="*/ 15 w 462"/>
              <a:gd name="T19" fmla="*/ 462 h 907"/>
              <a:gd name="T20" fmla="*/ 81 w 462"/>
              <a:gd name="T21" fmla="*/ 500 h 907"/>
              <a:gd name="T22" fmla="*/ 161 w 462"/>
              <a:gd name="T23" fmla="*/ 777 h 907"/>
              <a:gd name="T24" fmla="*/ 244 w 462"/>
              <a:gd name="T25" fmla="*/ 687 h 907"/>
              <a:gd name="T26" fmla="*/ 371 w 462"/>
              <a:gd name="T27" fmla="*/ 808 h 907"/>
              <a:gd name="T28" fmla="*/ 388 w 462"/>
              <a:gd name="T29" fmla="*/ 855 h 907"/>
              <a:gd name="T30" fmla="*/ 245 w 462"/>
              <a:gd name="T31" fmla="*/ 907 h 907"/>
              <a:gd name="T32" fmla="*/ 83 w 462"/>
              <a:gd name="T33" fmla="*/ 871 h 907"/>
              <a:gd name="T34" fmla="*/ 18 w 462"/>
              <a:gd name="T35" fmla="*/ 663 h 907"/>
              <a:gd name="T36" fmla="*/ 15 w 462"/>
              <a:gd name="T37" fmla="*/ 366 h 907"/>
              <a:gd name="T38" fmla="*/ 47 w 462"/>
              <a:gd name="T39" fmla="*/ 180 h 907"/>
              <a:gd name="T40" fmla="*/ 368 w 462"/>
              <a:gd name="T41" fmla="*/ 63 h 907"/>
              <a:gd name="T42" fmla="*/ 447 w 462"/>
              <a:gd name="T43" fmla="*/ 206 h 907"/>
              <a:gd name="T44" fmla="*/ 462 w 462"/>
              <a:gd name="T45" fmla="*/ 567 h 907"/>
              <a:gd name="T46" fmla="*/ 315 w 462"/>
              <a:gd name="T47" fmla="*/ 605 h 907"/>
              <a:gd name="T48" fmla="*/ 158 w 462"/>
              <a:gd name="T49" fmla="*/ 605 h 907"/>
              <a:gd name="T50" fmla="*/ 245 w 462"/>
              <a:gd name="T51" fmla="*/ 852 h 907"/>
              <a:gd name="T52" fmla="*/ 245 w 462"/>
              <a:gd name="T53" fmla="*/ 852 h 907"/>
              <a:gd name="T54" fmla="*/ 374 w 462"/>
              <a:gd name="T55" fmla="*/ 870 h 907"/>
              <a:gd name="T56" fmla="*/ 100 w 462"/>
              <a:gd name="T57" fmla="*/ 852 h 907"/>
              <a:gd name="T58" fmla="*/ 164 w 462"/>
              <a:gd name="T59" fmla="*/ 793 h 907"/>
              <a:gd name="T60" fmla="*/ 228 w 462"/>
              <a:gd name="T61" fmla="*/ 890 h 907"/>
              <a:gd name="T62" fmla="*/ 99 w 462"/>
              <a:gd name="T63" fmla="*/ 890 h 907"/>
              <a:gd name="T64" fmla="*/ 83 w 462"/>
              <a:gd name="T65" fmla="*/ 666 h 907"/>
              <a:gd name="T66" fmla="*/ 47 w 462"/>
              <a:gd name="T67" fmla="*/ 196 h 907"/>
              <a:gd name="T68" fmla="*/ 32 w 462"/>
              <a:gd name="T69" fmla="*/ 336 h 907"/>
              <a:gd name="T70" fmla="*/ 200 w 462"/>
              <a:gd name="T71" fmla="*/ 325 h 907"/>
              <a:gd name="T72" fmla="*/ 294 w 462"/>
              <a:gd name="T73" fmla="*/ 248 h 907"/>
              <a:gd name="T74" fmla="*/ 305 w 462"/>
              <a:gd name="T75" fmla="*/ 180 h 907"/>
              <a:gd name="T76" fmla="*/ 280 w 462"/>
              <a:gd name="T77" fmla="*/ 106 h 907"/>
              <a:gd name="T78" fmla="*/ 173 w 462"/>
              <a:gd name="T79" fmla="*/ 82 h 907"/>
              <a:gd name="T80" fmla="*/ 70 w 462"/>
              <a:gd name="T81" fmla="*/ 137 h 907"/>
              <a:gd name="T82" fmla="*/ 65 w 462"/>
              <a:gd name="T83" fmla="*/ 186 h 907"/>
              <a:gd name="T84" fmla="*/ 97 w 462"/>
              <a:gd name="T85" fmla="*/ 275 h 907"/>
              <a:gd name="T86" fmla="*/ 399 w 462"/>
              <a:gd name="T87" fmla="*/ 191 h 907"/>
              <a:gd name="T88" fmla="*/ 355 w 462"/>
              <a:gd name="T89" fmla="*/ 73 h 907"/>
              <a:gd name="T90" fmla="*/ 88 w 462"/>
              <a:gd name="T91" fmla="*/ 101 h 907"/>
              <a:gd name="T92" fmla="*/ 289 w 462"/>
              <a:gd name="T93" fmla="*/ 100 h 907"/>
              <a:gd name="T94" fmla="*/ 315 w 462"/>
              <a:gd name="T95" fmla="*/ 167 h 907"/>
              <a:gd name="T96" fmla="*/ 317 w 462"/>
              <a:gd name="T97" fmla="*/ 197 h 907"/>
              <a:gd name="T98" fmla="*/ 203 w 462"/>
              <a:gd name="T99" fmla="*/ 335 h 907"/>
              <a:gd name="T100" fmla="*/ 225 w 462"/>
              <a:gd name="T101" fmla="*/ 347 h 907"/>
              <a:gd name="T102" fmla="*/ 399 w 462"/>
              <a:gd name="T103" fmla="*/ 196 h 907"/>
              <a:gd name="T104" fmla="*/ 415 w 462"/>
              <a:gd name="T105" fmla="*/ 196 h 907"/>
              <a:gd name="T106" fmla="*/ 430 w 462"/>
              <a:gd name="T107" fmla="*/ 205 h 907"/>
              <a:gd name="T108" fmla="*/ 165 w 462"/>
              <a:gd name="T109" fmla="*/ 420 h 907"/>
              <a:gd name="T110" fmla="*/ 310 w 462"/>
              <a:gd name="T111" fmla="*/ 567 h 907"/>
              <a:gd name="T112" fmla="*/ 200 w 462"/>
              <a:gd name="T113" fmla="*/ 567 h 907"/>
              <a:gd name="T114" fmla="*/ 197 w 462"/>
              <a:gd name="T115" fmla="*/ 521 h 907"/>
              <a:gd name="T116" fmla="*/ 244 w 462"/>
              <a:gd name="T117" fmla="*/ 491 h 907"/>
              <a:gd name="T118" fmla="*/ 269 w 462"/>
              <a:gd name="T119" fmla="*/ 485 h 907"/>
              <a:gd name="T120" fmla="*/ 270 w 462"/>
              <a:gd name="T121" fmla="*/ 477 h 907"/>
              <a:gd name="T122" fmla="*/ 218 w 462"/>
              <a:gd name="T123" fmla="*/ 548 h 907"/>
              <a:gd name="T124" fmla="*/ 218 w 462"/>
              <a:gd name="T125" fmla="*/ 548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62" h="907">
                <a:moveTo>
                  <a:pt x="277" y="451"/>
                </a:moveTo>
                <a:lnTo>
                  <a:pt x="277" y="457"/>
                </a:lnTo>
                <a:lnTo>
                  <a:pt x="197" y="457"/>
                </a:lnTo>
                <a:lnTo>
                  <a:pt x="197" y="451"/>
                </a:lnTo>
                <a:lnTo>
                  <a:pt x="277" y="451"/>
                </a:lnTo>
                <a:close/>
                <a:moveTo>
                  <a:pt x="317" y="412"/>
                </a:moveTo>
                <a:lnTo>
                  <a:pt x="317" y="467"/>
                </a:lnTo>
                <a:lnTo>
                  <a:pt x="362" y="467"/>
                </a:lnTo>
                <a:lnTo>
                  <a:pt x="362" y="430"/>
                </a:lnTo>
                <a:lnTo>
                  <a:pt x="378" y="430"/>
                </a:lnTo>
                <a:lnTo>
                  <a:pt x="378" y="467"/>
                </a:lnTo>
                <a:lnTo>
                  <a:pt x="378" y="476"/>
                </a:lnTo>
                <a:lnTo>
                  <a:pt x="378" y="483"/>
                </a:lnTo>
                <a:lnTo>
                  <a:pt x="282" y="483"/>
                </a:lnTo>
                <a:lnTo>
                  <a:pt x="282" y="548"/>
                </a:lnTo>
                <a:lnTo>
                  <a:pt x="380" y="548"/>
                </a:lnTo>
                <a:lnTo>
                  <a:pt x="447" y="547"/>
                </a:lnTo>
                <a:lnTo>
                  <a:pt x="447" y="462"/>
                </a:lnTo>
                <a:lnTo>
                  <a:pt x="447" y="451"/>
                </a:lnTo>
                <a:lnTo>
                  <a:pt x="447" y="435"/>
                </a:lnTo>
                <a:cubicBezTo>
                  <a:pt x="447" y="418"/>
                  <a:pt x="444" y="403"/>
                  <a:pt x="439" y="388"/>
                </a:cubicBezTo>
                <a:cubicBezTo>
                  <a:pt x="436" y="381"/>
                  <a:pt x="434" y="373"/>
                  <a:pt x="430" y="367"/>
                </a:cubicBezTo>
                <a:cubicBezTo>
                  <a:pt x="418" y="341"/>
                  <a:pt x="398" y="318"/>
                  <a:pt x="373" y="300"/>
                </a:cubicBezTo>
                <a:cubicBezTo>
                  <a:pt x="339" y="338"/>
                  <a:pt x="288" y="363"/>
                  <a:pt x="231" y="363"/>
                </a:cubicBezTo>
                <a:lnTo>
                  <a:pt x="223" y="363"/>
                </a:lnTo>
                <a:cubicBezTo>
                  <a:pt x="169" y="361"/>
                  <a:pt x="121" y="337"/>
                  <a:pt x="90" y="300"/>
                </a:cubicBezTo>
                <a:cubicBezTo>
                  <a:pt x="65" y="318"/>
                  <a:pt x="45" y="341"/>
                  <a:pt x="31" y="367"/>
                </a:cubicBezTo>
                <a:cubicBezTo>
                  <a:pt x="28" y="375"/>
                  <a:pt x="25" y="381"/>
                  <a:pt x="23" y="388"/>
                </a:cubicBezTo>
                <a:cubicBezTo>
                  <a:pt x="18" y="403"/>
                  <a:pt x="15" y="418"/>
                  <a:pt x="15" y="435"/>
                </a:cubicBezTo>
                <a:lnTo>
                  <a:pt x="15" y="462"/>
                </a:lnTo>
                <a:lnTo>
                  <a:pt x="15" y="646"/>
                </a:lnTo>
                <a:lnTo>
                  <a:pt x="81" y="646"/>
                </a:lnTo>
                <a:lnTo>
                  <a:pt x="81" y="500"/>
                </a:lnTo>
                <a:lnTo>
                  <a:pt x="98" y="500"/>
                </a:lnTo>
                <a:lnTo>
                  <a:pt x="98" y="810"/>
                </a:lnTo>
                <a:cubicBezTo>
                  <a:pt x="113" y="790"/>
                  <a:pt x="135" y="777"/>
                  <a:pt x="161" y="777"/>
                </a:cubicBezTo>
                <a:cubicBezTo>
                  <a:pt x="186" y="777"/>
                  <a:pt x="210" y="790"/>
                  <a:pt x="225" y="808"/>
                </a:cubicBezTo>
                <a:lnTo>
                  <a:pt x="225" y="687"/>
                </a:lnTo>
                <a:lnTo>
                  <a:pt x="244" y="687"/>
                </a:lnTo>
                <a:lnTo>
                  <a:pt x="244" y="808"/>
                </a:lnTo>
                <a:cubicBezTo>
                  <a:pt x="259" y="788"/>
                  <a:pt x="281" y="776"/>
                  <a:pt x="308" y="776"/>
                </a:cubicBezTo>
                <a:cubicBezTo>
                  <a:pt x="334" y="776"/>
                  <a:pt x="356" y="788"/>
                  <a:pt x="371" y="808"/>
                </a:cubicBezTo>
                <a:lnTo>
                  <a:pt x="371" y="553"/>
                </a:lnTo>
                <a:lnTo>
                  <a:pt x="388" y="553"/>
                </a:lnTo>
                <a:lnTo>
                  <a:pt x="388" y="855"/>
                </a:lnTo>
                <a:lnTo>
                  <a:pt x="388" y="857"/>
                </a:lnTo>
                <a:lnTo>
                  <a:pt x="388" y="907"/>
                </a:lnTo>
                <a:lnTo>
                  <a:pt x="245" y="907"/>
                </a:lnTo>
                <a:lnTo>
                  <a:pt x="229" y="907"/>
                </a:lnTo>
                <a:lnTo>
                  <a:pt x="83" y="907"/>
                </a:lnTo>
                <a:lnTo>
                  <a:pt x="83" y="871"/>
                </a:lnTo>
                <a:lnTo>
                  <a:pt x="83" y="871"/>
                </a:lnTo>
                <a:lnTo>
                  <a:pt x="83" y="730"/>
                </a:lnTo>
                <a:cubicBezTo>
                  <a:pt x="48" y="726"/>
                  <a:pt x="22" y="698"/>
                  <a:pt x="18" y="663"/>
                </a:cubicBezTo>
                <a:lnTo>
                  <a:pt x="0" y="663"/>
                </a:lnTo>
                <a:lnTo>
                  <a:pt x="0" y="436"/>
                </a:lnTo>
                <a:cubicBezTo>
                  <a:pt x="0" y="411"/>
                  <a:pt x="5" y="387"/>
                  <a:pt x="15" y="366"/>
                </a:cubicBezTo>
                <a:lnTo>
                  <a:pt x="15" y="205"/>
                </a:lnTo>
                <a:cubicBezTo>
                  <a:pt x="15" y="191"/>
                  <a:pt x="27" y="180"/>
                  <a:pt x="40" y="180"/>
                </a:cubicBezTo>
                <a:lnTo>
                  <a:pt x="47" y="180"/>
                </a:lnTo>
                <a:lnTo>
                  <a:pt x="47" y="177"/>
                </a:lnTo>
                <a:cubicBezTo>
                  <a:pt x="50" y="77"/>
                  <a:pt x="137" y="0"/>
                  <a:pt x="239" y="5"/>
                </a:cubicBezTo>
                <a:cubicBezTo>
                  <a:pt x="289" y="7"/>
                  <a:pt x="334" y="27"/>
                  <a:pt x="368" y="63"/>
                </a:cubicBezTo>
                <a:cubicBezTo>
                  <a:pt x="398" y="96"/>
                  <a:pt x="415" y="137"/>
                  <a:pt x="417" y="181"/>
                </a:cubicBezTo>
                <a:lnTo>
                  <a:pt x="422" y="181"/>
                </a:lnTo>
                <a:cubicBezTo>
                  <a:pt x="435" y="181"/>
                  <a:pt x="447" y="192"/>
                  <a:pt x="447" y="206"/>
                </a:cubicBezTo>
                <a:lnTo>
                  <a:pt x="447" y="356"/>
                </a:lnTo>
                <a:cubicBezTo>
                  <a:pt x="457" y="377"/>
                  <a:pt x="462" y="401"/>
                  <a:pt x="462" y="426"/>
                </a:cubicBezTo>
                <a:lnTo>
                  <a:pt x="462" y="567"/>
                </a:lnTo>
                <a:lnTo>
                  <a:pt x="379" y="567"/>
                </a:lnTo>
                <a:lnTo>
                  <a:pt x="315" y="567"/>
                </a:lnTo>
                <a:lnTo>
                  <a:pt x="315" y="605"/>
                </a:lnTo>
                <a:lnTo>
                  <a:pt x="315" y="605"/>
                </a:lnTo>
                <a:lnTo>
                  <a:pt x="309" y="605"/>
                </a:lnTo>
                <a:lnTo>
                  <a:pt x="158" y="605"/>
                </a:lnTo>
                <a:lnTo>
                  <a:pt x="158" y="412"/>
                </a:lnTo>
                <a:lnTo>
                  <a:pt x="317" y="412"/>
                </a:lnTo>
                <a:close/>
                <a:moveTo>
                  <a:pt x="245" y="852"/>
                </a:moveTo>
                <a:lnTo>
                  <a:pt x="373" y="852"/>
                </a:lnTo>
                <a:cubicBezTo>
                  <a:pt x="369" y="820"/>
                  <a:pt x="342" y="793"/>
                  <a:pt x="309" y="793"/>
                </a:cubicBezTo>
                <a:cubicBezTo>
                  <a:pt x="277" y="793"/>
                  <a:pt x="249" y="818"/>
                  <a:pt x="245" y="852"/>
                </a:cubicBezTo>
                <a:close/>
                <a:moveTo>
                  <a:pt x="245" y="890"/>
                </a:moveTo>
                <a:lnTo>
                  <a:pt x="374" y="890"/>
                </a:lnTo>
                <a:lnTo>
                  <a:pt x="374" y="870"/>
                </a:lnTo>
                <a:lnTo>
                  <a:pt x="245" y="870"/>
                </a:lnTo>
                <a:lnTo>
                  <a:pt x="245" y="890"/>
                </a:lnTo>
                <a:close/>
                <a:moveTo>
                  <a:pt x="100" y="852"/>
                </a:moveTo>
                <a:lnTo>
                  <a:pt x="228" y="852"/>
                </a:lnTo>
                <a:lnTo>
                  <a:pt x="228" y="849"/>
                </a:lnTo>
                <a:cubicBezTo>
                  <a:pt x="223" y="818"/>
                  <a:pt x="197" y="793"/>
                  <a:pt x="164" y="793"/>
                </a:cubicBezTo>
                <a:cubicBezTo>
                  <a:pt x="132" y="793"/>
                  <a:pt x="104" y="818"/>
                  <a:pt x="100" y="852"/>
                </a:cubicBezTo>
                <a:close/>
                <a:moveTo>
                  <a:pt x="99" y="890"/>
                </a:moveTo>
                <a:lnTo>
                  <a:pt x="228" y="890"/>
                </a:lnTo>
                <a:lnTo>
                  <a:pt x="228" y="870"/>
                </a:lnTo>
                <a:lnTo>
                  <a:pt x="99" y="870"/>
                </a:lnTo>
                <a:lnTo>
                  <a:pt x="99" y="890"/>
                </a:lnTo>
                <a:close/>
                <a:moveTo>
                  <a:pt x="34" y="666"/>
                </a:moveTo>
                <a:cubicBezTo>
                  <a:pt x="39" y="691"/>
                  <a:pt x="58" y="710"/>
                  <a:pt x="83" y="713"/>
                </a:cubicBezTo>
                <a:lnTo>
                  <a:pt x="83" y="666"/>
                </a:lnTo>
                <a:lnTo>
                  <a:pt x="34" y="666"/>
                </a:lnTo>
                <a:close/>
                <a:moveTo>
                  <a:pt x="80" y="287"/>
                </a:moveTo>
                <a:cubicBezTo>
                  <a:pt x="62" y="261"/>
                  <a:pt x="49" y="230"/>
                  <a:pt x="47" y="196"/>
                </a:cubicBezTo>
                <a:lnTo>
                  <a:pt x="40" y="196"/>
                </a:lnTo>
                <a:cubicBezTo>
                  <a:pt x="35" y="196"/>
                  <a:pt x="32" y="200"/>
                  <a:pt x="32" y="205"/>
                </a:cubicBezTo>
                <a:lnTo>
                  <a:pt x="32" y="336"/>
                </a:lnTo>
                <a:cubicBezTo>
                  <a:pt x="45" y="317"/>
                  <a:pt x="62" y="301"/>
                  <a:pt x="80" y="287"/>
                </a:cubicBezTo>
                <a:close/>
                <a:moveTo>
                  <a:pt x="109" y="288"/>
                </a:moveTo>
                <a:cubicBezTo>
                  <a:pt x="134" y="313"/>
                  <a:pt x="167" y="328"/>
                  <a:pt x="200" y="325"/>
                </a:cubicBezTo>
                <a:lnTo>
                  <a:pt x="200" y="325"/>
                </a:lnTo>
                <a:cubicBezTo>
                  <a:pt x="238" y="321"/>
                  <a:pt x="268" y="297"/>
                  <a:pt x="287" y="263"/>
                </a:cubicBezTo>
                <a:lnTo>
                  <a:pt x="294" y="248"/>
                </a:lnTo>
                <a:cubicBezTo>
                  <a:pt x="300" y="232"/>
                  <a:pt x="304" y="216"/>
                  <a:pt x="305" y="197"/>
                </a:cubicBezTo>
                <a:lnTo>
                  <a:pt x="305" y="188"/>
                </a:lnTo>
                <a:lnTo>
                  <a:pt x="305" y="180"/>
                </a:lnTo>
                <a:cubicBezTo>
                  <a:pt x="305" y="176"/>
                  <a:pt x="305" y="172"/>
                  <a:pt x="304" y="168"/>
                </a:cubicBezTo>
                <a:cubicBezTo>
                  <a:pt x="300" y="133"/>
                  <a:pt x="289" y="116"/>
                  <a:pt x="283" y="108"/>
                </a:cubicBezTo>
                <a:lnTo>
                  <a:pt x="280" y="106"/>
                </a:lnTo>
                <a:lnTo>
                  <a:pt x="282" y="105"/>
                </a:lnTo>
                <a:cubicBezTo>
                  <a:pt x="274" y="97"/>
                  <a:pt x="243" y="75"/>
                  <a:pt x="175" y="82"/>
                </a:cubicBezTo>
                <a:lnTo>
                  <a:pt x="173" y="82"/>
                </a:lnTo>
                <a:cubicBezTo>
                  <a:pt x="159" y="83"/>
                  <a:pt x="89" y="93"/>
                  <a:pt x="74" y="130"/>
                </a:cubicBezTo>
                <a:lnTo>
                  <a:pt x="74" y="130"/>
                </a:lnTo>
                <a:lnTo>
                  <a:pt x="70" y="137"/>
                </a:lnTo>
                <a:cubicBezTo>
                  <a:pt x="69" y="143"/>
                  <a:pt x="67" y="150"/>
                  <a:pt x="67" y="157"/>
                </a:cubicBezTo>
                <a:cubicBezTo>
                  <a:pt x="65" y="163"/>
                  <a:pt x="65" y="170"/>
                  <a:pt x="65" y="177"/>
                </a:cubicBezTo>
                <a:lnTo>
                  <a:pt x="65" y="186"/>
                </a:lnTo>
                <a:lnTo>
                  <a:pt x="65" y="192"/>
                </a:lnTo>
                <a:lnTo>
                  <a:pt x="65" y="195"/>
                </a:lnTo>
                <a:cubicBezTo>
                  <a:pt x="69" y="225"/>
                  <a:pt x="80" y="252"/>
                  <a:pt x="97" y="275"/>
                </a:cubicBezTo>
                <a:cubicBezTo>
                  <a:pt x="102" y="280"/>
                  <a:pt x="105" y="285"/>
                  <a:pt x="109" y="288"/>
                </a:cubicBezTo>
                <a:close/>
                <a:moveTo>
                  <a:pt x="399" y="196"/>
                </a:moveTo>
                <a:lnTo>
                  <a:pt x="399" y="191"/>
                </a:lnTo>
                <a:lnTo>
                  <a:pt x="399" y="187"/>
                </a:lnTo>
                <a:lnTo>
                  <a:pt x="399" y="178"/>
                </a:lnTo>
                <a:cubicBezTo>
                  <a:pt x="398" y="140"/>
                  <a:pt x="383" y="102"/>
                  <a:pt x="355" y="73"/>
                </a:cubicBezTo>
                <a:cubicBezTo>
                  <a:pt x="325" y="41"/>
                  <a:pt x="284" y="22"/>
                  <a:pt x="239" y="21"/>
                </a:cubicBezTo>
                <a:lnTo>
                  <a:pt x="231" y="21"/>
                </a:lnTo>
                <a:cubicBezTo>
                  <a:pt x="170" y="21"/>
                  <a:pt x="116" y="52"/>
                  <a:pt x="88" y="101"/>
                </a:cubicBezTo>
                <a:cubicBezTo>
                  <a:pt x="115" y="82"/>
                  <a:pt x="156" y="76"/>
                  <a:pt x="171" y="75"/>
                </a:cubicBezTo>
                <a:lnTo>
                  <a:pt x="174" y="75"/>
                </a:lnTo>
                <a:cubicBezTo>
                  <a:pt x="244" y="67"/>
                  <a:pt x="278" y="90"/>
                  <a:pt x="289" y="100"/>
                </a:cubicBezTo>
                <a:lnTo>
                  <a:pt x="290" y="100"/>
                </a:lnTo>
                <a:lnTo>
                  <a:pt x="293" y="102"/>
                </a:lnTo>
                <a:cubicBezTo>
                  <a:pt x="302" y="112"/>
                  <a:pt x="312" y="131"/>
                  <a:pt x="315" y="167"/>
                </a:cubicBezTo>
                <a:cubicBezTo>
                  <a:pt x="315" y="171"/>
                  <a:pt x="317" y="176"/>
                  <a:pt x="317" y="180"/>
                </a:cubicBezTo>
                <a:lnTo>
                  <a:pt x="317" y="188"/>
                </a:lnTo>
                <a:lnTo>
                  <a:pt x="317" y="197"/>
                </a:lnTo>
                <a:cubicBezTo>
                  <a:pt x="315" y="216"/>
                  <a:pt x="312" y="235"/>
                  <a:pt x="305" y="251"/>
                </a:cubicBezTo>
                <a:lnTo>
                  <a:pt x="298" y="266"/>
                </a:lnTo>
                <a:cubicBezTo>
                  <a:pt x="278" y="305"/>
                  <a:pt x="244" y="331"/>
                  <a:pt x="203" y="335"/>
                </a:cubicBezTo>
                <a:lnTo>
                  <a:pt x="203" y="335"/>
                </a:lnTo>
                <a:cubicBezTo>
                  <a:pt x="188" y="336"/>
                  <a:pt x="173" y="335"/>
                  <a:pt x="158" y="330"/>
                </a:cubicBezTo>
                <a:cubicBezTo>
                  <a:pt x="178" y="339"/>
                  <a:pt x="201" y="346"/>
                  <a:pt x="225" y="347"/>
                </a:cubicBezTo>
                <a:cubicBezTo>
                  <a:pt x="279" y="350"/>
                  <a:pt x="326" y="327"/>
                  <a:pt x="359" y="291"/>
                </a:cubicBezTo>
                <a:cubicBezTo>
                  <a:pt x="363" y="287"/>
                  <a:pt x="366" y="282"/>
                  <a:pt x="369" y="277"/>
                </a:cubicBezTo>
                <a:cubicBezTo>
                  <a:pt x="387" y="255"/>
                  <a:pt x="397" y="226"/>
                  <a:pt x="399" y="196"/>
                </a:cubicBezTo>
                <a:close/>
                <a:moveTo>
                  <a:pt x="430" y="205"/>
                </a:moveTo>
                <a:cubicBezTo>
                  <a:pt x="430" y="200"/>
                  <a:pt x="427" y="196"/>
                  <a:pt x="422" y="196"/>
                </a:cubicBezTo>
                <a:lnTo>
                  <a:pt x="415" y="196"/>
                </a:lnTo>
                <a:cubicBezTo>
                  <a:pt x="413" y="230"/>
                  <a:pt x="401" y="261"/>
                  <a:pt x="383" y="287"/>
                </a:cubicBezTo>
                <a:cubicBezTo>
                  <a:pt x="401" y="301"/>
                  <a:pt x="418" y="317"/>
                  <a:pt x="430" y="335"/>
                </a:cubicBezTo>
                <a:lnTo>
                  <a:pt x="430" y="205"/>
                </a:lnTo>
                <a:close/>
                <a:moveTo>
                  <a:pt x="310" y="467"/>
                </a:moveTo>
                <a:lnTo>
                  <a:pt x="310" y="420"/>
                </a:lnTo>
                <a:lnTo>
                  <a:pt x="165" y="420"/>
                </a:lnTo>
                <a:lnTo>
                  <a:pt x="165" y="600"/>
                </a:lnTo>
                <a:lnTo>
                  <a:pt x="310" y="600"/>
                </a:lnTo>
                <a:lnTo>
                  <a:pt x="310" y="567"/>
                </a:lnTo>
                <a:lnTo>
                  <a:pt x="284" y="567"/>
                </a:lnTo>
                <a:lnTo>
                  <a:pt x="282" y="567"/>
                </a:lnTo>
                <a:lnTo>
                  <a:pt x="200" y="567"/>
                </a:lnTo>
                <a:lnTo>
                  <a:pt x="200" y="558"/>
                </a:lnTo>
                <a:cubicBezTo>
                  <a:pt x="200" y="545"/>
                  <a:pt x="204" y="532"/>
                  <a:pt x="210" y="521"/>
                </a:cubicBezTo>
                <a:lnTo>
                  <a:pt x="197" y="521"/>
                </a:lnTo>
                <a:lnTo>
                  <a:pt x="197" y="515"/>
                </a:lnTo>
                <a:lnTo>
                  <a:pt x="214" y="515"/>
                </a:lnTo>
                <a:cubicBezTo>
                  <a:pt x="222" y="505"/>
                  <a:pt x="231" y="496"/>
                  <a:pt x="244" y="491"/>
                </a:cubicBezTo>
                <a:lnTo>
                  <a:pt x="197" y="491"/>
                </a:lnTo>
                <a:lnTo>
                  <a:pt x="197" y="485"/>
                </a:lnTo>
                <a:lnTo>
                  <a:pt x="269" y="485"/>
                </a:lnTo>
                <a:lnTo>
                  <a:pt x="269" y="485"/>
                </a:lnTo>
                <a:lnTo>
                  <a:pt x="270" y="485"/>
                </a:lnTo>
                <a:lnTo>
                  <a:pt x="270" y="477"/>
                </a:lnTo>
                <a:lnTo>
                  <a:pt x="270" y="467"/>
                </a:lnTo>
                <a:lnTo>
                  <a:pt x="310" y="467"/>
                </a:lnTo>
                <a:close/>
                <a:moveTo>
                  <a:pt x="218" y="548"/>
                </a:moveTo>
                <a:lnTo>
                  <a:pt x="265" y="548"/>
                </a:lnTo>
                <a:lnTo>
                  <a:pt x="265" y="500"/>
                </a:lnTo>
                <a:cubicBezTo>
                  <a:pt x="240" y="505"/>
                  <a:pt x="222" y="525"/>
                  <a:pt x="218" y="54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Gerade Verbindung mit Pfeil 25"/>
          <p:cNvCxnSpPr/>
          <p:nvPr/>
        </p:nvCxnSpPr>
        <p:spPr bwMode="auto">
          <a:xfrm>
            <a:off x="1121752" y="6495084"/>
            <a:ext cx="4176464" cy="94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ime_Check"/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5442232" y="6103038"/>
            <a:ext cx="309897" cy="610257"/>
          </a:xfrm>
          <a:custGeom>
            <a:avLst/>
            <a:gdLst>
              <a:gd name="T0" fmla="*/ 197 w 462"/>
              <a:gd name="T1" fmla="*/ 457 h 907"/>
              <a:gd name="T2" fmla="*/ 317 w 462"/>
              <a:gd name="T3" fmla="*/ 412 h 907"/>
              <a:gd name="T4" fmla="*/ 362 w 462"/>
              <a:gd name="T5" fmla="*/ 430 h 907"/>
              <a:gd name="T6" fmla="*/ 378 w 462"/>
              <a:gd name="T7" fmla="*/ 476 h 907"/>
              <a:gd name="T8" fmla="*/ 282 w 462"/>
              <a:gd name="T9" fmla="*/ 548 h 907"/>
              <a:gd name="T10" fmla="*/ 447 w 462"/>
              <a:gd name="T11" fmla="*/ 462 h 907"/>
              <a:gd name="T12" fmla="*/ 439 w 462"/>
              <a:gd name="T13" fmla="*/ 388 h 907"/>
              <a:gd name="T14" fmla="*/ 231 w 462"/>
              <a:gd name="T15" fmla="*/ 363 h 907"/>
              <a:gd name="T16" fmla="*/ 31 w 462"/>
              <a:gd name="T17" fmla="*/ 367 h 907"/>
              <a:gd name="T18" fmla="*/ 15 w 462"/>
              <a:gd name="T19" fmla="*/ 462 h 907"/>
              <a:gd name="T20" fmla="*/ 81 w 462"/>
              <a:gd name="T21" fmla="*/ 500 h 907"/>
              <a:gd name="T22" fmla="*/ 161 w 462"/>
              <a:gd name="T23" fmla="*/ 777 h 907"/>
              <a:gd name="T24" fmla="*/ 244 w 462"/>
              <a:gd name="T25" fmla="*/ 687 h 907"/>
              <a:gd name="T26" fmla="*/ 371 w 462"/>
              <a:gd name="T27" fmla="*/ 808 h 907"/>
              <a:gd name="T28" fmla="*/ 388 w 462"/>
              <a:gd name="T29" fmla="*/ 855 h 907"/>
              <a:gd name="T30" fmla="*/ 245 w 462"/>
              <a:gd name="T31" fmla="*/ 907 h 907"/>
              <a:gd name="T32" fmla="*/ 83 w 462"/>
              <a:gd name="T33" fmla="*/ 871 h 907"/>
              <a:gd name="T34" fmla="*/ 18 w 462"/>
              <a:gd name="T35" fmla="*/ 663 h 907"/>
              <a:gd name="T36" fmla="*/ 15 w 462"/>
              <a:gd name="T37" fmla="*/ 366 h 907"/>
              <a:gd name="T38" fmla="*/ 47 w 462"/>
              <a:gd name="T39" fmla="*/ 180 h 907"/>
              <a:gd name="T40" fmla="*/ 368 w 462"/>
              <a:gd name="T41" fmla="*/ 63 h 907"/>
              <a:gd name="T42" fmla="*/ 447 w 462"/>
              <a:gd name="T43" fmla="*/ 206 h 907"/>
              <a:gd name="T44" fmla="*/ 462 w 462"/>
              <a:gd name="T45" fmla="*/ 567 h 907"/>
              <a:gd name="T46" fmla="*/ 315 w 462"/>
              <a:gd name="T47" fmla="*/ 605 h 907"/>
              <a:gd name="T48" fmla="*/ 158 w 462"/>
              <a:gd name="T49" fmla="*/ 605 h 907"/>
              <a:gd name="T50" fmla="*/ 245 w 462"/>
              <a:gd name="T51" fmla="*/ 852 h 907"/>
              <a:gd name="T52" fmla="*/ 245 w 462"/>
              <a:gd name="T53" fmla="*/ 852 h 907"/>
              <a:gd name="T54" fmla="*/ 374 w 462"/>
              <a:gd name="T55" fmla="*/ 870 h 907"/>
              <a:gd name="T56" fmla="*/ 100 w 462"/>
              <a:gd name="T57" fmla="*/ 852 h 907"/>
              <a:gd name="T58" fmla="*/ 164 w 462"/>
              <a:gd name="T59" fmla="*/ 793 h 907"/>
              <a:gd name="T60" fmla="*/ 228 w 462"/>
              <a:gd name="T61" fmla="*/ 890 h 907"/>
              <a:gd name="T62" fmla="*/ 99 w 462"/>
              <a:gd name="T63" fmla="*/ 890 h 907"/>
              <a:gd name="T64" fmla="*/ 83 w 462"/>
              <a:gd name="T65" fmla="*/ 666 h 907"/>
              <a:gd name="T66" fmla="*/ 47 w 462"/>
              <a:gd name="T67" fmla="*/ 196 h 907"/>
              <a:gd name="T68" fmla="*/ 32 w 462"/>
              <a:gd name="T69" fmla="*/ 336 h 907"/>
              <a:gd name="T70" fmla="*/ 200 w 462"/>
              <a:gd name="T71" fmla="*/ 325 h 907"/>
              <a:gd name="T72" fmla="*/ 294 w 462"/>
              <a:gd name="T73" fmla="*/ 248 h 907"/>
              <a:gd name="T74" fmla="*/ 305 w 462"/>
              <a:gd name="T75" fmla="*/ 180 h 907"/>
              <a:gd name="T76" fmla="*/ 280 w 462"/>
              <a:gd name="T77" fmla="*/ 106 h 907"/>
              <a:gd name="T78" fmla="*/ 173 w 462"/>
              <a:gd name="T79" fmla="*/ 82 h 907"/>
              <a:gd name="T80" fmla="*/ 70 w 462"/>
              <a:gd name="T81" fmla="*/ 137 h 907"/>
              <a:gd name="T82" fmla="*/ 65 w 462"/>
              <a:gd name="T83" fmla="*/ 186 h 907"/>
              <a:gd name="T84" fmla="*/ 97 w 462"/>
              <a:gd name="T85" fmla="*/ 275 h 907"/>
              <a:gd name="T86" fmla="*/ 399 w 462"/>
              <a:gd name="T87" fmla="*/ 191 h 907"/>
              <a:gd name="T88" fmla="*/ 355 w 462"/>
              <a:gd name="T89" fmla="*/ 73 h 907"/>
              <a:gd name="T90" fmla="*/ 88 w 462"/>
              <a:gd name="T91" fmla="*/ 101 h 907"/>
              <a:gd name="T92" fmla="*/ 289 w 462"/>
              <a:gd name="T93" fmla="*/ 100 h 907"/>
              <a:gd name="T94" fmla="*/ 315 w 462"/>
              <a:gd name="T95" fmla="*/ 167 h 907"/>
              <a:gd name="T96" fmla="*/ 317 w 462"/>
              <a:gd name="T97" fmla="*/ 197 h 907"/>
              <a:gd name="T98" fmla="*/ 203 w 462"/>
              <a:gd name="T99" fmla="*/ 335 h 907"/>
              <a:gd name="T100" fmla="*/ 225 w 462"/>
              <a:gd name="T101" fmla="*/ 347 h 907"/>
              <a:gd name="T102" fmla="*/ 399 w 462"/>
              <a:gd name="T103" fmla="*/ 196 h 907"/>
              <a:gd name="T104" fmla="*/ 415 w 462"/>
              <a:gd name="T105" fmla="*/ 196 h 907"/>
              <a:gd name="T106" fmla="*/ 430 w 462"/>
              <a:gd name="T107" fmla="*/ 205 h 907"/>
              <a:gd name="T108" fmla="*/ 165 w 462"/>
              <a:gd name="T109" fmla="*/ 420 h 907"/>
              <a:gd name="T110" fmla="*/ 310 w 462"/>
              <a:gd name="T111" fmla="*/ 567 h 907"/>
              <a:gd name="T112" fmla="*/ 200 w 462"/>
              <a:gd name="T113" fmla="*/ 567 h 907"/>
              <a:gd name="T114" fmla="*/ 197 w 462"/>
              <a:gd name="T115" fmla="*/ 521 h 907"/>
              <a:gd name="T116" fmla="*/ 244 w 462"/>
              <a:gd name="T117" fmla="*/ 491 h 907"/>
              <a:gd name="T118" fmla="*/ 269 w 462"/>
              <a:gd name="T119" fmla="*/ 485 h 907"/>
              <a:gd name="T120" fmla="*/ 270 w 462"/>
              <a:gd name="T121" fmla="*/ 477 h 907"/>
              <a:gd name="T122" fmla="*/ 218 w 462"/>
              <a:gd name="T123" fmla="*/ 548 h 907"/>
              <a:gd name="T124" fmla="*/ 218 w 462"/>
              <a:gd name="T125" fmla="*/ 548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62" h="907">
                <a:moveTo>
                  <a:pt x="277" y="451"/>
                </a:moveTo>
                <a:lnTo>
                  <a:pt x="277" y="457"/>
                </a:lnTo>
                <a:lnTo>
                  <a:pt x="197" y="457"/>
                </a:lnTo>
                <a:lnTo>
                  <a:pt x="197" y="451"/>
                </a:lnTo>
                <a:lnTo>
                  <a:pt x="277" y="451"/>
                </a:lnTo>
                <a:close/>
                <a:moveTo>
                  <a:pt x="317" y="412"/>
                </a:moveTo>
                <a:lnTo>
                  <a:pt x="317" y="467"/>
                </a:lnTo>
                <a:lnTo>
                  <a:pt x="362" y="467"/>
                </a:lnTo>
                <a:lnTo>
                  <a:pt x="362" y="430"/>
                </a:lnTo>
                <a:lnTo>
                  <a:pt x="378" y="430"/>
                </a:lnTo>
                <a:lnTo>
                  <a:pt x="378" y="467"/>
                </a:lnTo>
                <a:lnTo>
                  <a:pt x="378" y="476"/>
                </a:lnTo>
                <a:lnTo>
                  <a:pt x="378" y="483"/>
                </a:lnTo>
                <a:lnTo>
                  <a:pt x="282" y="483"/>
                </a:lnTo>
                <a:lnTo>
                  <a:pt x="282" y="548"/>
                </a:lnTo>
                <a:lnTo>
                  <a:pt x="380" y="548"/>
                </a:lnTo>
                <a:lnTo>
                  <a:pt x="447" y="547"/>
                </a:lnTo>
                <a:lnTo>
                  <a:pt x="447" y="462"/>
                </a:lnTo>
                <a:lnTo>
                  <a:pt x="447" y="451"/>
                </a:lnTo>
                <a:lnTo>
                  <a:pt x="447" y="435"/>
                </a:lnTo>
                <a:cubicBezTo>
                  <a:pt x="447" y="418"/>
                  <a:pt x="444" y="403"/>
                  <a:pt x="439" y="388"/>
                </a:cubicBezTo>
                <a:cubicBezTo>
                  <a:pt x="436" y="381"/>
                  <a:pt x="434" y="373"/>
                  <a:pt x="430" y="367"/>
                </a:cubicBezTo>
                <a:cubicBezTo>
                  <a:pt x="418" y="341"/>
                  <a:pt x="398" y="318"/>
                  <a:pt x="373" y="300"/>
                </a:cubicBezTo>
                <a:cubicBezTo>
                  <a:pt x="339" y="338"/>
                  <a:pt x="288" y="363"/>
                  <a:pt x="231" y="363"/>
                </a:cubicBezTo>
                <a:lnTo>
                  <a:pt x="223" y="363"/>
                </a:lnTo>
                <a:cubicBezTo>
                  <a:pt x="169" y="361"/>
                  <a:pt x="121" y="337"/>
                  <a:pt x="90" y="300"/>
                </a:cubicBezTo>
                <a:cubicBezTo>
                  <a:pt x="65" y="318"/>
                  <a:pt x="45" y="341"/>
                  <a:pt x="31" y="367"/>
                </a:cubicBezTo>
                <a:cubicBezTo>
                  <a:pt x="28" y="375"/>
                  <a:pt x="25" y="381"/>
                  <a:pt x="23" y="388"/>
                </a:cubicBezTo>
                <a:cubicBezTo>
                  <a:pt x="18" y="403"/>
                  <a:pt x="15" y="418"/>
                  <a:pt x="15" y="435"/>
                </a:cubicBezTo>
                <a:lnTo>
                  <a:pt x="15" y="462"/>
                </a:lnTo>
                <a:lnTo>
                  <a:pt x="15" y="646"/>
                </a:lnTo>
                <a:lnTo>
                  <a:pt x="81" y="646"/>
                </a:lnTo>
                <a:lnTo>
                  <a:pt x="81" y="500"/>
                </a:lnTo>
                <a:lnTo>
                  <a:pt x="98" y="500"/>
                </a:lnTo>
                <a:lnTo>
                  <a:pt x="98" y="810"/>
                </a:lnTo>
                <a:cubicBezTo>
                  <a:pt x="113" y="790"/>
                  <a:pt x="135" y="777"/>
                  <a:pt x="161" y="777"/>
                </a:cubicBezTo>
                <a:cubicBezTo>
                  <a:pt x="186" y="777"/>
                  <a:pt x="210" y="790"/>
                  <a:pt x="225" y="808"/>
                </a:cubicBezTo>
                <a:lnTo>
                  <a:pt x="225" y="687"/>
                </a:lnTo>
                <a:lnTo>
                  <a:pt x="244" y="687"/>
                </a:lnTo>
                <a:lnTo>
                  <a:pt x="244" y="808"/>
                </a:lnTo>
                <a:cubicBezTo>
                  <a:pt x="259" y="788"/>
                  <a:pt x="281" y="776"/>
                  <a:pt x="308" y="776"/>
                </a:cubicBezTo>
                <a:cubicBezTo>
                  <a:pt x="334" y="776"/>
                  <a:pt x="356" y="788"/>
                  <a:pt x="371" y="808"/>
                </a:cubicBezTo>
                <a:lnTo>
                  <a:pt x="371" y="553"/>
                </a:lnTo>
                <a:lnTo>
                  <a:pt x="388" y="553"/>
                </a:lnTo>
                <a:lnTo>
                  <a:pt x="388" y="855"/>
                </a:lnTo>
                <a:lnTo>
                  <a:pt x="388" y="857"/>
                </a:lnTo>
                <a:lnTo>
                  <a:pt x="388" y="907"/>
                </a:lnTo>
                <a:lnTo>
                  <a:pt x="245" y="907"/>
                </a:lnTo>
                <a:lnTo>
                  <a:pt x="229" y="907"/>
                </a:lnTo>
                <a:lnTo>
                  <a:pt x="83" y="907"/>
                </a:lnTo>
                <a:lnTo>
                  <a:pt x="83" y="871"/>
                </a:lnTo>
                <a:lnTo>
                  <a:pt x="83" y="871"/>
                </a:lnTo>
                <a:lnTo>
                  <a:pt x="83" y="730"/>
                </a:lnTo>
                <a:cubicBezTo>
                  <a:pt x="48" y="726"/>
                  <a:pt x="22" y="698"/>
                  <a:pt x="18" y="663"/>
                </a:cubicBezTo>
                <a:lnTo>
                  <a:pt x="0" y="663"/>
                </a:lnTo>
                <a:lnTo>
                  <a:pt x="0" y="436"/>
                </a:lnTo>
                <a:cubicBezTo>
                  <a:pt x="0" y="411"/>
                  <a:pt x="5" y="387"/>
                  <a:pt x="15" y="366"/>
                </a:cubicBezTo>
                <a:lnTo>
                  <a:pt x="15" y="205"/>
                </a:lnTo>
                <a:cubicBezTo>
                  <a:pt x="15" y="191"/>
                  <a:pt x="27" y="180"/>
                  <a:pt x="40" y="180"/>
                </a:cubicBezTo>
                <a:lnTo>
                  <a:pt x="47" y="180"/>
                </a:lnTo>
                <a:lnTo>
                  <a:pt x="47" y="177"/>
                </a:lnTo>
                <a:cubicBezTo>
                  <a:pt x="50" y="77"/>
                  <a:pt x="137" y="0"/>
                  <a:pt x="239" y="5"/>
                </a:cubicBezTo>
                <a:cubicBezTo>
                  <a:pt x="289" y="7"/>
                  <a:pt x="334" y="27"/>
                  <a:pt x="368" y="63"/>
                </a:cubicBezTo>
                <a:cubicBezTo>
                  <a:pt x="398" y="96"/>
                  <a:pt x="415" y="137"/>
                  <a:pt x="417" y="181"/>
                </a:cubicBezTo>
                <a:lnTo>
                  <a:pt x="422" y="181"/>
                </a:lnTo>
                <a:cubicBezTo>
                  <a:pt x="435" y="181"/>
                  <a:pt x="447" y="192"/>
                  <a:pt x="447" y="206"/>
                </a:cubicBezTo>
                <a:lnTo>
                  <a:pt x="447" y="356"/>
                </a:lnTo>
                <a:cubicBezTo>
                  <a:pt x="457" y="377"/>
                  <a:pt x="462" y="401"/>
                  <a:pt x="462" y="426"/>
                </a:cubicBezTo>
                <a:lnTo>
                  <a:pt x="462" y="567"/>
                </a:lnTo>
                <a:lnTo>
                  <a:pt x="379" y="567"/>
                </a:lnTo>
                <a:lnTo>
                  <a:pt x="315" y="567"/>
                </a:lnTo>
                <a:lnTo>
                  <a:pt x="315" y="605"/>
                </a:lnTo>
                <a:lnTo>
                  <a:pt x="315" y="605"/>
                </a:lnTo>
                <a:lnTo>
                  <a:pt x="309" y="605"/>
                </a:lnTo>
                <a:lnTo>
                  <a:pt x="158" y="605"/>
                </a:lnTo>
                <a:lnTo>
                  <a:pt x="158" y="412"/>
                </a:lnTo>
                <a:lnTo>
                  <a:pt x="317" y="412"/>
                </a:lnTo>
                <a:close/>
                <a:moveTo>
                  <a:pt x="245" y="852"/>
                </a:moveTo>
                <a:lnTo>
                  <a:pt x="373" y="852"/>
                </a:lnTo>
                <a:cubicBezTo>
                  <a:pt x="369" y="820"/>
                  <a:pt x="342" y="793"/>
                  <a:pt x="309" y="793"/>
                </a:cubicBezTo>
                <a:cubicBezTo>
                  <a:pt x="277" y="793"/>
                  <a:pt x="249" y="818"/>
                  <a:pt x="245" y="852"/>
                </a:cubicBezTo>
                <a:close/>
                <a:moveTo>
                  <a:pt x="245" y="890"/>
                </a:moveTo>
                <a:lnTo>
                  <a:pt x="374" y="890"/>
                </a:lnTo>
                <a:lnTo>
                  <a:pt x="374" y="870"/>
                </a:lnTo>
                <a:lnTo>
                  <a:pt x="245" y="870"/>
                </a:lnTo>
                <a:lnTo>
                  <a:pt x="245" y="890"/>
                </a:lnTo>
                <a:close/>
                <a:moveTo>
                  <a:pt x="100" y="852"/>
                </a:moveTo>
                <a:lnTo>
                  <a:pt x="228" y="852"/>
                </a:lnTo>
                <a:lnTo>
                  <a:pt x="228" y="849"/>
                </a:lnTo>
                <a:cubicBezTo>
                  <a:pt x="223" y="818"/>
                  <a:pt x="197" y="793"/>
                  <a:pt x="164" y="793"/>
                </a:cubicBezTo>
                <a:cubicBezTo>
                  <a:pt x="132" y="793"/>
                  <a:pt x="104" y="818"/>
                  <a:pt x="100" y="852"/>
                </a:cubicBezTo>
                <a:close/>
                <a:moveTo>
                  <a:pt x="99" y="890"/>
                </a:moveTo>
                <a:lnTo>
                  <a:pt x="228" y="890"/>
                </a:lnTo>
                <a:lnTo>
                  <a:pt x="228" y="870"/>
                </a:lnTo>
                <a:lnTo>
                  <a:pt x="99" y="870"/>
                </a:lnTo>
                <a:lnTo>
                  <a:pt x="99" y="890"/>
                </a:lnTo>
                <a:close/>
                <a:moveTo>
                  <a:pt x="34" y="666"/>
                </a:moveTo>
                <a:cubicBezTo>
                  <a:pt x="39" y="691"/>
                  <a:pt x="58" y="710"/>
                  <a:pt x="83" y="713"/>
                </a:cubicBezTo>
                <a:lnTo>
                  <a:pt x="83" y="666"/>
                </a:lnTo>
                <a:lnTo>
                  <a:pt x="34" y="666"/>
                </a:lnTo>
                <a:close/>
                <a:moveTo>
                  <a:pt x="80" y="287"/>
                </a:moveTo>
                <a:cubicBezTo>
                  <a:pt x="62" y="261"/>
                  <a:pt x="49" y="230"/>
                  <a:pt x="47" y="196"/>
                </a:cubicBezTo>
                <a:lnTo>
                  <a:pt x="40" y="196"/>
                </a:lnTo>
                <a:cubicBezTo>
                  <a:pt x="35" y="196"/>
                  <a:pt x="32" y="200"/>
                  <a:pt x="32" y="205"/>
                </a:cubicBezTo>
                <a:lnTo>
                  <a:pt x="32" y="336"/>
                </a:lnTo>
                <a:cubicBezTo>
                  <a:pt x="45" y="317"/>
                  <a:pt x="62" y="301"/>
                  <a:pt x="80" y="287"/>
                </a:cubicBezTo>
                <a:close/>
                <a:moveTo>
                  <a:pt x="109" y="288"/>
                </a:moveTo>
                <a:cubicBezTo>
                  <a:pt x="134" y="313"/>
                  <a:pt x="167" y="328"/>
                  <a:pt x="200" y="325"/>
                </a:cubicBezTo>
                <a:lnTo>
                  <a:pt x="200" y="325"/>
                </a:lnTo>
                <a:cubicBezTo>
                  <a:pt x="238" y="321"/>
                  <a:pt x="268" y="297"/>
                  <a:pt x="287" y="263"/>
                </a:cubicBezTo>
                <a:lnTo>
                  <a:pt x="294" y="248"/>
                </a:lnTo>
                <a:cubicBezTo>
                  <a:pt x="300" y="232"/>
                  <a:pt x="304" y="216"/>
                  <a:pt x="305" y="197"/>
                </a:cubicBezTo>
                <a:lnTo>
                  <a:pt x="305" y="188"/>
                </a:lnTo>
                <a:lnTo>
                  <a:pt x="305" y="180"/>
                </a:lnTo>
                <a:cubicBezTo>
                  <a:pt x="305" y="176"/>
                  <a:pt x="305" y="172"/>
                  <a:pt x="304" y="168"/>
                </a:cubicBezTo>
                <a:cubicBezTo>
                  <a:pt x="300" y="133"/>
                  <a:pt x="289" y="116"/>
                  <a:pt x="283" y="108"/>
                </a:cubicBezTo>
                <a:lnTo>
                  <a:pt x="280" y="106"/>
                </a:lnTo>
                <a:lnTo>
                  <a:pt x="282" y="105"/>
                </a:lnTo>
                <a:cubicBezTo>
                  <a:pt x="274" y="97"/>
                  <a:pt x="243" y="75"/>
                  <a:pt x="175" y="82"/>
                </a:cubicBezTo>
                <a:lnTo>
                  <a:pt x="173" y="82"/>
                </a:lnTo>
                <a:cubicBezTo>
                  <a:pt x="159" y="83"/>
                  <a:pt x="89" y="93"/>
                  <a:pt x="74" y="130"/>
                </a:cubicBezTo>
                <a:lnTo>
                  <a:pt x="74" y="130"/>
                </a:lnTo>
                <a:lnTo>
                  <a:pt x="70" y="137"/>
                </a:lnTo>
                <a:cubicBezTo>
                  <a:pt x="69" y="143"/>
                  <a:pt x="67" y="150"/>
                  <a:pt x="67" y="157"/>
                </a:cubicBezTo>
                <a:cubicBezTo>
                  <a:pt x="65" y="163"/>
                  <a:pt x="65" y="170"/>
                  <a:pt x="65" y="177"/>
                </a:cubicBezTo>
                <a:lnTo>
                  <a:pt x="65" y="186"/>
                </a:lnTo>
                <a:lnTo>
                  <a:pt x="65" y="192"/>
                </a:lnTo>
                <a:lnTo>
                  <a:pt x="65" y="195"/>
                </a:lnTo>
                <a:cubicBezTo>
                  <a:pt x="69" y="225"/>
                  <a:pt x="80" y="252"/>
                  <a:pt x="97" y="275"/>
                </a:cubicBezTo>
                <a:cubicBezTo>
                  <a:pt x="102" y="280"/>
                  <a:pt x="105" y="285"/>
                  <a:pt x="109" y="288"/>
                </a:cubicBezTo>
                <a:close/>
                <a:moveTo>
                  <a:pt x="399" y="196"/>
                </a:moveTo>
                <a:lnTo>
                  <a:pt x="399" y="191"/>
                </a:lnTo>
                <a:lnTo>
                  <a:pt x="399" y="187"/>
                </a:lnTo>
                <a:lnTo>
                  <a:pt x="399" y="178"/>
                </a:lnTo>
                <a:cubicBezTo>
                  <a:pt x="398" y="140"/>
                  <a:pt x="383" y="102"/>
                  <a:pt x="355" y="73"/>
                </a:cubicBezTo>
                <a:cubicBezTo>
                  <a:pt x="325" y="41"/>
                  <a:pt x="284" y="22"/>
                  <a:pt x="239" y="21"/>
                </a:cubicBezTo>
                <a:lnTo>
                  <a:pt x="231" y="21"/>
                </a:lnTo>
                <a:cubicBezTo>
                  <a:pt x="170" y="21"/>
                  <a:pt x="116" y="52"/>
                  <a:pt x="88" y="101"/>
                </a:cubicBezTo>
                <a:cubicBezTo>
                  <a:pt x="115" y="82"/>
                  <a:pt x="156" y="76"/>
                  <a:pt x="171" y="75"/>
                </a:cubicBezTo>
                <a:lnTo>
                  <a:pt x="174" y="75"/>
                </a:lnTo>
                <a:cubicBezTo>
                  <a:pt x="244" y="67"/>
                  <a:pt x="278" y="90"/>
                  <a:pt x="289" y="100"/>
                </a:cubicBezTo>
                <a:lnTo>
                  <a:pt x="290" y="100"/>
                </a:lnTo>
                <a:lnTo>
                  <a:pt x="293" y="102"/>
                </a:lnTo>
                <a:cubicBezTo>
                  <a:pt x="302" y="112"/>
                  <a:pt x="312" y="131"/>
                  <a:pt x="315" y="167"/>
                </a:cubicBezTo>
                <a:cubicBezTo>
                  <a:pt x="315" y="171"/>
                  <a:pt x="317" y="176"/>
                  <a:pt x="317" y="180"/>
                </a:cubicBezTo>
                <a:lnTo>
                  <a:pt x="317" y="188"/>
                </a:lnTo>
                <a:lnTo>
                  <a:pt x="317" y="197"/>
                </a:lnTo>
                <a:cubicBezTo>
                  <a:pt x="315" y="216"/>
                  <a:pt x="312" y="235"/>
                  <a:pt x="305" y="251"/>
                </a:cubicBezTo>
                <a:lnTo>
                  <a:pt x="298" y="266"/>
                </a:lnTo>
                <a:cubicBezTo>
                  <a:pt x="278" y="305"/>
                  <a:pt x="244" y="331"/>
                  <a:pt x="203" y="335"/>
                </a:cubicBezTo>
                <a:lnTo>
                  <a:pt x="203" y="335"/>
                </a:lnTo>
                <a:cubicBezTo>
                  <a:pt x="188" y="336"/>
                  <a:pt x="173" y="335"/>
                  <a:pt x="158" y="330"/>
                </a:cubicBezTo>
                <a:cubicBezTo>
                  <a:pt x="178" y="339"/>
                  <a:pt x="201" y="346"/>
                  <a:pt x="225" y="347"/>
                </a:cubicBezTo>
                <a:cubicBezTo>
                  <a:pt x="279" y="350"/>
                  <a:pt x="326" y="327"/>
                  <a:pt x="359" y="291"/>
                </a:cubicBezTo>
                <a:cubicBezTo>
                  <a:pt x="363" y="287"/>
                  <a:pt x="366" y="282"/>
                  <a:pt x="369" y="277"/>
                </a:cubicBezTo>
                <a:cubicBezTo>
                  <a:pt x="387" y="255"/>
                  <a:pt x="397" y="226"/>
                  <a:pt x="399" y="196"/>
                </a:cubicBezTo>
                <a:close/>
                <a:moveTo>
                  <a:pt x="430" y="205"/>
                </a:moveTo>
                <a:cubicBezTo>
                  <a:pt x="430" y="200"/>
                  <a:pt x="427" y="196"/>
                  <a:pt x="422" y="196"/>
                </a:cubicBezTo>
                <a:lnTo>
                  <a:pt x="415" y="196"/>
                </a:lnTo>
                <a:cubicBezTo>
                  <a:pt x="413" y="230"/>
                  <a:pt x="401" y="261"/>
                  <a:pt x="383" y="287"/>
                </a:cubicBezTo>
                <a:cubicBezTo>
                  <a:pt x="401" y="301"/>
                  <a:pt x="418" y="317"/>
                  <a:pt x="430" y="335"/>
                </a:cubicBezTo>
                <a:lnTo>
                  <a:pt x="430" y="205"/>
                </a:lnTo>
                <a:close/>
                <a:moveTo>
                  <a:pt x="310" y="467"/>
                </a:moveTo>
                <a:lnTo>
                  <a:pt x="310" y="420"/>
                </a:lnTo>
                <a:lnTo>
                  <a:pt x="165" y="420"/>
                </a:lnTo>
                <a:lnTo>
                  <a:pt x="165" y="600"/>
                </a:lnTo>
                <a:lnTo>
                  <a:pt x="310" y="600"/>
                </a:lnTo>
                <a:lnTo>
                  <a:pt x="310" y="567"/>
                </a:lnTo>
                <a:lnTo>
                  <a:pt x="284" y="567"/>
                </a:lnTo>
                <a:lnTo>
                  <a:pt x="282" y="567"/>
                </a:lnTo>
                <a:lnTo>
                  <a:pt x="200" y="567"/>
                </a:lnTo>
                <a:lnTo>
                  <a:pt x="200" y="558"/>
                </a:lnTo>
                <a:cubicBezTo>
                  <a:pt x="200" y="545"/>
                  <a:pt x="204" y="532"/>
                  <a:pt x="210" y="521"/>
                </a:cubicBezTo>
                <a:lnTo>
                  <a:pt x="197" y="521"/>
                </a:lnTo>
                <a:lnTo>
                  <a:pt x="197" y="515"/>
                </a:lnTo>
                <a:lnTo>
                  <a:pt x="214" y="515"/>
                </a:lnTo>
                <a:cubicBezTo>
                  <a:pt x="222" y="505"/>
                  <a:pt x="231" y="496"/>
                  <a:pt x="244" y="491"/>
                </a:cubicBezTo>
                <a:lnTo>
                  <a:pt x="197" y="491"/>
                </a:lnTo>
                <a:lnTo>
                  <a:pt x="197" y="485"/>
                </a:lnTo>
                <a:lnTo>
                  <a:pt x="269" y="485"/>
                </a:lnTo>
                <a:lnTo>
                  <a:pt x="269" y="485"/>
                </a:lnTo>
                <a:lnTo>
                  <a:pt x="270" y="485"/>
                </a:lnTo>
                <a:lnTo>
                  <a:pt x="270" y="477"/>
                </a:lnTo>
                <a:lnTo>
                  <a:pt x="270" y="467"/>
                </a:lnTo>
                <a:lnTo>
                  <a:pt x="310" y="467"/>
                </a:lnTo>
                <a:close/>
                <a:moveTo>
                  <a:pt x="218" y="548"/>
                </a:moveTo>
                <a:lnTo>
                  <a:pt x="265" y="548"/>
                </a:lnTo>
                <a:lnTo>
                  <a:pt x="265" y="500"/>
                </a:lnTo>
                <a:cubicBezTo>
                  <a:pt x="240" y="505"/>
                  <a:pt x="222" y="525"/>
                  <a:pt x="218" y="548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9" name="Big_Idea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508427" y="6222367"/>
            <a:ext cx="515816" cy="542925"/>
            <a:chOff x="3544" y="-299"/>
            <a:chExt cx="4110" cy="4326"/>
          </a:xfrm>
          <a:solidFill>
            <a:schemeClr val="tx1"/>
          </a:solidFill>
        </p:grpSpPr>
        <p:sp>
          <p:nvSpPr>
            <p:cNvPr id="40" name="Freeform 1368"/>
            <p:cNvSpPr>
              <a:spLocks noEditPoints="1"/>
            </p:cNvSpPr>
            <p:nvPr/>
          </p:nvSpPr>
          <p:spPr bwMode="auto">
            <a:xfrm>
              <a:off x="4897" y="1236"/>
              <a:ext cx="393" cy="372"/>
            </a:xfrm>
            <a:custGeom>
              <a:avLst/>
              <a:gdLst>
                <a:gd name="T0" fmla="*/ 59 w 116"/>
                <a:gd name="T1" fmla="*/ 110 h 110"/>
                <a:gd name="T2" fmla="*/ 3 w 116"/>
                <a:gd name="T3" fmla="*/ 76 h 110"/>
                <a:gd name="T4" fmla="*/ 0 w 116"/>
                <a:gd name="T5" fmla="*/ 71 h 110"/>
                <a:gd name="T6" fmla="*/ 0 w 116"/>
                <a:gd name="T7" fmla="*/ 0 h 110"/>
                <a:gd name="T8" fmla="*/ 116 w 116"/>
                <a:gd name="T9" fmla="*/ 0 h 110"/>
                <a:gd name="T10" fmla="*/ 116 w 116"/>
                <a:gd name="T11" fmla="*/ 77 h 110"/>
                <a:gd name="T12" fmla="*/ 113 w 116"/>
                <a:gd name="T13" fmla="*/ 82 h 110"/>
                <a:gd name="T14" fmla="*/ 59 w 116"/>
                <a:gd name="T15" fmla="*/ 110 h 110"/>
                <a:gd name="T16" fmla="*/ 35 w 116"/>
                <a:gd name="T17" fmla="*/ 60 h 110"/>
                <a:gd name="T18" fmla="*/ 59 w 116"/>
                <a:gd name="T19" fmla="*/ 75 h 110"/>
                <a:gd name="T20" fmla="*/ 82 w 116"/>
                <a:gd name="T21" fmla="*/ 64 h 110"/>
                <a:gd name="T22" fmla="*/ 82 w 116"/>
                <a:gd name="T23" fmla="*/ 34 h 110"/>
                <a:gd name="T24" fmla="*/ 35 w 116"/>
                <a:gd name="T25" fmla="*/ 34 h 110"/>
                <a:gd name="T26" fmla="*/ 35 w 116"/>
                <a:gd name="T27" fmla="*/ 6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110">
                  <a:moveTo>
                    <a:pt x="59" y="110"/>
                  </a:moveTo>
                  <a:cubicBezTo>
                    <a:pt x="38" y="110"/>
                    <a:pt x="19" y="99"/>
                    <a:pt x="3" y="76"/>
                  </a:cubicBezTo>
                  <a:lnTo>
                    <a:pt x="0" y="7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116" y="77"/>
                  </a:lnTo>
                  <a:lnTo>
                    <a:pt x="113" y="82"/>
                  </a:lnTo>
                  <a:cubicBezTo>
                    <a:pt x="110" y="85"/>
                    <a:pt x="90" y="110"/>
                    <a:pt x="59" y="110"/>
                  </a:cubicBezTo>
                  <a:close/>
                  <a:moveTo>
                    <a:pt x="35" y="60"/>
                  </a:moveTo>
                  <a:cubicBezTo>
                    <a:pt x="43" y="70"/>
                    <a:pt x="51" y="75"/>
                    <a:pt x="59" y="75"/>
                  </a:cubicBezTo>
                  <a:cubicBezTo>
                    <a:pt x="68" y="75"/>
                    <a:pt x="76" y="69"/>
                    <a:pt x="82" y="64"/>
                  </a:cubicBezTo>
                  <a:lnTo>
                    <a:pt x="82" y="34"/>
                  </a:lnTo>
                  <a:lnTo>
                    <a:pt x="35" y="34"/>
                  </a:lnTo>
                  <a:lnTo>
                    <a:pt x="35" y="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1369"/>
            <p:cNvSpPr>
              <a:spLocks/>
            </p:cNvSpPr>
            <p:nvPr/>
          </p:nvSpPr>
          <p:spPr bwMode="auto">
            <a:xfrm>
              <a:off x="6551" y="558"/>
              <a:ext cx="318" cy="678"/>
            </a:xfrm>
            <a:custGeom>
              <a:avLst/>
              <a:gdLst>
                <a:gd name="T0" fmla="*/ 74 w 94"/>
                <a:gd name="T1" fmla="*/ 182 h 200"/>
                <a:gd name="T2" fmla="*/ 23 w 94"/>
                <a:gd name="T3" fmla="*/ 34 h 200"/>
                <a:gd name="T4" fmla="*/ 49 w 94"/>
                <a:gd name="T5" fmla="*/ 26 h 200"/>
                <a:gd name="T6" fmla="*/ 93 w 94"/>
                <a:gd name="T7" fmla="*/ 159 h 200"/>
                <a:gd name="T8" fmla="*/ 74 w 94"/>
                <a:gd name="T9" fmla="*/ 18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200">
                  <a:moveTo>
                    <a:pt x="74" y="182"/>
                  </a:moveTo>
                  <a:cubicBezTo>
                    <a:pt x="53" y="149"/>
                    <a:pt x="65" y="95"/>
                    <a:pt x="23" y="34"/>
                  </a:cubicBezTo>
                  <a:cubicBezTo>
                    <a:pt x="0" y="0"/>
                    <a:pt x="37" y="8"/>
                    <a:pt x="49" y="26"/>
                  </a:cubicBezTo>
                  <a:cubicBezTo>
                    <a:pt x="64" y="49"/>
                    <a:pt x="88" y="125"/>
                    <a:pt x="93" y="159"/>
                  </a:cubicBezTo>
                  <a:cubicBezTo>
                    <a:pt x="94" y="167"/>
                    <a:pt x="86" y="200"/>
                    <a:pt x="74" y="1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1370"/>
            <p:cNvSpPr>
              <a:spLocks/>
            </p:cNvSpPr>
            <p:nvPr/>
          </p:nvSpPr>
          <p:spPr bwMode="auto">
            <a:xfrm>
              <a:off x="6694" y="334"/>
              <a:ext cx="253" cy="678"/>
            </a:xfrm>
            <a:custGeom>
              <a:avLst/>
              <a:gdLst>
                <a:gd name="T0" fmla="*/ 57 w 75"/>
                <a:gd name="T1" fmla="*/ 181 h 200"/>
                <a:gd name="T2" fmla="*/ 19 w 75"/>
                <a:gd name="T3" fmla="*/ 36 h 200"/>
                <a:gd name="T4" fmla="*/ 45 w 75"/>
                <a:gd name="T5" fmla="*/ 32 h 200"/>
                <a:gd name="T6" fmla="*/ 75 w 75"/>
                <a:gd name="T7" fmla="*/ 169 h 200"/>
                <a:gd name="T8" fmla="*/ 57 w 75"/>
                <a:gd name="T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00">
                  <a:moveTo>
                    <a:pt x="57" y="181"/>
                  </a:moveTo>
                  <a:cubicBezTo>
                    <a:pt x="40" y="146"/>
                    <a:pt x="54" y="102"/>
                    <a:pt x="19" y="36"/>
                  </a:cubicBezTo>
                  <a:cubicBezTo>
                    <a:pt x="0" y="0"/>
                    <a:pt x="36" y="13"/>
                    <a:pt x="45" y="32"/>
                  </a:cubicBezTo>
                  <a:cubicBezTo>
                    <a:pt x="58" y="56"/>
                    <a:pt x="74" y="134"/>
                    <a:pt x="75" y="169"/>
                  </a:cubicBezTo>
                  <a:cubicBezTo>
                    <a:pt x="75" y="177"/>
                    <a:pt x="67" y="200"/>
                    <a:pt x="57" y="18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1371"/>
            <p:cNvSpPr>
              <a:spLocks/>
            </p:cNvSpPr>
            <p:nvPr/>
          </p:nvSpPr>
          <p:spPr bwMode="auto">
            <a:xfrm>
              <a:off x="6149" y="-299"/>
              <a:ext cx="1492" cy="1030"/>
            </a:xfrm>
            <a:custGeom>
              <a:avLst/>
              <a:gdLst>
                <a:gd name="T0" fmla="*/ 364 w 441"/>
                <a:gd name="T1" fmla="*/ 93 h 304"/>
                <a:gd name="T2" fmla="*/ 247 w 441"/>
                <a:gd name="T3" fmla="*/ 44 h 304"/>
                <a:gd name="T4" fmla="*/ 147 w 441"/>
                <a:gd name="T5" fmla="*/ 83 h 304"/>
                <a:gd name="T6" fmla="*/ 99 w 441"/>
                <a:gd name="T7" fmla="*/ 162 h 304"/>
                <a:gd name="T8" fmla="*/ 110 w 441"/>
                <a:gd name="T9" fmla="*/ 295 h 304"/>
                <a:gd name="T10" fmla="*/ 112 w 441"/>
                <a:gd name="T11" fmla="*/ 257 h 304"/>
                <a:gd name="T12" fmla="*/ 106 w 441"/>
                <a:gd name="T13" fmla="*/ 187 h 304"/>
                <a:gd name="T14" fmla="*/ 112 w 441"/>
                <a:gd name="T15" fmla="*/ 181 h 304"/>
                <a:gd name="T16" fmla="*/ 125 w 441"/>
                <a:gd name="T17" fmla="*/ 154 h 304"/>
                <a:gd name="T18" fmla="*/ 144 w 441"/>
                <a:gd name="T19" fmla="*/ 104 h 304"/>
                <a:gd name="T20" fmla="*/ 144 w 441"/>
                <a:gd name="T21" fmla="*/ 105 h 304"/>
                <a:gd name="T22" fmla="*/ 177 w 441"/>
                <a:gd name="T23" fmla="*/ 94 h 304"/>
                <a:gd name="T24" fmla="*/ 225 w 441"/>
                <a:gd name="T25" fmla="*/ 62 h 304"/>
                <a:gd name="T26" fmla="*/ 264 w 441"/>
                <a:gd name="T27" fmla="*/ 77 h 304"/>
                <a:gd name="T28" fmla="*/ 336 w 441"/>
                <a:gd name="T29" fmla="*/ 104 h 304"/>
                <a:gd name="T30" fmla="*/ 365 w 441"/>
                <a:gd name="T31" fmla="*/ 120 h 304"/>
                <a:gd name="T32" fmla="*/ 365 w 441"/>
                <a:gd name="T33" fmla="*/ 115 h 304"/>
                <a:gd name="T34" fmla="*/ 385 w 441"/>
                <a:gd name="T35" fmla="*/ 167 h 304"/>
                <a:gd name="T36" fmla="*/ 382 w 441"/>
                <a:gd name="T37" fmla="*/ 172 h 304"/>
                <a:gd name="T38" fmla="*/ 363 w 441"/>
                <a:gd name="T39" fmla="*/ 162 h 304"/>
                <a:gd name="T40" fmla="*/ 365 w 441"/>
                <a:gd name="T41" fmla="*/ 190 h 304"/>
                <a:gd name="T42" fmla="*/ 360 w 441"/>
                <a:gd name="T43" fmla="*/ 255 h 304"/>
                <a:gd name="T44" fmla="*/ 361 w 441"/>
                <a:gd name="T45" fmla="*/ 290 h 304"/>
                <a:gd name="T46" fmla="*/ 405 w 441"/>
                <a:gd name="T47" fmla="*/ 190 h 304"/>
                <a:gd name="T48" fmla="*/ 364 w 441"/>
                <a:gd name="T49" fmla="*/ 9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1" h="304">
                  <a:moveTo>
                    <a:pt x="364" y="93"/>
                  </a:moveTo>
                  <a:cubicBezTo>
                    <a:pt x="355" y="11"/>
                    <a:pt x="285" y="22"/>
                    <a:pt x="247" y="44"/>
                  </a:cubicBezTo>
                  <a:cubicBezTo>
                    <a:pt x="193" y="0"/>
                    <a:pt x="157" y="47"/>
                    <a:pt x="147" y="83"/>
                  </a:cubicBezTo>
                  <a:cubicBezTo>
                    <a:pt x="81" y="83"/>
                    <a:pt x="85" y="133"/>
                    <a:pt x="99" y="162"/>
                  </a:cubicBezTo>
                  <a:cubicBezTo>
                    <a:pt x="0" y="209"/>
                    <a:pt x="79" y="285"/>
                    <a:pt x="110" y="295"/>
                  </a:cubicBezTo>
                  <a:cubicBezTo>
                    <a:pt x="142" y="304"/>
                    <a:pt x="130" y="262"/>
                    <a:pt x="112" y="257"/>
                  </a:cubicBezTo>
                  <a:cubicBezTo>
                    <a:pt x="93" y="251"/>
                    <a:pt x="71" y="218"/>
                    <a:pt x="106" y="187"/>
                  </a:cubicBezTo>
                  <a:cubicBezTo>
                    <a:pt x="109" y="185"/>
                    <a:pt x="111" y="183"/>
                    <a:pt x="112" y="181"/>
                  </a:cubicBezTo>
                  <a:cubicBezTo>
                    <a:pt x="130" y="195"/>
                    <a:pt x="135" y="164"/>
                    <a:pt x="125" y="154"/>
                  </a:cubicBezTo>
                  <a:cubicBezTo>
                    <a:pt x="114" y="144"/>
                    <a:pt x="110" y="113"/>
                    <a:pt x="144" y="104"/>
                  </a:cubicBezTo>
                  <a:cubicBezTo>
                    <a:pt x="144" y="104"/>
                    <a:pt x="144" y="104"/>
                    <a:pt x="144" y="105"/>
                  </a:cubicBezTo>
                  <a:cubicBezTo>
                    <a:pt x="145" y="135"/>
                    <a:pt x="178" y="112"/>
                    <a:pt x="177" y="94"/>
                  </a:cubicBezTo>
                  <a:cubicBezTo>
                    <a:pt x="176" y="78"/>
                    <a:pt x="194" y="53"/>
                    <a:pt x="225" y="62"/>
                  </a:cubicBezTo>
                  <a:cubicBezTo>
                    <a:pt x="207" y="86"/>
                    <a:pt x="251" y="93"/>
                    <a:pt x="264" y="77"/>
                  </a:cubicBezTo>
                  <a:cubicBezTo>
                    <a:pt x="278" y="61"/>
                    <a:pt x="322" y="55"/>
                    <a:pt x="336" y="104"/>
                  </a:cubicBezTo>
                  <a:cubicBezTo>
                    <a:pt x="351" y="153"/>
                    <a:pt x="365" y="128"/>
                    <a:pt x="365" y="120"/>
                  </a:cubicBezTo>
                  <a:cubicBezTo>
                    <a:pt x="365" y="118"/>
                    <a:pt x="365" y="117"/>
                    <a:pt x="365" y="115"/>
                  </a:cubicBezTo>
                  <a:cubicBezTo>
                    <a:pt x="399" y="125"/>
                    <a:pt x="396" y="157"/>
                    <a:pt x="385" y="167"/>
                  </a:cubicBezTo>
                  <a:cubicBezTo>
                    <a:pt x="384" y="169"/>
                    <a:pt x="383" y="170"/>
                    <a:pt x="382" y="172"/>
                  </a:cubicBezTo>
                  <a:cubicBezTo>
                    <a:pt x="376" y="168"/>
                    <a:pt x="370" y="165"/>
                    <a:pt x="363" y="162"/>
                  </a:cubicBezTo>
                  <a:cubicBezTo>
                    <a:pt x="356" y="159"/>
                    <a:pt x="332" y="161"/>
                    <a:pt x="365" y="190"/>
                  </a:cubicBezTo>
                  <a:cubicBezTo>
                    <a:pt x="397" y="218"/>
                    <a:pt x="377" y="250"/>
                    <a:pt x="360" y="255"/>
                  </a:cubicBezTo>
                  <a:cubicBezTo>
                    <a:pt x="342" y="260"/>
                    <a:pt x="331" y="299"/>
                    <a:pt x="361" y="290"/>
                  </a:cubicBezTo>
                  <a:cubicBezTo>
                    <a:pt x="385" y="283"/>
                    <a:pt x="441" y="232"/>
                    <a:pt x="405" y="190"/>
                  </a:cubicBezTo>
                  <a:cubicBezTo>
                    <a:pt x="423" y="165"/>
                    <a:pt x="441" y="94"/>
                    <a:pt x="364" y="9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1372"/>
            <p:cNvSpPr>
              <a:spLocks noEditPoints="1"/>
            </p:cNvSpPr>
            <p:nvPr/>
          </p:nvSpPr>
          <p:spPr bwMode="auto">
            <a:xfrm>
              <a:off x="4934" y="2"/>
              <a:ext cx="910" cy="875"/>
            </a:xfrm>
            <a:custGeom>
              <a:avLst/>
              <a:gdLst>
                <a:gd name="T0" fmla="*/ 266 w 269"/>
                <a:gd name="T1" fmla="*/ 108 h 258"/>
                <a:gd name="T2" fmla="*/ 235 w 269"/>
                <a:gd name="T3" fmla="*/ 69 h 258"/>
                <a:gd name="T4" fmla="*/ 93 w 269"/>
                <a:gd name="T5" fmla="*/ 20 h 258"/>
                <a:gd name="T6" fmla="*/ 28 w 269"/>
                <a:gd name="T7" fmla="*/ 74 h 258"/>
                <a:gd name="T8" fmla="*/ 4 w 269"/>
                <a:gd name="T9" fmla="*/ 108 h 258"/>
                <a:gd name="T10" fmla="*/ 27 w 269"/>
                <a:gd name="T11" fmla="*/ 181 h 258"/>
                <a:gd name="T12" fmla="*/ 175 w 269"/>
                <a:gd name="T13" fmla="*/ 241 h 258"/>
                <a:gd name="T14" fmla="*/ 243 w 269"/>
                <a:gd name="T15" fmla="*/ 178 h 258"/>
                <a:gd name="T16" fmla="*/ 266 w 269"/>
                <a:gd name="T17" fmla="*/ 108 h 258"/>
                <a:gd name="T18" fmla="*/ 202 w 269"/>
                <a:gd name="T19" fmla="*/ 168 h 258"/>
                <a:gd name="T20" fmla="*/ 146 w 269"/>
                <a:gd name="T21" fmla="*/ 148 h 258"/>
                <a:gd name="T22" fmla="*/ 133 w 269"/>
                <a:gd name="T23" fmla="*/ 143 h 258"/>
                <a:gd name="T24" fmla="*/ 121 w 269"/>
                <a:gd name="T25" fmla="*/ 148 h 258"/>
                <a:gd name="T26" fmla="*/ 66 w 269"/>
                <a:gd name="T27" fmla="*/ 168 h 258"/>
                <a:gd name="T28" fmla="*/ 38 w 269"/>
                <a:gd name="T29" fmla="*/ 113 h 258"/>
                <a:gd name="T30" fmla="*/ 135 w 269"/>
                <a:gd name="T31" fmla="*/ 85 h 258"/>
                <a:gd name="T32" fmla="*/ 232 w 269"/>
                <a:gd name="T33" fmla="*/ 113 h 258"/>
                <a:gd name="T34" fmla="*/ 202 w 269"/>
                <a:gd name="T35" fmla="*/ 16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9" h="258">
                  <a:moveTo>
                    <a:pt x="266" y="108"/>
                  </a:moveTo>
                  <a:cubicBezTo>
                    <a:pt x="263" y="90"/>
                    <a:pt x="251" y="78"/>
                    <a:pt x="235" y="69"/>
                  </a:cubicBezTo>
                  <a:cubicBezTo>
                    <a:pt x="207" y="22"/>
                    <a:pt x="150" y="0"/>
                    <a:pt x="93" y="20"/>
                  </a:cubicBezTo>
                  <a:cubicBezTo>
                    <a:pt x="62" y="31"/>
                    <a:pt x="40" y="50"/>
                    <a:pt x="28" y="74"/>
                  </a:cubicBezTo>
                  <a:cubicBezTo>
                    <a:pt x="15" y="82"/>
                    <a:pt x="6" y="93"/>
                    <a:pt x="4" y="108"/>
                  </a:cubicBezTo>
                  <a:cubicBezTo>
                    <a:pt x="0" y="133"/>
                    <a:pt x="10" y="161"/>
                    <a:pt x="27" y="181"/>
                  </a:cubicBezTo>
                  <a:cubicBezTo>
                    <a:pt x="54" y="235"/>
                    <a:pt x="123" y="258"/>
                    <a:pt x="175" y="241"/>
                  </a:cubicBezTo>
                  <a:cubicBezTo>
                    <a:pt x="208" y="231"/>
                    <a:pt x="232" y="207"/>
                    <a:pt x="243" y="178"/>
                  </a:cubicBezTo>
                  <a:cubicBezTo>
                    <a:pt x="260" y="158"/>
                    <a:pt x="269" y="132"/>
                    <a:pt x="266" y="108"/>
                  </a:cubicBezTo>
                  <a:close/>
                  <a:moveTo>
                    <a:pt x="202" y="168"/>
                  </a:moveTo>
                  <a:cubicBezTo>
                    <a:pt x="181" y="178"/>
                    <a:pt x="160" y="163"/>
                    <a:pt x="146" y="148"/>
                  </a:cubicBezTo>
                  <a:cubicBezTo>
                    <a:pt x="143" y="145"/>
                    <a:pt x="138" y="143"/>
                    <a:pt x="133" y="143"/>
                  </a:cubicBezTo>
                  <a:cubicBezTo>
                    <a:pt x="129" y="143"/>
                    <a:pt x="124" y="145"/>
                    <a:pt x="121" y="148"/>
                  </a:cubicBezTo>
                  <a:cubicBezTo>
                    <a:pt x="107" y="163"/>
                    <a:pt x="86" y="178"/>
                    <a:pt x="66" y="168"/>
                  </a:cubicBezTo>
                  <a:cubicBezTo>
                    <a:pt x="47" y="159"/>
                    <a:pt x="35" y="131"/>
                    <a:pt x="38" y="113"/>
                  </a:cubicBezTo>
                  <a:cubicBezTo>
                    <a:pt x="40" y="96"/>
                    <a:pt x="88" y="86"/>
                    <a:pt x="135" y="85"/>
                  </a:cubicBezTo>
                  <a:cubicBezTo>
                    <a:pt x="182" y="86"/>
                    <a:pt x="229" y="96"/>
                    <a:pt x="232" y="113"/>
                  </a:cubicBezTo>
                  <a:cubicBezTo>
                    <a:pt x="234" y="131"/>
                    <a:pt x="222" y="158"/>
                    <a:pt x="202" y="16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1373"/>
            <p:cNvSpPr>
              <a:spLocks noEditPoints="1"/>
            </p:cNvSpPr>
            <p:nvPr/>
          </p:nvSpPr>
          <p:spPr bwMode="auto">
            <a:xfrm>
              <a:off x="6078" y="-160"/>
              <a:ext cx="358" cy="359"/>
            </a:xfrm>
            <a:custGeom>
              <a:avLst/>
              <a:gdLst>
                <a:gd name="T0" fmla="*/ 53 w 106"/>
                <a:gd name="T1" fmla="*/ 106 h 106"/>
                <a:gd name="T2" fmla="*/ 0 w 106"/>
                <a:gd name="T3" fmla="*/ 53 h 106"/>
                <a:gd name="T4" fmla="*/ 53 w 106"/>
                <a:gd name="T5" fmla="*/ 0 h 106"/>
                <a:gd name="T6" fmla="*/ 106 w 106"/>
                <a:gd name="T7" fmla="*/ 53 h 106"/>
                <a:gd name="T8" fmla="*/ 53 w 106"/>
                <a:gd name="T9" fmla="*/ 106 h 106"/>
                <a:gd name="T10" fmla="*/ 53 w 106"/>
                <a:gd name="T11" fmla="*/ 35 h 106"/>
                <a:gd name="T12" fmla="*/ 35 w 106"/>
                <a:gd name="T13" fmla="*/ 53 h 106"/>
                <a:gd name="T14" fmla="*/ 53 w 106"/>
                <a:gd name="T15" fmla="*/ 71 h 106"/>
                <a:gd name="T16" fmla="*/ 71 w 106"/>
                <a:gd name="T17" fmla="*/ 53 h 106"/>
                <a:gd name="T18" fmla="*/ 53 w 106"/>
                <a:gd name="T19" fmla="*/ 3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6">
                  <a:moveTo>
                    <a:pt x="53" y="106"/>
                  </a:moveTo>
                  <a:cubicBezTo>
                    <a:pt x="24" y="106"/>
                    <a:pt x="0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6" y="82"/>
                    <a:pt x="82" y="106"/>
                    <a:pt x="53" y="106"/>
                  </a:cubicBezTo>
                  <a:close/>
                  <a:moveTo>
                    <a:pt x="53" y="35"/>
                  </a:moveTo>
                  <a:cubicBezTo>
                    <a:pt x="43" y="35"/>
                    <a:pt x="35" y="43"/>
                    <a:pt x="35" y="53"/>
                  </a:cubicBezTo>
                  <a:cubicBezTo>
                    <a:pt x="35" y="63"/>
                    <a:pt x="43" y="71"/>
                    <a:pt x="53" y="71"/>
                  </a:cubicBezTo>
                  <a:cubicBezTo>
                    <a:pt x="63" y="71"/>
                    <a:pt x="71" y="63"/>
                    <a:pt x="71" y="53"/>
                  </a:cubicBezTo>
                  <a:cubicBezTo>
                    <a:pt x="71" y="43"/>
                    <a:pt x="63" y="35"/>
                    <a:pt x="53" y="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1374"/>
            <p:cNvSpPr>
              <a:spLocks noEditPoints="1"/>
            </p:cNvSpPr>
            <p:nvPr/>
          </p:nvSpPr>
          <p:spPr bwMode="auto">
            <a:xfrm>
              <a:off x="6998" y="558"/>
              <a:ext cx="369" cy="678"/>
            </a:xfrm>
            <a:custGeom>
              <a:avLst/>
              <a:gdLst>
                <a:gd name="T0" fmla="*/ 56 w 109"/>
                <a:gd name="T1" fmla="*/ 66 h 200"/>
                <a:gd name="T2" fmla="*/ 54 w 109"/>
                <a:gd name="T3" fmla="*/ 66 h 200"/>
                <a:gd name="T4" fmla="*/ 71 w 109"/>
                <a:gd name="T5" fmla="*/ 34 h 200"/>
                <a:gd name="T6" fmla="*/ 46 w 109"/>
                <a:gd name="T7" fmla="*/ 26 h 200"/>
                <a:gd name="T8" fmla="*/ 23 w 109"/>
                <a:gd name="T9" fmla="*/ 77 h 200"/>
                <a:gd name="T10" fmla="*/ 4 w 109"/>
                <a:gd name="T11" fmla="*/ 118 h 200"/>
                <a:gd name="T12" fmla="*/ 6 w 109"/>
                <a:gd name="T13" fmla="*/ 134 h 200"/>
                <a:gd name="T14" fmla="*/ 1 w 109"/>
                <a:gd name="T15" fmla="*/ 159 h 200"/>
                <a:gd name="T16" fmla="*/ 20 w 109"/>
                <a:gd name="T17" fmla="*/ 182 h 200"/>
                <a:gd name="T18" fmla="*/ 29 w 109"/>
                <a:gd name="T19" fmla="*/ 163 h 200"/>
                <a:gd name="T20" fmla="*/ 56 w 109"/>
                <a:gd name="T21" fmla="*/ 171 h 200"/>
                <a:gd name="T22" fmla="*/ 109 w 109"/>
                <a:gd name="T23" fmla="*/ 118 h 200"/>
                <a:gd name="T24" fmla="*/ 56 w 109"/>
                <a:gd name="T25" fmla="*/ 66 h 200"/>
                <a:gd name="T26" fmla="*/ 56 w 109"/>
                <a:gd name="T27" fmla="*/ 136 h 200"/>
                <a:gd name="T28" fmla="*/ 38 w 109"/>
                <a:gd name="T29" fmla="*/ 118 h 200"/>
                <a:gd name="T30" fmla="*/ 56 w 109"/>
                <a:gd name="T31" fmla="*/ 100 h 200"/>
                <a:gd name="T32" fmla="*/ 74 w 109"/>
                <a:gd name="T33" fmla="*/ 118 h 200"/>
                <a:gd name="T34" fmla="*/ 56 w 109"/>
                <a:gd name="T35" fmla="*/ 13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" h="200">
                  <a:moveTo>
                    <a:pt x="56" y="66"/>
                  </a:moveTo>
                  <a:cubicBezTo>
                    <a:pt x="55" y="66"/>
                    <a:pt x="55" y="66"/>
                    <a:pt x="54" y="66"/>
                  </a:cubicBezTo>
                  <a:cubicBezTo>
                    <a:pt x="58" y="55"/>
                    <a:pt x="64" y="45"/>
                    <a:pt x="71" y="34"/>
                  </a:cubicBezTo>
                  <a:cubicBezTo>
                    <a:pt x="95" y="0"/>
                    <a:pt x="57" y="8"/>
                    <a:pt x="46" y="26"/>
                  </a:cubicBezTo>
                  <a:cubicBezTo>
                    <a:pt x="39" y="36"/>
                    <a:pt x="31" y="56"/>
                    <a:pt x="23" y="77"/>
                  </a:cubicBezTo>
                  <a:cubicBezTo>
                    <a:pt x="11" y="87"/>
                    <a:pt x="4" y="102"/>
                    <a:pt x="4" y="118"/>
                  </a:cubicBezTo>
                  <a:cubicBezTo>
                    <a:pt x="4" y="124"/>
                    <a:pt x="5" y="129"/>
                    <a:pt x="6" y="134"/>
                  </a:cubicBezTo>
                  <a:cubicBezTo>
                    <a:pt x="4" y="144"/>
                    <a:pt x="2" y="152"/>
                    <a:pt x="1" y="159"/>
                  </a:cubicBezTo>
                  <a:cubicBezTo>
                    <a:pt x="0" y="167"/>
                    <a:pt x="8" y="200"/>
                    <a:pt x="20" y="182"/>
                  </a:cubicBezTo>
                  <a:cubicBezTo>
                    <a:pt x="24" y="176"/>
                    <a:pt x="26" y="170"/>
                    <a:pt x="29" y="163"/>
                  </a:cubicBezTo>
                  <a:cubicBezTo>
                    <a:pt x="37" y="168"/>
                    <a:pt x="46" y="171"/>
                    <a:pt x="56" y="171"/>
                  </a:cubicBezTo>
                  <a:cubicBezTo>
                    <a:pt x="85" y="171"/>
                    <a:pt x="109" y="147"/>
                    <a:pt x="109" y="118"/>
                  </a:cubicBezTo>
                  <a:cubicBezTo>
                    <a:pt x="109" y="89"/>
                    <a:pt x="85" y="66"/>
                    <a:pt x="56" y="66"/>
                  </a:cubicBezTo>
                  <a:close/>
                  <a:moveTo>
                    <a:pt x="56" y="136"/>
                  </a:moveTo>
                  <a:cubicBezTo>
                    <a:pt x="46" y="136"/>
                    <a:pt x="38" y="128"/>
                    <a:pt x="38" y="118"/>
                  </a:cubicBezTo>
                  <a:cubicBezTo>
                    <a:pt x="38" y="108"/>
                    <a:pt x="46" y="100"/>
                    <a:pt x="56" y="100"/>
                  </a:cubicBezTo>
                  <a:cubicBezTo>
                    <a:pt x="66" y="100"/>
                    <a:pt x="74" y="108"/>
                    <a:pt x="74" y="118"/>
                  </a:cubicBezTo>
                  <a:cubicBezTo>
                    <a:pt x="74" y="128"/>
                    <a:pt x="66" y="136"/>
                    <a:pt x="56" y="1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1375"/>
            <p:cNvSpPr>
              <a:spLocks noEditPoints="1"/>
            </p:cNvSpPr>
            <p:nvPr/>
          </p:nvSpPr>
          <p:spPr bwMode="auto">
            <a:xfrm>
              <a:off x="6930" y="67"/>
              <a:ext cx="356" cy="738"/>
            </a:xfrm>
            <a:custGeom>
              <a:avLst/>
              <a:gdLst>
                <a:gd name="T0" fmla="*/ 52 w 105"/>
                <a:gd name="T1" fmla="*/ 0 h 218"/>
                <a:gd name="T2" fmla="*/ 0 w 105"/>
                <a:gd name="T3" fmla="*/ 53 h 218"/>
                <a:gd name="T4" fmla="*/ 26 w 105"/>
                <a:gd name="T5" fmla="*/ 99 h 218"/>
                <a:gd name="T6" fmla="*/ 17 w 105"/>
                <a:gd name="T7" fmla="*/ 188 h 218"/>
                <a:gd name="T8" fmla="*/ 34 w 105"/>
                <a:gd name="T9" fmla="*/ 204 h 218"/>
                <a:gd name="T10" fmla="*/ 48 w 105"/>
                <a:gd name="T11" fmla="*/ 106 h 218"/>
                <a:gd name="T12" fmla="*/ 52 w 105"/>
                <a:gd name="T13" fmla="*/ 106 h 218"/>
                <a:gd name="T14" fmla="*/ 105 w 105"/>
                <a:gd name="T15" fmla="*/ 53 h 218"/>
                <a:gd name="T16" fmla="*/ 52 w 105"/>
                <a:gd name="T17" fmla="*/ 0 h 218"/>
                <a:gd name="T18" fmla="*/ 37 w 105"/>
                <a:gd name="T19" fmla="*/ 62 h 218"/>
                <a:gd name="T20" fmla="*/ 34 w 105"/>
                <a:gd name="T21" fmla="*/ 53 h 218"/>
                <a:gd name="T22" fmla="*/ 52 w 105"/>
                <a:gd name="T23" fmla="*/ 35 h 218"/>
                <a:gd name="T24" fmla="*/ 61 w 105"/>
                <a:gd name="T25" fmla="*/ 37 h 218"/>
                <a:gd name="T26" fmla="*/ 70 w 105"/>
                <a:gd name="T27" fmla="*/ 51 h 218"/>
                <a:gd name="T28" fmla="*/ 71 w 105"/>
                <a:gd name="T29" fmla="*/ 53 h 218"/>
                <a:gd name="T30" fmla="*/ 62 w 105"/>
                <a:gd name="T31" fmla="*/ 68 h 218"/>
                <a:gd name="T32" fmla="*/ 52 w 105"/>
                <a:gd name="T33" fmla="*/ 71 h 218"/>
                <a:gd name="T34" fmla="*/ 37 w 105"/>
                <a:gd name="T35" fmla="*/ 6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218"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73"/>
                    <a:pt x="10" y="90"/>
                    <a:pt x="26" y="99"/>
                  </a:cubicBezTo>
                  <a:cubicBezTo>
                    <a:pt x="20" y="129"/>
                    <a:pt x="17" y="166"/>
                    <a:pt x="17" y="188"/>
                  </a:cubicBezTo>
                  <a:cubicBezTo>
                    <a:pt x="16" y="203"/>
                    <a:pt x="28" y="218"/>
                    <a:pt x="34" y="204"/>
                  </a:cubicBezTo>
                  <a:cubicBezTo>
                    <a:pt x="45" y="176"/>
                    <a:pt x="37" y="147"/>
                    <a:pt x="48" y="106"/>
                  </a:cubicBezTo>
                  <a:cubicBezTo>
                    <a:pt x="49" y="106"/>
                    <a:pt x="51" y="106"/>
                    <a:pt x="52" y="106"/>
                  </a:cubicBezTo>
                  <a:cubicBezTo>
                    <a:pt x="82" y="106"/>
                    <a:pt x="105" y="82"/>
                    <a:pt x="105" y="53"/>
                  </a:cubicBezTo>
                  <a:cubicBezTo>
                    <a:pt x="105" y="24"/>
                    <a:pt x="82" y="0"/>
                    <a:pt x="52" y="0"/>
                  </a:cubicBezTo>
                  <a:close/>
                  <a:moveTo>
                    <a:pt x="37" y="62"/>
                  </a:moveTo>
                  <a:cubicBezTo>
                    <a:pt x="35" y="59"/>
                    <a:pt x="34" y="56"/>
                    <a:pt x="34" y="53"/>
                  </a:cubicBezTo>
                  <a:cubicBezTo>
                    <a:pt x="34" y="43"/>
                    <a:pt x="42" y="35"/>
                    <a:pt x="52" y="35"/>
                  </a:cubicBezTo>
                  <a:cubicBezTo>
                    <a:pt x="55" y="35"/>
                    <a:pt x="58" y="36"/>
                    <a:pt x="61" y="37"/>
                  </a:cubicBezTo>
                  <a:cubicBezTo>
                    <a:pt x="66" y="40"/>
                    <a:pt x="69" y="45"/>
                    <a:pt x="70" y="51"/>
                  </a:cubicBezTo>
                  <a:cubicBezTo>
                    <a:pt x="70" y="52"/>
                    <a:pt x="71" y="52"/>
                    <a:pt x="71" y="53"/>
                  </a:cubicBezTo>
                  <a:cubicBezTo>
                    <a:pt x="71" y="60"/>
                    <a:pt x="67" y="65"/>
                    <a:pt x="62" y="68"/>
                  </a:cubicBezTo>
                  <a:cubicBezTo>
                    <a:pt x="59" y="70"/>
                    <a:pt x="56" y="71"/>
                    <a:pt x="52" y="71"/>
                  </a:cubicBezTo>
                  <a:cubicBezTo>
                    <a:pt x="45" y="71"/>
                    <a:pt x="40" y="67"/>
                    <a:pt x="37" y="6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1376"/>
            <p:cNvSpPr>
              <a:spLocks noEditPoints="1"/>
            </p:cNvSpPr>
            <p:nvPr/>
          </p:nvSpPr>
          <p:spPr bwMode="auto">
            <a:xfrm>
              <a:off x="3544" y="-279"/>
              <a:ext cx="4110" cy="4306"/>
            </a:xfrm>
            <a:custGeom>
              <a:avLst/>
              <a:gdLst>
                <a:gd name="T0" fmla="*/ 728 w 1215"/>
                <a:gd name="T1" fmla="*/ 718 h 1271"/>
                <a:gd name="T2" fmla="*/ 841 w 1215"/>
                <a:gd name="T3" fmla="*/ 668 h 1271"/>
                <a:gd name="T4" fmla="*/ 884 w 1215"/>
                <a:gd name="T5" fmla="*/ 679 h 1271"/>
                <a:gd name="T6" fmla="*/ 999 w 1215"/>
                <a:gd name="T7" fmla="*/ 688 h 1271"/>
                <a:gd name="T8" fmla="*/ 1103 w 1215"/>
                <a:gd name="T9" fmla="*/ 688 h 1271"/>
                <a:gd name="T10" fmla="*/ 1118 w 1215"/>
                <a:gd name="T11" fmla="*/ 662 h 1271"/>
                <a:gd name="T12" fmla="*/ 1059 w 1215"/>
                <a:gd name="T13" fmla="*/ 512 h 1271"/>
                <a:gd name="T14" fmla="*/ 1095 w 1215"/>
                <a:gd name="T15" fmla="*/ 494 h 1271"/>
                <a:gd name="T16" fmla="*/ 922 w 1215"/>
                <a:gd name="T17" fmla="*/ 477 h 1271"/>
                <a:gd name="T18" fmla="*/ 922 w 1215"/>
                <a:gd name="T19" fmla="*/ 512 h 1271"/>
                <a:gd name="T20" fmla="*/ 943 w 1215"/>
                <a:gd name="T21" fmla="*/ 533 h 1271"/>
                <a:gd name="T22" fmla="*/ 881 w 1215"/>
                <a:gd name="T23" fmla="*/ 546 h 1271"/>
                <a:gd name="T24" fmla="*/ 584 w 1215"/>
                <a:gd name="T25" fmla="*/ 345 h 1271"/>
                <a:gd name="T26" fmla="*/ 486 w 1215"/>
                <a:gd name="T27" fmla="*/ 349 h 1271"/>
                <a:gd name="T28" fmla="*/ 306 w 1215"/>
                <a:gd name="T29" fmla="*/ 113 h 1271"/>
                <a:gd name="T30" fmla="*/ 284 w 1215"/>
                <a:gd name="T31" fmla="*/ 98 h 1271"/>
                <a:gd name="T32" fmla="*/ 194 w 1215"/>
                <a:gd name="T33" fmla="*/ 168 h 1271"/>
                <a:gd name="T34" fmla="*/ 181 w 1215"/>
                <a:gd name="T35" fmla="*/ 189 h 1271"/>
                <a:gd name="T36" fmla="*/ 366 w 1215"/>
                <a:gd name="T37" fmla="*/ 601 h 1271"/>
                <a:gd name="T38" fmla="*/ 52 w 1215"/>
                <a:gd name="T39" fmla="*/ 718 h 1271"/>
                <a:gd name="T40" fmla="*/ 52 w 1215"/>
                <a:gd name="T41" fmla="*/ 822 h 1271"/>
                <a:gd name="T42" fmla="*/ 111 w 1215"/>
                <a:gd name="T43" fmla="*/ 1270 h 1271"/>
                <a:gd name="T44" fmla="*/ 215 w 1215"/>
                <a:gd name="T45" fmla="*/ 822 h 1271"/>
                <a:gd name="T46" fmla="*/ 346 w 1215"/>
                <a:gd name="T47" fmla="*/ 1063 h 1271"/>
                <a:gd name="T48" fmla="*/ 363 w 1215"/>
                <a:gd name="T49" fmla="*/ 1081 h 1271"/>
                <a:gd name="T50" fmla="*/ 406 w 1215"/>
                <a:gd name="T51" fmla="*/ 1197 h 1271"/>
                <a:gd name="T52" fmla="*/ 382 w 1215"/>
                <a:gd name="T53" fmla="*/ 1268 h 1271"/>
                <a:gd name="T54" fmla="*/ 520 w 1215"/>
                <a:gd name="T55" fmla="*/ 1081 h 1271"/>
                <a:gd name="T56" fmla="*/ 589 w 1215"/>
                <a:gd name="T57" fmla="*/ 1242 h 1271"/>
                <a:gd name="T58" fmla="*/ 751 w 1215"/>
                <a:gd name="T59" fmla="*/ 1225 h 1271"/>
                <a:gd name="T60" fmla="*/ 671 w 1215"/>
                <a:gd name="T61" fmla="*/ 1081 h 1271"/>
                <a:gd name="T62" fmla="*/ 763 w 1215"/>
                <a:gd name="T63" fmla="*/ 1075 h 1271"/>
                <a:gd name="T64" fmla="*/ 740 w 1215"/>
                <a:gd name="T65" fmla="*/ 822 h 1271"/>
                <a:gd name="T66" fmla="*/ 1016 w 1215"/>
                <a:gd name="T67" fmla="*/ 1270 h 1271"/>
                <a:gd name="T68" fmla="*/ 1120 w 1215"/>
                <a:gd name="T69" fmla="*/ 822 h 1271"/>
                <a:gd name="T70" fmla="*/ 1215 w 1215"/>
                <a:gd name="T71" fmla="*/ 770 h 1271"/>
                <a:gd name="T72" fmla="*/ 978 w 1215"/>
                <a:gd name="T73" fmla="*/ 563 h 1271"/>
                <a:gd name="T74" fmla="*/ 1025 w 1215"/>
                <a:gd name="T75" fmla="*/ 512 h 1271"/>
                <a:gd name="T76" fmla="*/ 1025 w 1215"/>
                <a:gd name="T77" fmla="*/ 565 h 1271"/>
                <a:gd name="T78" fmla="*/ 978 w 1215"/>
                <a:gd name="T79" fmla="*/ 563 h 1271"/>
                <a:gd name="T80" fmla="*/ 755 w 1215"/>
                <a:gd name="T81" fmla="*/ 479 h 1271"/>
                <a:gd name="T82" fmla="*/ 930 w 1215"/>
                <a:gd name="T83" fmla="*/ 574 h 1271"/>
                <a:gd name="T84" fmla="*/ 841 w 1215"/>
                <a:gd name="T85" fmla="*/ 634 h 1271"/>
                <a:gd name="T86" fmla="*/ 684 w 1215"/>
                <a:gd name="T87" fmla="*/ 497 h 1271"/>
                <a:gd name="T88" fmla="*/ 693 w 1215"/>
                <a:gd name="T89" fmla="*/ 718 h 1271"/>
                <a:gd name="T90" fmla="*/ 563 w 1215"/>
                <a:gd name="T91" fmla="*/ 380 h 1271"/>
                <a:gd name="T92" fmla="*/ 365 w 1215"/>
                <a:gd name="T93" fmla="*/ 470 h 1271"/>
                <a:gd name="T94" fmla="*/ 275 w 1215"/>
                <a:gd name="T95" fmla="*/ 147 h 1271"/>
                <a:gd name="T96" fmla="*/ 486 w 1215"/>
                <a:gd name="T97" fmla="*/ 384 h 1271"/>
                <a:gd name="T98" fmla="*/ 528 w 1215"/>
                <a:gd name="T99" fmla="*/ 718 h 1271"/>
                <a:gd name="T100" fmla="*/ 401 w 1215"/>
                <a:gd name="T101" fmla="*/ 601 h 1271"/>
                <a:gd name="T102" fmla="*/ 382 w 1215"/>
                <a:gd name="T103" fmla="*/ 1046 h 1271"/>
                <a:gd name="T104" fmla="*/ 528 w 1215"/>
                <a:gd name="T105" fmla="*/ 822 h 1271"/>
                <a:gd name="T106" fmla="*/ 382 w 1215"/>
                <a:gd name="T107" fmla="*/ 1046 h 1271"/>
                <a:gd name="T108" fmla="*/ 563 w 1215"/>
                <a:gd name="T109" fmla="*/ 822 h 1271"/>
                <a:gd name="T110" fmla="*/ 731 w 1215"/>
                <a:gd name="T111" fmla="*/ 1046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5" h="1271">
                  <a:moveTo>
                    <a:pt x="1163" y="718"/>
                  </a:moveTo>
                  <a:lnTo>
                    <a:pt x="728" y="718"/>
                  </a:lnTo>
                  <a:lnTo>
                    <a:pt x="716" y="615"/>
                  </a:lnTo>
                  <a:cubicBezTo>
                    <a:pt x="755" y="660"/>
                    <a:pt x="807" y="668"/>
                    <a:pt x="841" y="668"/>
                  </a:cubicBezTo>
                  <a:cubicBezTo>
                    <a:pt x="856" y="668"/>
                    <a:pt x="871" y="667"/>
                    <a:pt x="883" y="664"/>
                  </a:cubicBezTo>
                  <a:cubicBezTo>
                    <a:pt x="881" y="669"/>
                    <a:pt x="882" y="674"/>
                    <a:pt x="884" y="679"/>
                  </a:cubicBezTo>
                  <a:cubicBezTo>
                    <a:pt x="887" y="684"/>
                    <a:pt x="893" y="688"/>
                    <a:pt x="899" y="688"/>
                  </a:cubicBezTo>
                  <a:lnTo>
                    <a:pt x="999" y="688"/>
                  </a:lnTo>
                  <a:lnTo>
                    <a:pt x="1004" y="688"/>
                  </a:lnTo>
                  <a:lnTo>
                    <a:pt x="1103" y="688"/>
                  </a:lnTo>
                  <a:cubicBezTo>
                    <a:pt x="1109" y="688"/>
                    <a:pt x="1115" y="684"/>
                    <a:pt x="1118" y="679"/>
                  </a:cubicBezTo>
                  <a:cubicBezTo>
                    <a:pt x="1121" y="674"/>
                    <a:pt x="1121" y="667"/>
                    <a:pt x="1118" y="662"/>
                  </a:cubicBezTo>
                  <a:lnTo>
                    <a:pt x="1059" y="558"/>
                  </a:lnTo>
                  <a:lnTo>
                    <a:pt x="1059" y="512"/>
                  </a:lnTo>
                  <a:lnTo>
                    <a:pt x="1077" y="512"/>
                  </a:lnTo>
                  <a:cubicBezTo>
                    <a:pt x="1087" y="512"/>
                    <a:pt x="1095" y="504"/>
                    <a:pt x="1095" y="494"/>
                  </a:cubicBezTo>
                  <a:cubicBezTo>
                    <a:pt x="1095" y="485"/>
                    <a:pt x="1087" y="477"/>
                    <a:pt x="1077" y="477"/>
                  </a:cubicBezTo>
                  <a:lnTo>
                    <a:pt x="922" y="477"/>
                  </a:lnTo>
                  <a:cubicBezTo>
                    <a:pt x="913" y="477"/>
                    <a:pt x="905" y="485"/>
                    <a:pt x="905" y="494"/>
                  </a:cubicBezTo>
                  <a:cubicBezTo>
                    <a:pt x="905" y="504"/>
                    <a:pt x="913" y="512"/>
                    <a:pt x="922" y="512"/>
                  </a:cubicBezTo>
                  <a:lnTo>
                    <a:pt x="943" y="512"/>
                  </a:lnTo>
                  <a:lnTo>
                    <a:pt x="943" y="533"/>
                  </a:lnTo>
                  <a:cubicBezTo>
                    <a:pt x="943" y="533"/>
                    <a:pt x="943" y="533"/>
                    <a:pt x="943" y="533"/>
                  </a:cubicBezTo>
                  <a:cubicBezTo>
                    <a:pt x="933" y="537"/>
                    <a:pt x="908" y="546"/>
                    <a:pt x="881" y="546"/>
                  </a:cubicBezTo>
                  <a:cubicBezTo>
                    <a:pt x="833" y="546"/>
                    <a:pt x="803" y="521"/>
                    <a:pt x="789" y="470"/>
                  </a:cubicBezTo>
                  <a:cubicBezTo>
                    <a:pt x="765" y="384"/>
                    <a:pt x="667" y="349"/>
                    <a:pt x="584" y="345"/>
                  </a:cubicBezTo>
                  <a:cubicBezTo>
                    <a:pt x="572" y="345"/>
                    <a:pt x="556" y="346"/>
                    <a:pt x="538" y="347"/>
                  </a:cubicBezTo>
                  <a:cubicBezTo>
                    <a:pt x="522" y="348"/>
                    <a:pt x="503" y="349"/>
                    <a:pt x="486" y="349"/>
                  </a:cubicBezTo>
                  <a:cubicBezTo>
                    <a:pt x="451" y="349"/>
                    <a:pt x="439" y="344"/>
                    <a:pt x="434" y="341"/>
                  </a:cubicBezTo>
                  <a:cubicBezTo>
                    <a:pt x="380" y="297"/>
                    <a:pt x="319" y="247"/>
                    <a:pt x="306" y="113"/>
                  </a:cubicBezTo>
                  <a:cubicBezTo>
                    <a:pt x="305" y="106"/>
                    <a:pt x="301" y="101"/>
                    <a:pt x="295" y="98"/>
                  </a:cubicBezTo>
                  <a:cubicBezTo>
                    <a:pt x="292" y="97"/>
                    <a:pt x="288" y="97"/>
                    <a:pt x="284" y="98"/>
                  </a:cubicBezTo>
                  <a:cubicBezTo>
                    <a:pt x="275" y="15"/>
                    <a:pt x="181" y="0"/>
                    <a:pt x="188" y="87"/>
                  </a:cubicBezTo>
                  <a:cubicBezTo>
                    <a:pt x="195" y="156"/>
                    <a:pt x="192" y="162"/>
                    <a:pt x="194" y="168"/>
                  </a:cubicBezTo>
                  <a:lnTo>
                    <a:pt x="188" y="173"/>
                  </a:lnTo>
                  <a:cubicBezTo>
                    <a:pt x="183" y="177"/>
                    <a:pt x="181" y="183"/>
                    <a:pt x="181" y="189"/>
                  </a:cubicBezTo>
                  <a:cubicBezTo>
                    <a:pt x="182" y="196"/>
                    <a:pt x="203" y="358"/>
                    <a:pt x="340" y="494"/>
                  </a:cubicBezTo>
                  <a:cubicBezTo>
                    <a:pt x="352" y="506"/>
                    <a:pt x="366" y="534"/>
                    <a:pt x="366" y="601"/>
                  </a:cubicBezTo>
                  <a:cubicBezTo>
                    <a:pt x="366" y="626"/>
                    <a:pt x="364" y="673"/>
                    <a:pt x="362" y="718"/>
                  </a:cubicBezTo>
                  <a:lnTo>
                    <a:pt x="52" y="718"/>
                  </a:lnTo>
                  <a:cubicBezTo>
                    <a:pt x="23" y="718"/>
                    <a:pt x="0" y="742"/>
                    <a:pt x="0" y="770"/>
                  </a:cubicBezTo>
                  <a:cubicBezTo>
                    <a:pt x="0" y="799"/>
                    <a:pt x="23" y="822"/>
                    <a:pt x="52" y="822"/>
                  </a:cubicBezTo>
                  <a:lnTo>
                    <a:pt x="111" y="822"/>
                  </a:lnTo>
                  <a:lnTo>
                    <a:pt x="111" y="1270"/>
                  </a:lnTo>
                  <a:lnTo>
                    <a:pt x="215" y="1270"/>
                  </a:lnTo>
                  <a:lnTo>
                    <a:pt x="215" y="822"/>
                  </a:lnTo>
                  <a:lnTo>
                    <a:pt x="358" y="822"/>
                  </a:lnTo>
                  <a:cubicBezTo>
                    <a:pt x="353" y="942"/>
                    <a:pt x="346" y="1061"/>
                    <a:pt x="346" y="1063"/>
                  </a:cubicBezTo>
                  <a:cubicBezTo>
                    <a:pt x="346" y="1067"/>
                    <a:pt x="348" y="1072"/>
                    <a:pt x="351" y="1075"/>
                  </a:cubicBezTo>
                  <a:cubicBezTo>
                    <a:pt x="354" y="1079"/>
                    <a:pt x="359" y="1081"/>
                    <a:pt x="363" y="1081"/>
                  </a:cubicBezTo>
                  <a:lnTo>
                    <a:pt x="424" y="1081"/>
                  </a:lnTo>
                  <a:cubicBezTo>
                    <a:pt x="425" y="1180"/>
                    <a:pt x="428" y="1184"/>
                    <a:pt x="406" y="1197"/>
                  </a:cubicBezTo>
                  <a:cubicBezTo>
                    <a:pt x="382" y="1212"/>
                    <a:pt x="355" y="1211"/>
                    <a:pt x="344" y="1225"/>
                  </a:cubicBezTo>
                  <a:cubicBezTo>
                    <a:pt x="336" y="1237"/>
                    <a:pt x="342" y="1265"/>
                    <a:pt x="382" y="1268"/>
                  </a:cubicBezTo>
                  <a:cubicBezTo>
                    <a:pt x="422" y="1271"/>
                    <a:pt x="489" y="1270"/>
                    <a:pt x="506" y="1242"/>
                  </a:cubicBezTo>
                  <a:cubicBezTo>
                    <a:pt x="521" y="1216"/>
                    <a:pt x="521" y="1124"/>
                    <a:pt x="520" y="1081"/>
                  </a:cubicBezTo>
                  <a:lnTo>
                    <a:pt x="575" y="1081"/>
                  </a:lnTo>
                  <a:cubicBezTo>
                    <a:pt x="574" y="1124"/>
                    <a:pt x="574" y="1216"/>
                    <a:pt x="589" y="1242"/>
                  </a:cubicBezTo>
                  <a:cubicBezTo>
                    <a:pt x="606" y="1270"/>
                    <a:pt x="673" y="1271"/>
                    <a:pt x="713" y="1268"/>
                  </a:cubicBezTo>
                  <a:cubicBezTo>
                    <a:pt x="753" y="1265"/>
                    <a:pt x="759" y="1237"/>
                    <a:pt x="751" y="1225"/>
                  </a:cubicBezTo>
                  <a:cubicBezTo>
                    <a:pt x="740" y="1211"/>
                    <a:pt x="713" y="1212"/>
                    <a:pt x="689" y="1197"/>
                  </a:cubicBezTo>
                  <a:cubicBezTo>
                    <a:pt x="667" y="1184"/>
                    <a:pt x="670" y="1180"/>
                    <a:pt x="671" y="1081"/>
                  </a:cubicBezTo>
                  <a:lnTo>
                    <a:pt x="750" y="1081"/>
                  </a:lnTo>
                  <a:cubicBezTo>
                    <a:pt x="755" y="1081"/>
                    <a:pt x="760" y="1079"/>
                    <a:pt x="763" y="1075"/>
                  </a:cubicBezTo>
                  <a:cubicBezTo>
                    <a:pt x="766" y="1071"/>
                    <a:pt x="768" y="1067"/>
                    <a:pt x="767" y="1062"/>
                  </a:cubicBezTo>
                  <a:lnTo>
                    <a:pt x="740" y="822"/>
                  </a:lnTo>
                  <a:lnTo>
                    <a:pt x="1016" y="822"/>
                  </a:lnTo>
                  <a:lnTo>
                    <a:pt x="1016" y="1270"/>
                  </a:lnTo>
                  <a:lnTo>
                    <a:pt x="1120" y="1270"/>
                  </a:lnTo>
                  <a:lnTo>
                    <a:pt x="1120" y="822"/>
                  </a:lnTo>
                  <a:lnTo>
                    <a:pt x="1163" y="822"/>
                  </a:lnTo>
                  <a:cubicBezTo>
                    <a:pt x="1192" y="822"/>
                    <a:pt x="1215" y="799"/>
                    <a:pt x="1215" y="770"/>
                  </a:cubicBezTo>
                  <a:cubicBezTo>
                    <a:pt x="1215" y="742"/>
                    <a:pt x="1192" y="718"/>
                    <a:pt x="1163" y="718"/>
                  </a:cubicBezTo>
                  <a:close/>
                  <a:moveTo>
                    <a:pt x="978" y="563"/>
                  </a:moveTo>
                  <a:lnTo>
                    <a:pt x="978" y="512"/>
                  </a:lnTo>
                  <a:lnTo>
                    <a:pt x="1025" y="512"/>
                  </a:lnTo>
                  <a:lnTo>
                    <a:pt x="1025" y="563"/>
                  </a:lnTo>
                  <a:cubicBezTo>
                    <a:pt x="1025" y="564"/>
                    <a:pt x="1025" y="564"/>
                    <a:pt x="1025" y="565"/>
                  </a:cubicBezTo>
                  <a:lnTo>
                    <a:pt x="978" y="565"/>
                  </a:lnTo>
                  <a:cubicBezTo>
                    <a:pt x="978" y="564"/>
                    <a:pt x="978" y="564"/>
                    <a:pt x="978" y="563"/>
                  </a:cubicBezTo>
                  <a:close/>
                  <a:moveTo>
                    <a:pt x="582" y="380"/>
                  </a:moveTo>
                  <a:cubicBezTo>
                    <a:pt x="607" y="381"/>
                    <a:pt x="731" y="391"/>
                    <a:pt x="755" y="479"/>
                  </a:cubicBezTo>
                  <a:cubicBezTo>
                    <a:pt x="774" y="545"/>
                    <a:pt x="818" y="580"/>
                    <a:pt x="881" y="580"/>
                  </a:cubicBezTo>
                  <a:cubicBezTo>
                    <a:pt x="899" y="580"/>
                    <a:pt x="916" y="577"/>
                    <a:pt x="930" y="574"/>
                  </a:cubicBezTo>
                  <a:cubicBezTo>
                    <a:pt x="924" y="588"/>
                    <a:pt x="915" y="606"/>
                    <a:pt x="906" y="623"/>
                  </a:cubicBezTo>
                  <a:cubicBezTo>
                    <a:pt x="895" y="627"/>
                    <a:pt x="870" y="634"/>
                    <a:pt x="841" y="634"/>
                  </a:cubicBezTo>
                  <a:cubicBezTo>
                    <a:pt x="768" y="634"/>
                    <a:pt x="722" y="592"/>
                    <a:pt x="704" y="510"/>
                  </a:cubicBezTo>
                  <a:cubicBezTo>
                    <a:pt x="702" y="501"/>
                    <a:pt x="693" y="495"/>
                    <a:pt x="684" y="497"/>
                  </a:cubicBezTo>
                  <a:cubicBezTo>
                    <a:pt x="675" y="498"/>
                    <a:pt x="669" y="507"/>
                    <a:pt x="670" y="516"/>
                  </a:cubicBezTo>
                  <a:lnTo>
                    <a:pt x="693" y="718"/>
                  </a:lnTo>
                  <a:lnTo>
                    <a:pt x="563" y="718"/>
                  </a:lnTo>
                  <a:lnTo>
                    <a:pt x="563" y="380"/>
                  </a:lnTo>
                  <a:cubicBezTo>
                    <a:pt x="571" y="380"/>
                    <a:pt x="577" y="380"/>
                    <a:pt x="582" y="380"/>
                  </a:cubicBezTo>
                  <a:close/>
                  <a:moveTo>
                    <a:pt x="365" y="470"/>
                  </a:moveTo>
                  <a:cubicBezTo>
                    <a:pt x="255" y="360"/>
                    <a:pt x="224" y="229"/>
                    <a:pt x="217" y="194"/>
                  </a:cubicBezTo>
                  <a:lnTo>
                    <a:pt x="275" y="147"/>
                  </a:lnTo>
                  <a:cubicBezTo>
                    <a:pt x="296" y="273"/>
                    <a:pt x="360" y="325"/>
                    <a:pt x="413" y="367"/>
                  </a:cubicBezTo>
                  <a:cubicBezTo>
                    <a:pt x="427" y="379"/>
                    <a:pt x="449" y="384"/>
                    <a:pt x="486" y="384"/>
                  </a:cubicBezTo>
                  <a:cubicBezTo>
                    <a:pt x="500" y="384"/>
                    <a:pt x="515" y="383"/>
                    <a:pt x="528" y="382"/>
                  </a:cubicBezTo>
                  <a:lnTo>
                    <a:pt x="528" y="718"/>
                  </a:lnTo>
                  <a:lnTo>
                    <a:pt x="397" y="718"/>
                  </a:lnTo>
                  <a:cubicBezTo>
                    <a:pt x="399" y="673"/>
                    <a:pt x="400" y="626"/>
                    <a:pt x="401" y="601"/>
                  </a:cubicBezTo>
                  <a:cubicBezTo>
                    <a:pt x="401" y="538"/>
                    <a:pt x="389" y="494"/>
                    <a:pt x="365" y="470"/>
                  </a:cubicBezTo>
                  <a:close/>
                  <a:moveTo>
                    <a:pt x="382" y="1046"/>
                  </a:moveTo>
                  <a:cubicBezTo>
                    <a:pt x="384" y="1008"/>
                    <a:pt x="389" y="916"/>
                    <a:pt x="393" y="822"/>
                  </a:cubicBezTo>
                  <a:lnTo>
                    <a:pt x="528" y="822"/>
                  </a:lnTo>
                  <a:lnTo>
                    <a:pt x="528" y="1046"/>
                  </a:lnTo>
                  <a:lnTo>
                    <a:pt x="382" y="1046"/>
                  </a:lnTo>
                  <a:close/>
                  <a:moveTo>
                    <a:pt x="563" y="1046"/>
                  </a:moveTo>
                  <a:lnTo>
                    <a:pt x="563" y="822"/>
                  </a:lnTo>
                  <a:lnTo>
                    <a:pt x="705" y="822"/>
                  </a:lnTo>
                  <a:lnTo>
                    <a:pt x="731" y="1046"/>
                  </a:lnTo>
                  <a:lnTo>
                    <a:pt x="563" y="104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" name="Idea2">
            <a:extLst>
              <a:ext uri="{FF2B5EF4-FFF2-40B4-BE49-F238E27FC236}">
                <a16:creationId xmlns:a16="http://schemas.microsoft.com/office/drawing/2014/main" id="{B5D906A2-B697-428B-98FA-1975E21289F6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565824" y="5845758"/>
            <a:ext cx="332282" cy="367322"/>
            <a:chOff x="2087986" y="1812758"/>
            <a:chExt cx="316995" cy="350423"/>
          </a:xfrm>
          <a:solidFill>
            <a:srgbClr val="FFC000"/>
          </a:solidFill>
        </p:grpSpPr>
        <p:sp>
          <p:nvSpPr>
            <p:cNvPr id="67" name="Crowdsourcing2">
              <a:extLst>
                <a:ext uri="{FF2B5EF4-FFF2-40B4-BE49-F238E27FC236}">
                  <a16:creationId xmlns:a16="http://schemas.microsoft.com/office/drawing/2014/main" id="{F4707F51-2C3B-4011-8C08-73FC062CCFE3}"/>
                </a:ext>
              </a:extLst>
            </p:cNvPr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2212479" y="2095171"/>
              <a:ext cx="68010" cy="23054"/>
            </a:xfrm>
            <a:custGeom>
              <a:avLst/>
              <a:gdLst>
                <a:gd name="T0" fmla="*/ 130 w 156"/>
                <a:gd name="T1" fmla="*/ 52 h 52"/>
                <a:gd name="T2" fmla="*/ 26 w 156"/>
                <a:gd name="T3" fmla="*/ 52 h 52"/>
                <a:gd name="T4" fmla="*/ 0 w 156"/>
                <a:gd name="T5" fmla="*/ 26 h 52"/>
                <a:gd name="T6" fmla="*/ 26 w 156"/>
                <a:gd name="T7" fmla="*/ 0 h 52"/>
                <a:gd name="T8" fmla="*/ 130 w 156"/>
                <a:gd name="T9" fmla="*/ 0 h 52"/>
                <a:gd name="T10" fmla="*/ 156 w 156"/>
                <a:gd name="T11" fmla="*/ 26 h 52"/>
                <a:gd name="T12" fmla="*/ 130 w 156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52">
                  <a:moveTo>
                    <a:pt x="130" y="52"/>
                  </a:moveTo>
                  <a:lnTo>
                    <a:pt x="26" y="52"/>
                  </a:ln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lnTo>
                    <a:pt x="130" y="0"/>
                  </a:lnTo>
                  <a:cubicBezTo>
                    <a:pt x="144" y="0"/>
                    <a:pt x="156" y="12"/>
                    <a:pt x="156" y="26"/>
                  </a:cubicBezTo>
                  <a:cubicBezTo>
                    <a:pt x="156" y="40"/>
                    <a:pt x="144" y="52"/>
                    <a:pt x="130" y="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Crowdsourcing2">
              <a:extLst>
                <a:ext uri="{FF2B5EF4-FFF2-40B4-BE49-F238E27FC236}">
                  <a16:creationId xmlns:a16="http://schemas.microsoft.com/office/drawing/2014/main" id="{7FA0E5F8-5BD3-4225-9C38-FE65A66D60CE}"/>
                </a:ext>
              </a:extLst>
            </p:cNvPr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2235533" y="1812758"/>
              <a:ext cx="21901" cy="68010"/>
            </a:xfrm>
            <a:custGeom>
              <a:avLst/>
              <a:gdLst>
                <a:gd name="T0" fmla="*/ 26 w 52"/>
                <a:gd name="T1" fmla="*/ 156 h 156"/>
                <a:gd name="T2" fmla="*/ 0 w 52"/>
                <a:gd name="T3" fmla="*/ 130 h 156"/>
                <a:gd name="T4" fmla="*/ 0 w 52"/>
                <a:gd name="T5" fmla="*/ 26 h 156"/>
                <a:gd name="T6" fmla="*/ 26 w 52"/>
                <a:gd name="T7" fmla="*/ 0 h 156"/>
                <a:gd name="T8" fmla="*/ 52 w 52"/>
                <a:gd name="T9" fmla="*/ 26 h 156"/>
                <a:gd name="T10" fmla="*/ 52 w 52"/>
                <a:gd name="T11" fmla="*/ 130 h 156"/>
                <a:gd name="T12" fmla="*/ 26 w 52"/>
                <a:gd name="T13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56">
                  <a:moveTo>
                    <a:pt x="26" y="156"/>
                  </a:moveTo>
                  <a:cubicBezTo>
                    <a:pt x="12" y="156"/>
                    <a:pt x="0" y="145"/>
                    <a:pt x="0" y="130"/>
                  </a:cubicBezTo>
                  <a:lnTo>
                    <a:pt x="0" y="26"/>
                  </a:ln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lnTo>
                    <a:pt x="52" y="130"/>
                  </a:lnTo>
                  <a:cubicBezTo>
                    <a:pt x="52" y="145"/>
                    <a:pt x="40" y="156"/>
                    <a:pt x="26" y="15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Crowdsourcing2">
              <a:extLst>
                <a:ext uri="{FF2B5EF4-FFF2-40B4-BE49-F238E27FC236}">
                  <a16:creationId xmlns:a16="http://schemas.microsoft.com/office/drawing/2014/main" id="{A05D80F7-F676-46C5-8F0A-BC6D0BBD5C78}"/>
                </a:ext>
              </a:extLst>
            </p:cNvPr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2087986" y="1960304"/>
              <a:ext cx="68010" cy="21901"/>
            </a:xfrm>
            <a:custGeom>
              <a:avLst/>
              <a:gdLst>
                <a:gd name="T0" fmla="*/ 131 w 157"/>
                <a:gd name="T1" fmla="*/ 52 h 52"/>
                <a:gd name="T2" fmla="*/ 26 w 157"/>
                <a:gd name="T3" fmla="*/ 52 h 52"/>
                <a:gd name="T4" fmla="*/ 0 w 157"/>
                <a:gd name="T5" fmla="*/ 26 h 52"/>
                <a:gd name="T6" fmla="*/ 26 w 157"/>
                <a:gd name="T7" fmla="*/ 0 h 52"/>
                <a:gd name="T8" fmla="*/ 131 w 157"/>
                <a:gd name="T9" fmla="*/ 0 h 52"/>
                <a:gd name="T10" fmla="*/ 157 w 157"/>
                <a:gd name="T11" fmla="*/ 26 h 52"/>
                <a:gd name="T12" fmla="*/ 131 w 157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52">
                  <a:moveTo>
                    <a:pt x="131" y="52"/>
                  </a:moveTo>
                  <a:lnTo>
                    <a:pt x="26" y="52"/>
                  </a:lnTo>
                  <a:cubicBezTo>
                    <a:pt x="12" y="52"/>
                    <a:pt x="0" y="40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lnTo>
                    <a:pt x="131" y="0"/>
                  </a:lnTo>
                  <a:cubicBezTo>
                    <a:pt x="145" y="0"/>
                    <a:pt x="157" y="11"/>
                    <a:pt x="157" y="26"/>
                  </a:cubicBezTo>
                  <a:cubicBezTo>
                    <a:pt x="157" y="40"/>
                    <a:pt x="145" y="52"/>
                    <a:pt x="131" y="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Crowdsourcing2">
              <a:extLst>
                <a:ext uri="{FF2B5EF4-FFF2-40B4-BE49-F238E27FC236}">
                  <a16:creationId xmlns:a16="http://schemas.microsoft.com/office/drawing/2014/main" id="{EE616464-7937-4579-ACD6-6B815A0E907A}"/>
                </a:ext>
              </a:extLst>
            </p:cNvPr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2128331" y="1853103"/>
              <a:ext cx="56483" cy="55330"/>
            </a:xfrm>
            <a:custGeom>
              <a:avLst/>
              <a:gdLst>
                <a:gd name="T0" fmla="*/ 103 w 131"/>
                <a:gd name="T1" fmla="*/ 128 h 128"/>
                <a:gd name="T2" fmla="*/ 84 w 131"/>
                <a:gd name="T3" fmla="*/ 121 h 128"/>
                <a:gd name="T4" fmla="*/ 11 w 131"/>
                <a:gd name="T5" fmla="*/ 47 h 128"/>
                <a:gd name="T6" fmla="*/ 11 w 131"/>
                <a:gd name="T7" fmla="*/ 10 h 128"/>
                <a:gd name="T8" fmla="*/ 47 w 131"/>
                <a:gd name="T9" fmla="*/ 10 h 128"/>
                <a:gd name="T10" fmla="*/ 121 w 131"/>
                <a:gd name="T11" fmla="*/ 84 h 128"/>
                <a:gd name="T12" fmla="*/ 121 w 131"/>
                <a:gd name="T13" fmla="*/ 121 h 128"/>
                <a:gd name="T14" fmla="*/ 103 w 131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28">
                  <a:moveTo>
                    <a:pt x="103" y="128"/>
                  </a:moveTo>
                  <a:cubicBezTo>
                    <a:pt x="96" y="128"/>
                    <a:pt x="89" y="126"/>
                    <a:pt x="84" y="121"/>
                  </a:cubicBezTo>
                  <a:lnTo>
                    <a:pt x="11" y="47"/>
                  </a:lnTo>
                  <a:cubicBezTo>
                    <a:pt x="0" y="37"/>
                    <a:pt x="0" y="20"/>
                    <a:pt x="11" y="10"/>
                  </a:cubicBezTo>
                  <a:cubicBezTo>
                    <a:pt x="21" y="0"/>
                    <a:pt x="37" y="0"/>
                    <a:pt x="47" y="10"/>
                  </a:cubicBezTo>
                  <a:lnTo>
                    <a:pt x="121" y="84"/>
                  </a:lnTo>
                  <a:cubicBezTo>
                    <a:pt x="131" y="94"/>
                    <a:pt x="131" y="111"/>
                    <a:pt x="121" y="121"/>
                  </a:cubicBezTo>
                  <a:cubicBezTo>
                    <a:pt x="116" y="126"/>
                    <a:pt x="109" y="128"/>
                    <a:pt x="103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Crowdsourcing2">
              <a:extLst>
                <a:ext uri="{FF2B5EF4-FFF2-40B4-BE49-F238E27FC236}">
                  <a16:creationId xmlns:a16="http://schemas.microsoft.com/office/drawing/2014/main" id="{0A149C4B-7715-461F-BFFB-E11FC1F26858}"/>
                </a:ext>
              </a:extLst>
            </p:cNvPr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2307001" y="1853103"/>
              <a:ext cx="56483" cy="55330"/>
            </a:xfrm>
            <a:custGeom>
              <a:avLst/>
              <a:gdLst>
                <a:gd name="T0" fmla="*/ 28 w 130"/>
                <a:gd name="T1" fmla="*/ 128 h 128"/>
                <a:gd name="T2" fmla="*/ 10 w 130"/>
                <a:gd name="T3" fmla="*/ 121 h 128"/>
                <a:gd name="T4" fmla="*/ 10 w 130"/>
                <a:gd name="T5" fmla="*/ 84 h 128"/>
                <a:gd name="T6" fmla="*/ 83 w 130"/>
                <a:gd name="T7" fmla="*/ 10 h 128"/>
                <a:gd name="T8" fmla="*/ 120 w 130"/>
                <a:gd name="T9" fmla="*/ 10 h 128"/>
                <a:gd name="T10" fmla="*/ 120 w 130"/>
                <a:gd name="T11" fmla="*/ 47 h 128"/>
                <a:gd name="T12" fmla="*/ 47 w 130"/>
                <a:gd name="T13" fmla="*/ 121 h 128"/>
                <a:gd name="T14" fmla="*/ 28 w 130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28">
                  <a:moveTo>
                    <a:pt x="28" y="128"/>
                  </a:moveTo>
                  <a:cubicBezTo>
                    <a:pt x="22" y="128"/>
                    <a:pt x="15" y="126"/>
                    <a:pt x="10" y="121"/>
                  </a:cubicBezTo>
                  <a:cubicBezTo>
                    <a:pt x="0" y="111"/>
                    <a:pt x="0" y="94"/>
                    <a:pt x="10" y="84"/>
                  </a:cubicBezTo>
                  <a:lnTo>
                    <a:pt x="83" y="10"/>
                  </a:lnTo>
                  <a:cubicBezTo>
                    <a:pt x="94" y="0"/>
                    <a:pt x="110" y="0"/>
                    <a:pt x="120" y="10"/>
                  </a:cubicBezTo>
                  <a:cubicBezTo>
                    <a:pt x="130" y="20"/>
                    <a:pt x="130" y="37"/>
                    <a:pt x="120" y="47"/>
                  </a:cubicBezTo>
                  <a:lnTo>
                    <a:pt x="47" y="121"/>
                  </a:lnTo>
                  <a:cubicBezTo>
                    <a:pt x="42" y="126"/>
                    <a:pt x="35" y="128"/>
                    <a:pt x="28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Crowdsourcing2">
              <a:extLst>
                <a:ext uri="{FF2B5EF4-FFF2-40B4-BE49-F238E27FC236}">
                  <a16:creationId xmlns:a16="http://schemas.microsoft.com/office/drawing/2014/main" id="{D42ADCE5-E695-41D1-8C4E-3C7D6519A307}"/>
                </a:ext>
              </a:extLst>
            </p:cNvPr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2336971" y="1960304"/>
              <a:ext cx="68010" cy="21901"/>
            </a:xfrm>
            <a:custGeom>
              <a:avLst/>
              <a:gdLst>
                <a:gd name="T0" fmla="*/ 131 w 157"/>
                <a:gd name="T1" fmla="*/ 52 h 52"/>
                <a:gd name="T2" fmla="*/ 26 w 157"/>
                <a:gd name="T3" fmla="*/ 52 h 52"/>
                <a:gd name="T4" fmla="*/ 0 w 157"/>
                <a:gd name="T5" fmla="*/ 26 h 52"/>
                <a:gd name="T6" fmla="*/ 26 w 157"/>
                <a:gd name="T7" fmla="*/ 0 h 52"/>
                <a:gd name="T8" fmla="*/ 131 w 157"/>
                <a:gd name="T9" fmla="*/ 0 h 52"/>
                <a:gd name="T10" fmla="*/ 157 w 157"/>
                <a:gd name="T11" fmla="*/ 26 h 52"/>
                <a:gd name="T12" fmla="*/ 131 w 157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52">
                  <a:moveTo>
                    <a:pt x="131" y="52"/>
                  </a:moveTo>
                  <a:lnTo>
                    <a:pt x="26" y="52"/>
                  </a:lnTo>
                  <a:cubicBezTo>
                    <a:pt x="12" y="52"/>
                    <a:pt x="0" y="40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lnTo>
                    <a:pt x="131" y="0"/>
                  </a:lnTo>
                  <a:cubicBezTo>
                    <a:pt x="145" y="0"/>
                    <a:pt x="157" y="11"/>
                    <a:pt x="157" y="26"/>
                  </a:cubicBezTo>
                  <a:cubicBezTo>
                    <a:pt x="157" y="40"/>
                    <a:pt x="145" y="52"/>
                    <a:pt x="131" y="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Crowdsourcing2">
              <a:extLst>
                <a:ext uri="{FF2B5EF4-FFF2-40B4-BE49-F238E27FC236}">
                  <a16:creationId xmlns:a16="http://schemas.microsoft.com/office/drawing/2014/main" id="{46443707-FF11-409B-8771-86CED87CF6A9}"/>
                </a:ext>
              </a:extLst>
            </p:cNvPr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2212479" y="2128600"/>
              <a:ext cx="68010" cy="34581"/>
            </a:xfrm>
            <a:custGeom>
              <a:avLst/>
              <a:gdLst>
                <a:gd name="T0" fmla="*/ 130 w 156"/>
                <a:gd name="T1" fmla="*/ 0 h 78"/>
                <a:gd name="T2" fmla="*/ 26 w 156"/>
                <a:gd name="T3" fmla="*/ 0 h 78"/>
                <a:gd name="T4" fmla="*/ 0 w 156"/>
                <a:gd name="T5" fmla="*/ 26 h 78"/>
                <a:gd name="T6" fmla="*/ 26 w 156"/>
                <a:gd name="T7" fmla="*/ 52 h 78"/>
                <a:gd name="T8" fmla="*/ 39 w 156"/>
                <a:gd name="T9" fmla="*/ 52 h 78"/>
                <a:gd name="T10" fmla="*/ 65 w 156"/>
                <a:gd name="T11" fmla="*/ 78 h 78"/>
                <a:gd name="T12" fmla="*/ 91 w 156"/>
                <a:gd name="T13" fmla="*/ 78 h 78"/>
                <a:gd name="T14" fmla="*/ 117 w 156"/>
                <a:gd name="T15" fmla="*/ 52 h 78"/>
                <a:gd name="T16" fmla="*/ 130 w 156"/>
                <a:gd name="T17" fmla="*/ 52 h 78"/>
                <a:gd name="T18" fmla="*/ 156 w 156"/>
                <a:gd name="T19" fmla="*/ 26 h 78"/>
                <a:gd name="T20" fmla="*/ 130 w 156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78">
                  <a:moveTo>
                    <a:pt x="130" y="0"/>
                  </a:moveTo>
                  <a:lnTo>
                    <a:pt x="26" y="0"/>
                  </a:lnTo>
                  <a:cubicBezTo>
                    <a:pt x="11" y="0"/>
                    <a:pt x="0" y="12"/>
                    <a:pt x="0" y="26"/>
                  </a:cubicBezTo>
                  <a:cubicBezTo>
                    <a:pt x="0" y="41"/>
                    <a:pt x="11" y="52"/>
                    <a:pt x="26" y="52"/>
                  </a:cubicBezTo>
                  <a:lnTo>
                    <a:pt x="39" y="52"/>
                  </a:lnTo>
                  <a:cubicBezTo>
                    <a:pt x="39" y="67"/>
                    <a:pt x="51" y="78"/>
                    <a:pt x="65" y="78"/>
                  </a:cubicBezTo>
                  <a:lnTo>
                    <a:pt x="91" y="78"/>
                  </a:lnTo>
                  <a:cubicBezTo>
                    <a:pt x="105" y="78"/>
                    <a:pt x="117" y="67"/>
                    <a:pt x="117" y="52"/>
                  </a:cubicBezTo>
                  <a:lnTo>
                    <a:pt x="130" y="52"/>
                  </a:lnTo>
                  <a:cubicBezTo>
                    <a:pt x="144" y="52"/>
                    <a:pt x="156" y="41"/>
                    <a:pt x="156" y="26"/>
                  </a:cubicBezTo>
                  <a:cubicBezTo>
                    <a:pt x="156" y="12"/>
                    <a:pt x="144" y="0"/>
                    <a:pt x="13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Crowdsourcing2">
              <a:extLst>
                <a:ext uri="{FF2B5EF4-FFF2-40B4-BE49-F238E27FC236}">
                  <a16:creationId xmlns:a16="http://schemas.microsoft.com/office/drawing/2014/main" id="{767F8776-662B-41E0-AAAC-E29888FC1BE8}"/>
                </a:ext>
              </a:extLst>
            </p:cNvPr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2167523" y="1892295"/>
              <a:ext cx="157921" cy="191349"/>
            </a:xfrm>
            <a:custGeom>
              <a:avLst/>
              <a:gdLst>
                <a:gd name="T0" fmla="*/ 316 w 364"/>
                <a:gd name="T1" fmla="*/ 306 h 443"/>
                <a:gd name="T2" fmla="*/ 364 w 364"/>
                <a:gd name="T3" fmla="*/ 183 h 443"/>
                <a:gd name="T4" fmla="*/ 182 w 364"/>
                <a:gd name="T5" fmla="*/ 0 h 443"/>
                <a:gd name="T6" fmla="*/ 0 w 364"/>
                <a:gd name="T7" fmla="*/ 183 h 443"/>
                <a:gd name="T8" fmla="*/ 45 w 364"/>
                <a:gd name="T9" fmla="*/ 302 h 443"/>
                <a:gd name="T10" fmla="*/ 104 w 364"/>
                <a:gd name="T11" fmla="*/ 417 h 443"/>
                <a:gd name="T12" fmla="*/ 130 w 364"/>
                <a:gd name="T13" fmla="*/ 443 h 443"/>
                <a:gd name="T14" fmla="*/ 234 w 364"/>
                <a:gd name="T15" fmla="*/ 443 h 443"/>
                <a:gd name="T16" fmla="*/ 260 w 364"/>
                <a:gd name="T17" fmla="*/ 417 h 443"/>
                <a:gd name="T18" fmla="*/ 260 w 364"/>
                <a:gd name="T19" fmla="*/ 416 h 443"/>
                <a:gd name="T20" fmla="*/ 316 w 364"/>
                <a:gd name="T21" fmla="*/ 306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443">
                  <a:moveTo>
                    <a:pt x="316" y="306"/>
                  </a:moveTo>
                  <a:cubicBezTo>
                    <a:pt x="346" y="273"/>
                    <a:pt x="364" y="230"/>
                    <a:pt x="364" y="183"/>
                  </a:cubicBezTo>
                  <a:cubicBezTo>
                    <a:pt x="364" y="82"/>
                    <a:pt x="283" y="0"/>
                    <a:pt x="182" y="0"/>
                  </a:cubicBezTo>
                  <a:cubicBezTo>
                    <a:pt x="81" y="0"/>
                    <a:pt x="0" y="82"/>
                    <a:pt x="0" y="183"/>
                  </a:cubicBezTo>
                  <a:cubicBezTo>
                    <a:pt x="0" y="229"/>
                    <a:pt x="17" y="270"/>
                    <a:pt x="45" y="302"/>
                  </a:cubicBezTo>
                  <a:cubicBezTo>
                    <a:pt x="57" y="316"/>
                    <a:pt x="104" y="372"/>
                    <a:pt x="104" y="417"/>
                  </a:cubicBezTo>
                  <a:cubicBezTo>
                    <a:pt x="104" y="431"/>
                    <a:pt x="115" y="443"/>
                    <a:pt x="130" y="443"/>
                  </a:cubicBezTo>
                  <a:lnTo>
                    <a:pt x="234" y="443"/>
                  </a:lnTo>
                  <a:cubicBezTo>
                    <a:pt x="248" y="443"/>
                    <a:pt x="260" y="431"/>
                    <a:pt x="260" y="417"/>
                  </a:cubicBezTo>
                  <a:lnTo>
                    <a:pt x="260" y="416"/>
                  </a:lnTo>
                  <a:cubicBezTo>
                    <a:pt x="261" y="373"/>
                    <a:pt x="301" y="323"/>
                    <a:pt x="316" y="30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7" name="Android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3555205" y="6061782"/>
            <a:ext cx="302851" cy="361356"/>
          </a:xfrm>
          <a:custGeom>
            <a:avLst/>
            <a:gdLst>
              <a:gd name="T0" fmla="*/ 155 w 774"/>
              <a:gd name="T1" fmla="*/ 692 h 928"/>
              <a:gd name="T2" fmla="*/ 199 w 774"/>
              <a:gd name="T3" fmla="*/ 736 h 928"/>
              <a:gd name="T4" fmla="*/ 236 w 774"/>
              <a:gd name="T5" fmla="*/ 736 h 928"/>
              <a:gd name="T6" fmla="*/ 236 w 774"/>
              <a:gd name="T7" fmla="*/ 868 h 928"/>
              <a:gd name="T8" fmla="*/ 295 w 774"/>
              <a:gd name="T9" fmla="*/ 927 h 928"/>
              <a:gd name="T10" fmla="*/ 353 w 774"/>
              <a:gd name="T11" fmla="*/ 868 h 928"/>
              <a:gd name="T12" fmla="*/ 353 w 774"/>
              <a:gd name="T13" fmla="*/ 736 h 928"/>
              <a:gd name="T14" fmla="*/ 427 w 774"/>
              <a:gd name="T15" fmla="*/ 736 h 928"/>
              <a:gd name="T16" fmla="*/ 427 w 774"/>
              <a:gd name="T17" fmla="*/ 868 h 928"/>
              <a:gd name="T18" fmla="*/ 486 w 774"/>
              <a:gd name="T19" fmla="*/ 927 h 928"/>
              <a:gd name="T20" fmla="*/ 545 w 774"/>
              <a:gd name="T21" fmla="*/ 868 h 928"/>
              <a:gd name="T22" fmla="*/ 545 w 774"/>
              <a:gd name="T23" fmla="*/ 736 h 928"/>
              <a:gd name="T24" fmla="*/ 581 w 774"/>
              <a:gd name="T25" fmla="*/ 736 h 928"/>
              <a:gd name="T26" fmla="*/ 618 w 774"/>
              <a:gd name="T27" fmla="*/ 692 h 928"/>
              <a:gd name="T28" fmla="*/ 618 w 774"/>
              <a:gd name="T29" fmla="*/ 309 h 928"/>
              <a:gd name="T30" fmla="*/ 155 w 774"/>
              <a:gd name="T31" fmla="*/ 309 h 928"/>
              <a:gd name="T32" fmla="*/ 155 w 774"/>
              <a:gd name="T33" fmla="*/ 692 h 928"/>
              <a:gd name="T34" fmla="*/ 59 w 774"/>
              <a:gd name="T35" fmla="*/ 309 h 928"/>
              <a:gd name="T36" fmla="*/ 0 w 774"/>
              <a:gd name="T37" fmla="*/ 368 h 928"/>
              <a:gd name="T38" fmla="*/ 0 w 774"/>
              <a:gd name="T39" fmla="*/ 640 h 928"/>
              <a:gd name="T40" fmla="*/ 59 w 774"/>
              <a:gd name="T41" fmla="*/ 692 h 928"/>
              <a:gd name="T42" fmla="*/ 118 w 774"/>
              <a:gd name="T43" fmla="*/ 640 h 928"/>
              <a:gd name="T44" fmla="*/ 118 w 774"/>
              <a:gd name="T45" fmla="*/ 368 h 928"/>
              <a:gd name="T46" fmla="*/ 59 w 774"/>
              <a:gd name="T47" fmla="*/ 309 h 928"/>
              <a:gd name="T48" fmla="*/ 714 w 774"/>
              <a:gd name="T49" fmla="*/ 309 h 928"/>
              <a:gd name="T50" fmla="*/ 655 w 774"/>
              <a:gd name="T51" fmla="*/ 368 h 928"/>
              <a:gd name="T52" fmla="*/ 655 w 774"/>
              <a:gd name="T53" fmla="*/ 640 h 928"/>
              <a:gd name="T54" fmla="*/ 714 w 774"/>
              <a:gd name="T55" fmla="*/ 692 h 928"/>
              <a:gd name="T56" fmla="*/ 773 w 774"/>
              <a:gd name="T57" fmla="*/ 640 h 928"/>
              <a:gd name="T58" fmla="*/ 773 w 774"/>
              <a:gd name="T59" fmla="*/ 368 h 928"/>
              <a:gd name="T60" fmla="*/ 714 w 774"/>
              <a:gd name="T61" fmla="*/ 309 h 928"/>
              <a:gd name="T62" fmla="*/ 523 w 774"/>
              <a:gd name="T63" fmla="*/ 88 h 928"/>
              <a:gd name="T64" fmla="*/ 574 w 774"/>
              <a:gd name="T65" fmla="*/ 37 h 928"/>
              <a:gd name="T66" fmla="*/ 574 w 774"/>
              <a:gd name="T67" fmla="*/ 8 h 928"/>
              <a:gd name="T68" fmla="*/ 545 w 774"/>
              <a:gd name="T69" fmla="*/ 8 h 928"/>
              <a:gd name="T70" fmla="*/ 486 w 774"/>
              <a:gd name="T71" fmla="*/ 66 h 928"/>
              <a:gd name="T72" fmla="*/ 390 w 774"/>
              <a:gd name="T73" fmla="*/ 44 h 928"/>
              <a:gd name="T74" fmla="*/ 287 w 774"/>
              <a:gd name="T75" fmla="*/ 66 h 928"/>
              <a:gd name="T76" fmla="*/ 228 w 774"/>
              <a:gd name="T77" fmla="*/ 8 h 928"/>
              <a:gd name="T78" fmla="*/ 199 w 774"/>
              <a:gd name="T79" fmla="*/ 8 h 928"/>
              <a:gd name="T80" fmla="*/ 199 w 774"/>
              <a:gd name="T81" fmla="*/ 37 h 928"/>
              <a:gd name="T82" fmla="*/ 251 w 774"/>
              <a:gd name="T83" fmla="*/ 88 h 928"/>
              <a:gd name="T84" fmla="*/ 155 w 774"/>
              <a:gd name="T85" fmla="*/ 272 h 928"/>
              <a:gd name="T86" fmla="*/ 618 w 774"/>
              <a:gd name="T87" fmla="*/ 272 h 928"/>
              <a:gd name="T88" fmla="*/ 523 w 774"/>
              <a:gd name="T89" fmla="*/ 88 h 928"/>
              <a:gd name="T90" fmla="*/ 309 w 774"/>
              <a:gd name="T91" fmla="*/ 191 h 928"/>
              <a:gd name="T92" fmla="*/ 273 w 774"/>
              <a:gd name="T93" fmla="*/ 191 h 928"/>
              <a:gd name="T94" fmla="*/ 273 w 774"/>
              <a:gd name="T95" fmla="*/ 155 h 928"/>
              <a:gd name="T96" fmla="*/ 309 w 774"/>
              <a:gd name="T97" fmla="*/ 155 h 928"/>
              <a:gd name="T98" fmla="*/ 309 w 774"/>
              <a:gd name="T99" fmla="*/ 191 h 928"/>
              <a:gd name="T100" fmla="*/ 501 w 774"/>
              <a:gd name="T101" fmla="*/ 191 h 928"/>
              <a:gd name="T102" fmla="*/ 464 w 774"/>
              <a:gd name="T103" fmla="*/ 191 h 928"/>
              <a:gd name="T104" fmla="*/ 464 w 774"/>
              <a:gd name="T105" fmla="*/ 155 h 928"/>
              <a:gd name="T106" fmla="*/ 501 w 774"/>
              <a:gd name="T107" fmla="*/ 155 h 928"/>
              <a:gd name="T108" fmla="*/ 501 w 774"/>
              <a:gd name="T109" fmla="*/ 191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74" h="928">
                <a:moveTo>
                  <a:pt x="155" y="692"/>
                </a:moveTo>
                <a:cubicBezTo>
                  <a:pt x="155" y="721"/>
                  <a:pt x="177" y="736"/>
                  <a:pt x="199" y="736"/>
                </a:cubicBezTo>
                <a:lnTo>
                  <a:pt x="236" y="736"/>
                </a:lnTo>
                <a:lnTo>
                  <a:pt x="236" y="868"/>
                </a:lnTo>
                <a:cubicBezTo>
                  <a:pt x="236" y="897"/>
                  <a:pt x="265" y="927"/>
                  <a:pt x="295" y="927"/>
                </a:cubicBezTo>
                <a:cubicBezTo>
                  <a:pt x="324" y="927"/>
                  <a:pt x="353" y="897"/>
                  <a:pt x="353" y="868"/>
                </a:cubicBezTo>
                <a:lnTo>
                  <a:pt x="353" y="736"/>
                </a:lnTo>
                <a:lnTo>
                  <a:pt x="427" y="736"/>
                </a:lnTo>
                <a:lnTo>
                  <a:pt x="427" y="868"/>
                </a:lnTo>
                <a:cubicBezTo>
                  <a:pt x="427" y="897"/>
                  <a:pt x="456" y="927"/>
                  <a:pt x="486" y="927"/>
                </a:cubicBezTo>
                <a:cubicBezTo>
                  <a:pt x="515" y="927"/>
                  <a:pt x="545" y="897"/>
                  <a:pt x="545" y="868"/>
                </a:cubicBezTo>
                <a:lnTo>
                  <a:pt x="545" y="736"/>
                </a:lnTo>
                <a:lnTo>
                  <a:pt x="581" y="736"/>
                </a:lnTo>
                <a:cubicBezTo>
                  <a:pt x="604" y="736"/>
                  <a:pt x="618" y="721"/>
                  <a:pt x="618" y="692"/>
                </a:cubicBezTo>
                <a:lnTo>
                  <a:pt x="618" y="309"/>
                </a:lnTo>
                <a:lnTo>
                  <a:pt x="155" y="309"/>
                </a:lnTo>
                <a:lnTo>
                  <a:pt x="155" y="692"/>
                </a:lnTo>
                <a:close/>
                <a:moveTo>
                  <a:pt x="59" y="309"/>
                </a:moveTo>
                <a:cubicBezTo>
                  <a:pt x="30" y="309"/>
                  <a:pt x="0" y="339"/>
                  <a:pt x="0" y="368"/>
                </a:cubicBezTo>
                <a:lnTo>
                  <a:pt x="0" y="640"/>
                </a:lnTo>
                <a:cubicBezTo>
                  <a:pt x="0" y="669"/>
                  <a:pt x="26" y="692"/>
                  <a:pt x="59" y="692"/>
                </a:cubicBezTo>
                <a:cubicBezTo>
                  <a:pt x="92" y="692"/>
                  <a:pt x="118" y="669"/>
                  <a:pt x="118" y="640"/>
                </a:cubicBezTo>
                <a:lnTo>
                  <a:pt x="118" y="368"/>
                </a:lnTo>
                <a:cubicBezTo>
                  <a:pt x="118" y="339"/>
                  <a:pt x="96" y="309"/>
                  <a:pt x="59" y="309"/>
                </a:cubicBezTo>
                <a:close/>
                <a:moveTo>
                  <a:pt x="714" y="309"/>
                </a:moveTo>
                <a:cubicBezTo>
                  <a:pt x="684" y="309"/>
                  <a:pt x="655" y="339"/>
                  <a:pt x="655" y="368"/>
                </a:cubicBezTo>
                <a:lnTo>
                  <a:pt x="655" y="640"/>
                </a:lnTo>
                <a:cubicBezTo>
                  <a:pt x="655" y="669"/>
                  <a:pt x="684" y="692"/>
                  <a:pt x="714" y="692"/>
                </a:cubicBezTo>
                <a:cubicBezTo>
                  <a:pt x="743" y="692"/>
                  <a:pt x="773" y="669"/>
                  <a:pt x="773" y="640"/>
                </a:cubicBezTo>
                <a:lnTo>
                  <a:pt x="773" y="368"/>
                </a:lnTo>
                <a:cubicBezTo>
                  <a:pt x="773" y="339"/>
                  <a:pt x="743" y="309"/>
                  <a:pt x="714" y="309"/>
                </a:cubicBezTo>
                <a:close/>
                <a:moveTo>
                  <a:pt x="523" y="88"/>
                </a:moveTo>
                <a:lnTo>
                  <a:pt x="574" y="37"/>
                </a:lnTo>
                <a:cubicBezTo>
                  <a:pt x="581" y="30"/>
                  <a:pt x="581" y="15"/>
                  <a:pt x="574" y="8"/>
                </a:cubicBezTo>
                <a:cubicBezTo>
                  <a:pt x="567" y="0"/>
                  <a:pt x="552" y="0"/>
                  <a:pt x="545" y="8"/>
                </a:cubicBezTo>
                <a:lnTo>
                  <a:pt x="486" y="66"/>
                </a:lnTo>
                <a:cubicBezTo>
                  <a:pt x="464" y="52"/>
                  <a:pt x="427" y="44"/>
                  <a:pt x="390" y="44"/>
                </a:cubicBezTo>
                <a:cubicBezTo>
                  <a:pt x="353" y="44"/>
                  <a:pt x="317" y="52"/>
                  <a:pt x="287" y="66"/>
                </a:cubicBezTo>
                <a:lnTo>
                  <a:pt x="228" y="8"/>
                </a:lnTo>
                <a:cubicBezTo>
                  <a:pt x="221" y="0"/>
                  <a:pt x="206" y="0"/>
                  <a:pt x="199" y="8"/>
                </a:cubicBezTo>
                <a:cubicBezTo>
                  <a:pt x="199" y="15"/>
                  <a:pt x="199" y="30"/>
                  <a:pt x="199" y="37"/>
                </a:cubicBezTo>
                <a:lnTo>
                  <a:pt x="251" y="88"/>
                </a:lnTo>
                <a:cubicBezTo>
                  <a:pt x="199" y="133"/>
                  <a:pt x="155" y="191"/>
                  <a:pt x="155" y="272"/>
                </a:cubicBezTo>
                <a:lnTo>
                  <a:pt x="618" y="272"/>
                </a:lnTo>
                <a:cubicBezTo>
                  <a:pt x="618" y="191"/>
                  <a:pt x="581" y="125"/>
                  <a:pt x="523" y="88"/>
                </a:cubicBezTo>
                <a:close/>
                <a:moveTo>
                  <a:pt x="309" y="191"/>
                </a:moveTo>
                <a:lnTo>
                  <a:pt x="273" y="191"/>
                </a:lnTo>
                <a:lnTo>
                  <a:pt x="273" y="155"/>
                </a:lnTo>
                <a:lnTo>
                  <a:pt x="309" y="155"/>
                </a:lnTo>
                <a:lnTo>
                  <a:pt x="309" y="191"/>
                </a:lnTo>
                <a:close/>
                <a:moveTo>
                  <a:pt x="501" y="191"/>
                </a:moveTo>
                <a:lnTo>
                  <a:pt x="464" y="191"/>
                </a:lnTo>
                <a:lnTo>
                  <a:pt x="464" y="155"/>
                </a:lnTo>
                <a:lnTo>
                  <a:pt x="501" y="155"/>
                </a:lnTo>
                <a:lnTo>
                  <a:pt x="501" y="19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6" name="Well2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3125490" y="5989774"/>
            <a:ext cx="372526" cy="368556"/>
            <a:chOff x="2803" y="1464"/>
            <a:chExt cx="2440" cy="2414"/>
          </a:xfrm>
          <a:solidFill>
            <a:schemeClr val="bg1"/>
          </a:solidFill>
        </p:grpSpPr>
        <p:sp>
          <p:nvSpPr>
            <p:cNvPr id="147" name="Freeform 119"/>
            <p:cNvSpPr>
              <a:spLocks/>
            </p:cNvSpPr>
            <p:nvPr/>
          </p:nvSpPr>
          <p:spPr bwMode="auto">
            <a:xfrm>
              <a:off x="3286" y="2179"/>
              <a:ext cx="820" cy="1699"/>
            </a:xfrm>
            <a:custGeom>
              <a:avLst/>
              <a:gdLst>
                <a:gd name="T0" fmla="*/ 0 w 12223"/>
                <a:gd name="T1" fmla="*/ 24430 h 25281"/>
                <a:gd name="T2" fmla="*/ 10188 w 12223"/>
                <a:gd name="T3" fmla="*/ 0 h 25281"/>
                <a:gd name="T4" fmla="*/ 12223 w 12223"/>
                <a:gd name="T5" fmla="*/ 851 h 25281"/>
                <a:gd name="T6" fmla="*/ 2035 w 12223"/>
                <a:gd name="T7" fmla="*/ 25281 h 25281"/>
                <a:gd name="T8" fmla="*/ 0 w 12223"/>
                <a:gd name="T9" fmla="*/ 24430 h 25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23" h="25281">
                  <a:moveTo>
                    <a:pt x="0" y="24430"/>
                  </a:moveTo>
                  <a:lnTo>
                    <a:pt x="10188" y="0"/>
                  </a:lnTo>
                  <a:lnTo>
                    <a:pt x="12223" y="851"/>
                  </a:lnTo>
                  <a:lnTo>
                    <a:pt x="2035" y="25281"/>
                  </a:lnTo>
                  <a:lnTo>
                    <a:pt x="0" y="2443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 120"/>
            <p:cNvSpPr>
              <a:spLocks/>
            </p:cNvSpPr>
            <p:nvPr/>
          </p:nvSpPr>
          <p:spPr bwMode="auto">
            <a:xfrm>
              <a:off x="3970" y="2179"/>
              <a:ext cx="819" cy="1699"/>
            </a:xfrm>
            <a:custGeom>
              <a:avLst/>
              <a:gdLst>
                <a:gd name="T0" fmla="*/ 10173 w 12208"/>
                <a:gd name="T1" fmla="*/ 25281 h 25281"/>
                <a:gd name="T2" fmla="*/ 0 w 12208"/>
                <a:gd name="T3" fmla="*/ 851 h 25281"/>
                <a:gd name="T4" fmla="*/ 2035 w 12208"/>
                <a:gd name="T5" fmla="*/ 0 h 25281"/>
                <a:gd name="T6" fmla="*/ 12208 w 12208"/>
                <a:gd name="T7" fmla="*/ 24430 h 25281"/>
                <a:gd name="T8" fmla="*/ 10173 w 12208"/>
                <a:gd name="T9" fmla="*/ 25281 h 25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08" h="25281">
                  <a:moveTo>
                    <a:pt x="10173" y="25281"/>
                  </a:moveTo>
                  <a:lnTo>
                    <a:pt x="0" y="851"/>
                  </a:lnTo>
                  <a:lnTo>
                    <a:pt x="2035" y="0"/>
                  </a:lnTo>
                  <a:lnTo>
                    <a:pt x="12208" y="24430"/>
                  </a:lnTo>
                  <a:lnTo>
                    <a:pt x="10173" y="25281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 121"/>
            <p:cNvSpPr>
              <a:spLocks/>
            </p:cNvSpPr>
            <p:nvPr/>
          </p:nvSpPr>
          <p:spPr bwMode="auto">
            <a:xfrm>
              <a:off x="3600" y="3099"/>
              <a:ext cx="1012" cy="545"/>
            </a:xfrm>
            <a:custGeom>
              <a:avLst/>
              <a:gdLst>
                <a:gd name="T0" fmla="*/ 14242 w 15094"/>
                <a:gd name="T1" fmla="*/ 8095 h 8095"/>
                <a:gd name="T2" fmla="*/ 0 w 15094"/>
                <a:gd name="T3" fmla="*/ 2006 h 8095"/>
                <a:gd name="T4" fmla="*/ 851 w 15094"/>
                <a:gd name="T5" fmla="*/ 0 h 8095"/>
                <a:gd name="T6" fmla="*/ 15094 w 15094"/>
                <a:gd name="T7" fmla="*/ 6089 h 8095"/>
                <a:gd name="T8" fmla="*/ 14242 w 15094"/>
                <a:gd name="T9" fmla="*/ 8095 h 8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94" h="8095">
                  <a:moveTo>
                    <a:pt x="14242" y="8095"/>
                  </a:moveTo>
                  <a:lnTo>
                    <a:pt x="0" y="2006"/>
                  </a:lnTo>
                  <a:lnTo>
                    <a:pt x="851" y="0"/>
                  </a:lnTo>
                  <a:lnTo>
                    <a:pt x="15094" y="6089"/>
                  </a:lnTo>
                  <a:lnTo>
                    <a:pt x="14242" y="809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 122"/>
            <p:cNvSpPr>
              <a:spLocks/>
            </p:cNvSpPr>
            <p:nvPr/>
          </p:nvSpPr>
          <p:spPr bwMode="auto">
            <a:xfrm>
              <a:off x="3601" y="2824"/>
              <a:ext cx="738" cy="411"/>
            </a:xfrm>
            <a:custGeom>
              <a:avLst/>
              <a:gdLst>
                <a:gd name="T0" fmla="*/ 11010 w 11010"/>
                <a:gd name="T1" fmla="*/ 2034 h 6118"/>
                <a:gd name="T2" fmla="*/ 823 w 11010"/>
                <a:gd name="T3" fmla="*/ 6118 h 6118"/>
                <a:gd name="T4" fmla="*/ 0 w 11010"/>
                <a:gd name="T5" fmla="*/ 4084 h 6118"/>
                <a:gd name="T6" fmla="*/ 10188 w 11010"/>
                <a:gd name="T7" fmla="*/ 0 h 6118"/>
                <a:gd name="T8" fmla="*/ 11010 w 11010"/>
                <a:gd name="T9" fmla="*/ 2034 h 6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10" h="6118">
                  <a:moveTo>
                    <a:pt x="11010" y="2034"/>
                  </a:moveTo>
                  <a:lnTo>
                    <a:pt x="823" y="6118"/>
                  </a:lnTo>
                  <a:lnTo>
                    <a:pt x="0" y="4084"/>
                  </a:lnTo>
                  <a:lnTo>
                    <a:pt x="10188" y="0"/>
                  </a:lnTo>
                  <a:lnTo>
                    <a:pt x="11010" y="2034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 123"/>
            <p:cNvSpPr>
              <a:spLocks/>
            </p:cNvSpPr>
            <p:nvPr/>
          </p:nvSpPr>
          <p:spPr bwMode="auto">
            <a:xfrm>
              <a:off x="3062" y="1863"/>
              <a:ext cx="1951" cy="690"/>
            </a:xfrm>
            <a:custGeom>
              <a:avLst/>
              <a:gdLst>
                <a:gd name="T0" fmla="*/ 592 w 29077"/>
                <a:gd name="T1" fmla="*/ 0 h 10274"/>
                <a:gd name="T2" fmla="*/ 29077 w 29077"/>
                <a:gd name="T3" fmla="*/ 8153 h 10274"/>
                <a:gd name="T4" fmla="*/ 28485 w 29077"/>
                <a:gd name="T5" fmla="*/ 10274 h 10274"/>
                <a:gd name="T6" fmla="*/ 0 w 29077"/>
                <a:gd name="T7" fmla="*/ 2121 h 10274"/>
                <a:gd name="T8" fmla="*/ 592 w 29077"/>
                <a:gd name="T9" fmla="*/ 0 h 10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77" h="10274">
                  <a:moveTo>
                    <a:pt x="592" y="0"/>
                  </a:moveTo>
                  <a:lnTo>
                    <a:pt x="29077" y="8153"/>
                  </a:lnTo>
                  <a:lnTo>
                    <a:pt x="28485" y="10274"/>
                  </a:lnTo>
                  <a:lnTo>
                    <a:pt x="0" y="2121"/>
                  </a:lnTo>
                  <a:lnTo>
                    <a:pt x="592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 124"/>
            <p:cNvSpPr>
              <a:spLocks/>
            </p:cNvSpPr>
            <p:nvPr/>
          </p:nvSpPr>
          <p:spPr bwMode="auto">
            <a:xfrm>
              <a:off x="2946" y="2371"/>
              <a:ext cx="206" cy="93"/>
            </a:xfrm>
            <a:custGeom>
              <a:avLst/>
              <a:gdLst>
                <a:gd name="T0" fmla="*/ 202 w 3073"/>
                <a:gd name="T1" fmla="*/ 1385 h 1385"/>
                <a:gd name="T2" fmla="*/ 0 w 3073"/>
                <a:gd name="T3" fmla="*/ 418 h 1385"/>
                <a:gd name="T4" fmla="*/ 1457 w 3073"/>
                <a:gd name="T5" fmla="*/ 216 h 1385"/>
                <a:gd name="T6" fmla="*/ 2900 w 3073"/>
                <a:gd name="T7" fmla="*/ 0 h 1385"/>
                <a:gd name="T8" fmla="*/ 3073 w 3073"/>
                <a:gd name="T9" fmla="*/ 765 h 1385"/>
                <a:gd name="T10" fmla="*/ 202 w 3073"/>
                <a:gd name="T11" fmla="*/ 1385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3" h="1385">
                  <a:moveTo>
                    <a:pt x="202" y="1385"/>
                  </a:moveTo>
                  <a:lnTo>
                    <a:pt x="0" y="418"/>
                  </a:lnTo>
                  <a:lnTo>
                    <a:pt x="1457" y="216"/>
                  </a:lnTo>
                  <a:lnTo>
                    <a:pt x="2900" y="0"/>
                  </a:lnTo>
                  <a:lnTo>
                    <a:pt x="3073" y="765"/>
                  </a:lnTo>
                  <a:lnTo>
                    <a:pt x="202" y="138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 125"/>
            <p:cNvSpPr>
              <a:spLocks/>
            </p:cNvSpPr>
            <p:nvPr/>
          </p:nvSpPr>
          <p:spPr bwMode="auto">
            <a:xfrm>
              <a:off x="2936" y="2317"/>
              <a:ext cx="205" cy="82"/>
            </a:xfrm>
            <a:custGeom>
              <a:avLst/>
              <a:gdLst>
                <a:gd name="T0" fmla="*/ 1602 w 3045"/>
                <a:gd name="T1" fmla="*/ 1024 h 1226"/>
                <a:gd name="T2" fmla="*/ 145 w 3045"/>
                <a:gd name="T3" fmla="*/ 1226 h 1226"/>
                <a:gd name="T4" fmla="*/ 0 w 3045"/>
                <a:gd name="T5" fmla="*/ 274 h 1226"/>
                <a:gd name="T6" fmla="*/ 1472 w 3045"/>
                <a:gd name="T7" fmla="*/ 144 h 1226"/>
                <a:gd name="T8" fmla="*/ 2930 w 3045"/>
                <a:gd name="T9" fmla="*/ 0 h 1226"/>
                <a:gd name="T10" fmla="*/ 3045 w 3045"/>
                <a:gd name="T11" fmla="*/ 808 h 1226"/>
                <a:gd name="T12" fmla="*/ 1602 w 3045"/>
                <a:gd name="T13" fmla="*/ 1024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5" h="1226">
                  <a:moveTo>
                    <a:pt x="1602" y="1024"/>
                  </a:moveTo>
                  <a:lnTo>
                    <a:pt x="145" y="1226"/>
                  </a:lnTo>
                  <a:lnTo>
                    <a:pt x="0" y="274"/>
                  </a:lnTo>
                  <a:lnTo>
                    <a:pt x="1472" y="144"/>
                  </a:lnTo>
                  <a:lnTo>
                    <a:pt x="2930" y="0"/>
                  </a:lnTo>
                  <a:lnTo>
                    <a:pt x="3045" y="808"/>
                  </a:lnTo>
                  <a:lnTo>
                    <a:pt x="1602" y="1024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 126"/>
            <p:cNvSpPr>
              <a:spLocks/>
            </p:cNvSpPr>
            <p:nvPr/>
          </p:nvSpPr>
          <p:spPr bwMode="auto">
            <a:xfrm>
              <a:off x="2931" y="2264"/>
              <a:ext cx="202" cy="71"/>
            </a:xfrm>
            <a:custGeom>
              <a:avLst/>
              <a:gdLst>
                <a:gd name="T0" fmla="*/ 1558 w 3016"/>
                <a:gd name="T1" fmla="*/ 923 h 1053"/>
                <a:gd name="T2" fmla="*/ 86 w 3016"/>
                <a:gd name="T3" fmla="*/ 1053 h 1053"/>
                <a:gd name="T4" fmla="*/ 0 w 3016"/>
                <a:gd name="T5" fmla="*/ 43 h 1053"/>
                <a:gd name="T6" fmla="*/ 1472 w 3016"/>
                <a:gd name="T7" fmla="*/ 29 h 1053"/>
                <a:gd name="T8" fmla="*/ 2929 w 3016"/>
                <a:gd name="T9" fmla="*/ 0 h 1053"/>
                <a:gd name="T10" fmla="*/ 3016 w 3016"/>
                <a:gd name="T11" fmla="*/ 779 h 1053"/>
                <a:gd name="T12" fmla="*/ 1558 w 3016"/>
                <a:gd name="T13" fmla="*/ 923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16" h="1053">
                  <a:moveTo>
                    <a:pt x="1558" y="923"/>
                  </a:moveTo>
                  <a:lnTo>
                    <a:pt x="86" y="1053"/>
                  </a:lnTo>
                  <a:lnTo>
                    <a:pt x="0" y="43"/>
                  </a:lnTo>
                  <a:lnTo>
                    <a:pt x="1472" y="29"/>
                  </a:lnTo>
                  <a:lnTo>
                    <a:pt x="2929" y="0"/>
                  </a:lnTo>
                  <a:lnTo>
                    <a:pt x="3016" y="779"/>
                  </a:lnTo>
                  <a:lnTo>
                    <a:pt x="1558" y="923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 127"/>
            <p:cNvSpPr>
              <a:spLocks/>
            </p:cNvSpPr>
            <p:nvPr/>
          </p:nvSpPr>
          <p:spPr bwMode="auto">
            <a:xfrm>
              <a:off x="2930" y="2195"/>
              <a:ext cx="197" cy="72"/>
            </a:xfrm>
            <a:custGeom>
              <a:avLst/>
              <a:gdLst>
                <a:gd name="T0" fmla="*/ 1487 w 2944"/>
                <a:gd name="T1" fmla="*/ 1054 h 1068"/>
                <a:gd name="T2" fmla="*/ 15 w 2944"/>
                <a:gd name="T3" fmla="*/ 1068 h 1068"/>
                <a:gd name="T4" fmla="*/ 0 w 2944"/>
                <a:gd name="T5" fmla="*/ 0 h 1068"/>
                <a:gd name="T6" fmla="*/ 1472 w 2944"/>
                <a:gd name="T7" fmla="*/ 145 h 1068"/>
                <a:gd name="T8" fmla="*/ 2930 w 2944"/>
                <a:gd name="T9" fmla="*/ 274 h 1068"/>
                <a:gd name="T10" fmla="*/ 2944 w 2944"/>
                <a:gd name="T11" fmla="*/ 1025 h 1068"/>
                <a:gd name="T12" fmla="*/ 1487 w 2944"/>
                <a:gd name="T13" fmla="*/ 1054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4" h="1068">
                  <a:moveTo>
                    <a:pt x="1487" y="1054"/>
                  </a:moveTo>
                  <a:lnTo>
                    <a:pt x="15" y="1068"/>
                  </a:lnTo>
                  <a:lnTo>
                    <a:pt x="0" y="0"/>
                  </a:lnTo>
                  <a:lnTo>
                    <a:pt x="1472" y="145"/>
                  </a:lnTo>
                  <a:lnTo>
                    <a:pt x="2930" y="274"/>
                  </a:lnTo>
                  <a:lnTo>
                    <a:pt x="2944" y="1025"/>
                  </a:lnTo>
                  <a:lnTo>
                    <a:pt x="1487" y="1054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 128"/>
            <p:cNvSpPr>
              <a:spLocks/>
            </p:cNvSpPr>
            <p:nvPr/>
          </p:nvSpPr>
          <p:spPr bwMode="auto">
            <a:xfrm>
              <a:off x="2930" y="1986"/>
              <a:ext cx="214" cy="228"/>
            </a:xfrm>
            <a:custGeom>
              <a:avLst/>
              <a:gdLst>
                <a:gd name="T0" fmla="*/ 0 w 3189"/>
                <a:gd name="T1" fmla="*/ 3117 h 3391"/>
                <a:gd name="T2" fmla="*/ 260 w 3189"/>
                <a:gd name="T3" fmla="*/ 260 h 3391"/>
                <a:gd name="T4" fmla="*/ 260 w 3189"/>
                <a:gd name="T5" fmla="*/ 260 h 3391"/>
                <a:gd name="T6" fmla="*/ 318 w 3189"/>
                <a:gd name="T7" fmla="*/ 0 h 3391"/>
                <a:gd name="T8" fmla="*/ 1732 w 3189"/>
                <a:gd name="T9" fmla="*/ 404 h 3391"/>
                <a:gd name="T10" fmla="*/ 3189 w 3189"/>
                <a:gd name="T11" fmla="*/ 534 h 3391"/>
                <a:gd name="T12" fmla="*/ 2930 w 3189"/>
                <a:gd name="T13" fmla="*/ 3391 h 3391"/>
                <a:gd name="T14" fmla="*/ 1472 w 3189"/>
                <a:gd name="T15" fmla="*/ 3262 h 3391"/>
                <a:gd name="T16" fmla="*/ 0 w 3189"/>
                <a:gd name="T17" fmla="*/ 3117 h 3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9" h="3391">
                  <a:moveTo>
                    <a:pt x="0" y="3117"/>
                  </a:moveTo>
                  <a:lnTo>
                    <a:pt x="260" y="260"/>
                  </a:lnTo>
                  <a:lnTo>
                    <a:pt x="260" y="260"/>
                  </a:lnTo>
                  <a:lnTo>
                    <a:pt x="318" y="0"/>
                  </a:lnTo>
                  <a:lnTo>
                    <a:pt x="1732" y="404"/>
                  </a:lnTo>
                  <a:lnTo>
                    <a:pt x="3189" y="534"/>
                  </a:lnTo>
                  <a:lnTo>
                    <a:pt x="2930" y="3391"/>
                  </a:lnTo>
                  <a:lnTo>
                    <a:pt x="1472" y="3262"/>
                  </a:lnTo>
                  <a:lnTo>
                    <a:pt x="0" y="3117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 129"/>
            <p:cNvSpPr>
              <a:spLocks/>
            </p:cNvSpPr>
            <p:nvPr/>
          </p:nvSpPr>
          <p:spPr bwMode="auto">
            <a:xfrm>
              <a:off x="2951" y="1790"/>
              <a:ext cx="239" cy="249"/>
            </a:xfrm>
            <a:custGeom>
              <a:avLst/>
              <a:gdLst>
                <a:gd name="T0" fmla="*/ 0 w 3564"/>
                <a:gd name="T1" fmla="*/ 2915 h 3709"/>
                <a:gd name="T2" fmla="*/ 750 w 3564"/>
                <a:gd name="T3" fmla="*/ 246 h 3709"/>
                <a:gd name="T4" fmla="*/ 750 w 3564"/>
                <a:gd name="T5" fmla="*/ 246 h 3709"/>
                <a:gd name="T6" fmla="*/ 851 w 3564"/>
                <a:gd name="T7" fmla="*/ 0 h 3709"/>
                <a:gd name="T8" fmla="*/ 2164 w 3564"/>
                <a:gd name="T9" fmla="*/ 650 h 3709"/>
                <a:gd name="T10" fmla="*/ 3564 w 3564"/>
                <a:gd name="T11" fmla="*/ 1039 h 3709"/>
                <a:gd name="T12" fmla="*/ 2814 w 3564"/>
                <a:gd name="T13" fmla="*/ 3709 h 3709"/>
                <a:gd name="T14" fmla="*/ 1414 w 3564"/>
                <a:gd name="T15" fmla="*/ 3319 h 3709"/>
                <a:gd name="T16" fmla="*/ 0 w 3564"/>
                <a:gd name="T17" fmla="*/ 2915 h 3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4" h="3709">
                  <a:moveTo>
                    <a:pt x="0" y="2915"/>
                  </a:moveTo>
                  <a:lnTo>
                    <a:pt x="750" y="246"/>
                  </a:lnTo>
                  <a:lnTo>
                    <a:pt x="750" y="246"/>
                  </a:lnTo>
                  <a:lnTo>
                    <a:pt x="851" y="0"/>
                  </a:lnTo>
                  <a:lnTo>
                    <a:pt x="2164" y="650"/>
                  </a:lnTo>
                  <a:lnTo>
                    <a:pt x="3564" y="1039"/>
                  </a:lnTo>
                  <a:lnTo>
                    <a:pt x="2814" y="3709"/>
                  </a:lnTo>
                  <a:lnTo>
                    <a:pt x="1414" y="3319"/>
                  </a:lnTo>
                  <a:lnTo>
                    <a:pt x="0" y="291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 130"/>
            <p:cNvSpPr>
              <a:spLocks/>
            </p:cNvSpPr>
            <p:nvPr/>
          </p:nvSpPr>
          <p:spPr bwMode="auto">
            <a:xfrm>
              <a:off x="3008" y="1609"/>
              <a:ext cx="257" cy="267"/>
            </a:xfrm>
            <a:custGeom>
              <a:avLst/>
              <a:gdLst>
                <a:gd name="T0" fmla="*/ 0 w 3824"/>
                <a:gd name="T1" fmla="*/ 2684 h 3969"/>
                <a:gd name="T2" fmla="*/ 1212 w 3824"/>
                <a:gd name="T3" fmla="*/ 231 h 3969"/>
                <a:gd name="T4" fmla="*/ 1212 w 3824"/>
                <a:gd name="T5" fmla="*/ 231 h 3969"/>
                <a:gd name="T6" fmla="*/ 1342 w 3824"/>
                <a:gd name="T7" fmla="*/ 0 h 3969"/>
                <a:gd name="T8" fmla="*/ 2525 w 3824"/>
                <a:gd name="T9" fmla="*/ 881 h 3969"/>
                <a:gd name="T10" fmla="*/ 3824 w 3824"/>
                <a:gd name="T11" fmla="*/ 1516 h 3969"/>
                <a:gd name="T12" fmla="*/ 2612 w 3824"/>
                <a:gd name="T13" fmla="*/ 3969 h 3969"/>
                <a:gd name="T14" fmla="*/ 1313 w 3824"/>
                <a:gd name="T15" fmla="*/ 3334 h 3969"/>
                <a:gd name="T16" fmla="*/ 0 w 3824"/>
                <a:gd name="T17" fmla="*/ 2684 h 3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24" h="3969">
                  <a:moveTo>
                    <a:pt x="0" y="2684"/>
                  </a:moveTo>
                  <a:lnTo>
                    <a:pt x="1212" y="231"/>
                  </a:lnTo>
                  <a:lnTo>
                    <a:pt x="1212" y="231"/>
                  </a:lnTo>
                  <a:lnTo>
                    <a:pt x="1342" y="0"/>
                  </a:lnTo>
                  <a:lnTo>
                    <a:pt x="2525" y="881"/>
                  </a:lnTo>
                  <a:lnTo>
                    <a:pt x="3824" y="1516"/>
                  </a:lnTo>
                  <a:lnTo>
                    <a:pt x="2612" y="3969"/>
                  </a:lnTo>
                  <a:lnTo>
                    <a:pt x="1313" y="3334"/>
                  </a:lnTo>
                  <a:lnTo>
                    <a:pt x="0" y="2684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Freeform 131"/>
            <p:cNvSpPr>
              <a:spLocks/>
            </p:cNvSpPr>
            <p:nvPr/>
          </p:nvSpPr>
          <p:spPr bwMode="auto">
            <a:xfrm>
              <a:off x="3098" y="1464"/>
              <a:ext cx="266" cy="263"/>
            </a:xfrm>
            <a:custGeom>
              <a:avLst/>
              <a:gdLst>
                <a:gd name="T0" fmla="*/ 1183 w 3968"/>
                <a:gd name="T1" fmla="*/ 3045 h 3911"/>
                <a:gd name="T2" fmla="*/ 0 w 3968"/>
                <a:gd name="T3" fmla="*/ 2164 h 3911"/>
                <a:gd name="T4" fmla="*/ 1616 w 3968"/>
                <a:gd name="T5" fmla="*/ 0 h 3911"/>
                <a:gd name="T6" fmla="*/ 3968 w 3968"/>
                <a:gd name="T7" fmla="*/ 1746 h 3911"/>
                <a:gd name="T8" fmla="*/ 2352 w 3968"/>
                <a:gd name="T9" fmla="*/ 3911 h 3911"/>
                <a:gd name="T10" fmla="*/ 1183 w 3968"/>
                <a:gd name="T11" fmla="*/ 3045 h 3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68" h="3911">
                  <a:moveTo>
                    <a:pt x="1183" y="3045"/>
                  </a:moveTo>
                  <a:lnTo>
                    <a:pt x="0" y="2164"/>
                  </a:lnTo>
                  <a:lnTo>
                    <a:pt x="1616" y="0"/>
                  </a:lnTo>
                  <a:lnTo>
                    <a:pt x="3968" y="1746"/>
                  </a:lnTo>
                  <a:lnTo>
                    <a:pt x="2352" y="3911"/>
                  </a:lnTo>
                  <a:lnTo>
                    <a:pt x="1183" y="304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Rectangle 132"/>
            <p:cNvSpPr>
              <a:spLocks noChangeArrowheads="1"/>
            </p:cNvSpPr>
            <p:nvPr/>
          </p:nvSpPr>
          <p:spPr bwMode="auto">
            <a:xfrm>
              <a:off x="2974" y="2208"/>
              <a:ext cx="50" cy="1642"/>
            </a:xfrm>
            <a:prstGeom prst="rect">
              <a:avLst/>
            </a:prstGeom>
            <a:grpFill/>
            <a:ln w="0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Rectangle 133"/>
            <p:cNvSpPr>
              <a:spLocks noChangeArrowheads="1"/>
            </p:cNvSpPr>
            <p:nvPr/>
          </p:nvSpPr>
          <p:spPr bwMode="auto">
            <a:xfrm>
              <a:off x="2803" y="3440"/>
              <a:ext cx="393" cy="410"/>
            </a:xfrm>
            <a:prstGeom prst="rect">
              <a:avLst/>
            </a:prstGeom>
            <a:grpFill/>
            <a:ln w="0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 134"/>
            <p:cNvSpPr>
              <a:spLocks/>
            </p:cNvSpPr>
            <p:nvPr/>
          </p:nvSpPr>
          <p:spPr bwMode="auto">
            <a:xfrm>
              <a:off x="4588" y="2239"/>
              <a:ext cx="655" cy="528"/>
            </a:xfrm>
            <a:custGeom>
              <a:avLst/>
              <a:gdLst>
                <a:gd name="T0" fmla="*/ 1270 w 9755"/>
                <a:gd name="T1" fmla="*/ 0 h 7849"/>
                <a:gd name="T2" fmla="*/ 9755 w 9755"/>
                <a:gd name="T3" fmla="*/ 1500 h 7849"/>
                <a:gd name="T4" fmla="*/ 8052 w 9755"/>
                <a:gd name="T5" fmla="*/ 7849 h 7849"/>
                <a:gd name="T6" fmla="*/ 0 w 9755"/>
                <a:gd name="T7" fmla="*/ 4675 h 7849"/>
                <a:gd name="T8" fmla="*/ 1270 w 9755"/>
                <a:gd name="T9" fmla="*/ 0 h 7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55" h="7849">
                  <a:moveTo>
                    <a:pt x="1270" y="0"/>
                  </a:moveTo>
                  <a:lnTo>
                    <a:pt x="9755" y="1500"/>
                  </a:lnTo>
                  <a:lnTo>
                    <a:pt x="8052" y="7849"/>
                  </a:lnTo>
                  <a:lnTo>
                    <a:pt x="0" y="4675"/>
                  </a:lnTo>
                  <a:lnTo>
                    <a:pt x="1270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Freeform 135"/>
            <p:cNvSpPr>
              <a:spLocks/>
            </p:cNvSpPr>
            <p:nvPr/>
          </p:nvSpPr>
          <p:spPr bwMode="auto">
            <a:xfrm>
              <a:off x="4588" y="2239"/>
              <a:ext cx="655" cy="528"/>
            </a:xfrm>
            <a:custGeom>
              <a:avLst/>
              <a:gdLst>
                <a:gd name="T0" fmla="*/ 85 w 655"/>
                <a:gd name="T1" fmla="*/ 0 h 528"/>
                <a:gd name="T2" fmla="*/ 655 w 655"/>
                <a:gd name="T3" fmla="*/ 101 h 528"/>
                <a:gd name="T4" fmla="*/ 541 w 655"/>
                <a:gd name="T5" fmla="*/ 528 h 528"/>
                <a:gd name="T6" fmla="*/ 0 w 655"/>
                <a:gd name="T7" fmla="*/ 314 h 528"/>
                <a:gd name="T8" fmla="*/ 85 w 655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528">
                  <a:moveTo>
                    <a:pt x="85" y="0"/>
                  </a:moveTo>
                  <a:lnTo>
                    <a:pt x="655" y="101"/>
                  </a:lnTo>
                  <a:lnTo>
                    <a:pt x="541" y="528"/>
                  </a:lnTo>
                  <a:lnTo>
                    <a:pt x="0" y="314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1588" cap="flat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4" name="Idea2">
            <a:extLst>
              <a:ext uri="{FF2B5EF4-FFF2-40B4-BE49-F238E27FC236}">
                <a16:creationId xmlns:a16="http://schemas.microsoft.com/office/drawing/2014/main" id="{B5D906A2-B697-428B-98FA-1975E21289F6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617696" y="5220791"/>
            <a:ext cx="825905" cy="912999"/>
            <a:chOff x="2087986" y="1812758"/>
            <a:chExt cx="316995" cy="350423"/>
          </a:xfrm>
          <a:noFill/>
        </p:grpSpPr>
        <p:sp>
          <p:nvSpPr>
            <p:cNvPr id="165" name="Crowdsourcing2">
              <a:extLst>
                <a:ext uri="{FF2B5EF4-FFF2-40B4-BE49-F238E27FC236}">
                  <a16:creationId xmlns:a16="http://schemas.microsoft.com/office/drawing/2014/main" id="{F4707F51-2C3B-4011-8C08-73FC062CCFE3}"/>
                </a:ext>
              </a:extLst>
            </p:cNvPr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2212479" y="2095171"/>
              <a:ext cx="68010" cy="23054"/>
            </a:xfrm>
            <a:custGeom>
              <a:avLst/>
              <a:gdLst>
                <a:gd name="T0" fmla="*/ 130 w 156"/>
                <a:gd name="T1" fmla="*/ 52 h 52"/>
                <a:gd name="T2" fmla="*/ 26 w 156"/>
                <a:gd name="T3" fmla="*/ 52 h 52"/>
                <a:gd name="T4" fmla="*/ 0 w 156"/>
                <a:gd name="T5" fmla="*/ 26 h 52"/>
                <a:gd name="T6" fmla="*/ 26 w 156"/>
                <a:gd name="T7" fmla="*/ 0 h 52"/>
                <a:gd name="T8" fmla="*/ 130 w 156"/>
                <a:gd name="T9" fmla="*/ 0 h 52"/>
                <a:gd name="T10" fmla="*/ 156 w 156"/>
                <a:gd name="T11" fmla="*/ 26 h 52"/>
                <a:gd name="T12" fmla="*/ 130 w 156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52">
                  <a:moveTo>
                    <a:pt x="130" y="52"/>
                  </a:moveTo>
                  <a:lnTo>
                    <a:pt x="26" y="52"/>
                  </a:ln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lnTo>
                    <a:pt x="130" y="0"/>
                  </a:lnTo>
                  <a:cubicBezTo>
                    <a:pt x="144" y="0"/>
                    <a:pt x="156" y="12"/>
                    <a:pt x="156" y="26"/>
                  </a:cubicBezTo>
                  <a:cubicBezTo>
                    <a:pt x="156" y="40"/>
                    <a:pt x="144" y="52"/>
                    <a:pt x="130" y="52"/>
                  </a:cubicBezTo>
                  <a:close/>
                </a:path>
              </a:pathLst>
            </a:custGeom>
            <a:grpFill/>
            <a:ln w="0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Crowdsourcing2">
              <a:extLst>
                <a:ext uri="{FF2B5EF4-FFF2-40B4-BE49-F238E27FC236}">
                  <a16:creationId xmlns:a16="http://schemas.microsoft.com/office/drawing/2014/main" id="{7FA0E5F8-5BD3-4225-9C38-FE65A66D60CE}"/>
                </a:ext>
              </a:extLst>
            </p:cNvPr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2235533" y="1812758"/>
              <a:ext cx="21901" cy="68010"/>
            </a:xfrm>
            <a:custGeom>
              <a:avLst/>
              <a:gdLst>
                <a:gd name="T0" fmla="*/ 26 w 52"/>
                <a:gd name="T1" fmla="*/ 156 h 156"/>
                <a:gd name="T2" fmla="*/ 0 w 52"/>
                <a:gd name="T3" fmla="*/ 130 h 156"/>
                <a:gd name="T4" fmla="*/ 0 w 52"/>
                <a:gd name="T5" fmla="*/ 26 h 156"/>
                <a:gd name="T6" fmla="*/ 26 w 52"/>
                <a:gd name="T7" fmla="*/ 0 h 156"/>
                <a:gd name="T8" fmla="*/ 52 w 52"/>
                <a:gd name="T9" fmla="*/ 26 h 156"/>
                <a:gd name="T10" fmla="*/ 52 w 52"/>
                <a:gd name="T11" fmla="*/ 130 h 156"/>
                <a:gd name="T12" fmla="*/ 26 w 52"/>
                <a:gd name="T13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56">
                  <a:moveTo>
                    <a:pt x="26" y="156"/>
                  </a:moveTo>
                  <a:cubicBezTo>
                    <a:pt x="12" y="156"/>
                    <a:pt x="0" y="145"/>
                    <a:pt x="0" y="130"/>
                  </a:cubicBezTo>
                  <a:lnTo>
                    <a:pt x="0" y="26"/>
                  </a:ln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lnTo>
                    <a:pt x="52" y="130"/>
                  </a:lnTo>
                  <a:cubicBezTo>
                    <a:pt x="52" y="145"/>
                    <a:pt x="40" y="156"/>
                    <a:pt x="26" y="156"/>
                  </a:cubicBezTo>
                  <a:close/>
                </a:path>
              </a:pathLst>
            </a:custGeom>
            <a:grpFill/>
            <a:ln w="0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Crowdsourcing2">
              <a:extLst>
                <a:ext uri="{FF2B5EF4-FFF2-40B4-BE49-F238E27FC236}">
                  <a16:creationId xmlns:a16="http://schemas.microsoft.com/office/drawing/2014/main" id="{A05D80F7-F676-46C5-8F0A-BC6D0BBD5C78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2087986" y="1960304"/>
              <a:ext cx="68010" cy="21901"/>
            </a:xfrm>
            <a:custGeom>
              <a:avLst/>
              <a:gdLst>
                <a:gd name="T0" fmla="*/ 131 w 157"/>
                <a:gd name="T1" fmla="*/ 52 h 52"/>
                <a:gd name="T2" fmla="*/ 26 w 157"/>
                <a:gd name="T3" fmla="*/ 52 h 52"/>
                <a:gd name="T4" fmla="*/ 0 w 157"/>
                <a:gd name="T5" fmla="*/ 26 h 52"/>
                <a:gd name="T6" fmla="*/ 26 w 157"/>
                <a:gd name="T7" fmla="*/ 0 h 52"/>
                <a:gd name="T8" fmla="*/ 131 w 157"/>
                <a:gd name="T9" fmla="*/ 0 h 52"/>
                <a:gd name="T10" fmla="*/ 157 w 157"/>
                <a:gd name="T11" fmla="*/ 26 h 52"/>
                <a:gd name="T12" fmla="*/ 131 w 157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52">
                  <a:moveTo>
                    <a:pt x="131" y="52"/>
                  </a:moveTo>
                  <a:lnTo>
                    <a:pt x="26" y="52"/>
                  </a:lnTo>
                  <a:cubicBezTo>
                    <a:pt x="12" y="52"/>
                    <a:pt x="0" y="40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lnTo>
                    <a:pt x="131" y="0"/>
                  </a:lnTo>
                  <a:cubicBezTo>
                    <a:pt x="145" y="0"/>
                    <a:pt x="157" y="11"/>
                    <a:pt x="157" y="26"/>
                  </a:cubicBezTo>
                  <a:cubicBezTo>
                    <a:pt x="157" y="40"/>
                    <a:pt x="145" y="52"/>
                    <a:pt x="131" y="52"/>
                  </a:cubicBezTo>
                  <a:close/>
                </a:path>
              </a:pathLst>
            </a:custGeom>
            <a:grpFill/>
            <a:ln w="0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Crowdsourcing2">
              <a:extLst>
                <a:ext uri="{FF2B5EF4-FFF2-40B4-BE49-F238E27FC236}">
                  <a16:creationId xmlns:a16="http://schemas.microsoft.com/office/drawing/2014/main" id="{EE616464-7937-4579-ACD6-6B815A0E907A}"/>
                </a:ext>
              </a:extLst>
            </p:cNvPr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2128331" y="1853103"/>
              <a:ext cx="56483" cy="55330"/>
            </a:xfrm>
            <a:custGeom>
              <a:avLst/>
              <a:gdLst>
                <a:gd name="T0" fmla="*/ 103 w 131"/>
                <a:gd name="T1" fmla="*/ 128 h 128"/>
                <a:gd name="T2" fmla="*/ 84 w 131"/>
                <a:gd name="T3" fmla="*/ 121 h 128"/>
                <a:gd name="T4" fmla="*/ 11 w 131"/>
                <a:gd name="T5" fmla="*/ 47 h 128"/>
                <a:gd name="T6" fmla="*/ 11 w 131"/>
                <a:gd name="T7" fmla="*/ 10 h 128"/>
                <a:gd name="T8" fmla="*/ 47 w 131"/>
                <a:gd name="T9" fmla="*/ 10 h 128"/>
                <a:gd name="T10" fmla="*/ 121 w 131"/>
                <a:gd name="T11" fmla="*/ 84 h 128"/>
                <a:gd name="T12" fmla="*/ 121 w 131"/>
                <a:gd name="T13" fmla="*/ 121 h 128"/>
                <a:gd name="T14" fmla="*/ 103 w 131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28">
                  <a:moveTo>
                    <a:pt x="103" y="128"/>
                  </a:moveTo>
                  <a:cubicBezTo>
                    <a:pt x="96" y="128"/>
                    <a:pt x="89" y="126"/>
                    <a:pt x="84" y="121"/>
                  </a:cubicBezTo>
                  <a:lnTo>
                    <a:pt x="11" y="47"/>
                  </a:lnTo>
                  <a:cubicBezTo>
                    <a:pt x="0" y="37"/>
                    <a:pt x="0" y="20"/>
                    <a:pt x="11" y="10"/>
                  </a:cubicBezTo>
                  <a:cubicBezTo>
                    <a:pt x="21" y="0"/>
                    <a:pt x="37" y="0"/>
                    <a:pt x="47" y="10"/>
                  </a:cubicBezTo>
                  <a:lnTo>
                    <a:pt x="121" y="84"/>
                  </a:lnTo>
                  <a:cubicBezTo>
                    <a:pt x="131" y="94"/>
                    <a:pt x="131" y="111"/>
                    <a:pt x="121" y="121"/>
                  </a:cubicBezTo>
                  <a:cubicBezTo>
                    <a:pt x="116" y="126"/>
                    <a:pt x="109" y="128"/>
                    <a:pt x="103" y="128"/>
                  </a:cubicBezTo>
                  <a:close/>
                </a:path>
              </a:pathLst>
            </a:custGeom>
            <a:grpFill/>
            <a:ln w="0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Crowdsourcing2">
              <a:extLst>
                <a:ext uri="{FF2B5EF4-FFF2-40B4-BE49-F238E27FC236}">
                  <a16:creationId xmlns:a16="http://schemas.microsoft.com/office/drawing/2014/main" id="{0A149C4B-7715-461F-BFFB-E11FC1F26858}"/>
                </a:ext>
              </a:extLst>
            </p:cNvPr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2307001" y="1853103"/>
              <a:ext cx="56483" cy="55330"/>
            </a:xfrm>
            <a:custGeom>
              <a:avLst/>
              <a:gdLst>
                <a:gd name="T0" fmla="*/ 28 w 130"/>
                <a:gd name="T1" fmla="*/ 128 h 128"/>
                <a:gd name="T2" fmla="*/ 10 w 130"/>
                <a:gd name="T3" fmla="*/ 121 h 128"/>
                <a:gd name="T4" fmla="*/ 10 w 130"/>
                <a:gd name="T5" fmla="*/ 84 h 128"/>
                <a:gd name="T6" fmla="*/ 83 w 130"/>
                <a:gd name="T7" fmla="*/ 10 h 128"/>
                <a:gd name="T8" fmla="*/ 120 w 130"/>
                <a:gd name="T9" fmla="*/ 10 h 128"/>
                <a:gd name="T10" fmla="*/ 120 w 130"/>
                <a:gd name="T11" fmla="*/ 47 h 128"/>
                <a:gd name="T12" fmla="*/ 47 w 130"/>
                <a:gd name="T13" fmla="*/ 121 h 128"/>
                <a:gd name="T14" fmla="*/ 28 w 130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28">
                  <a:moveTo>
                    <a:pt x="28" y="128"/>
                  </a:moveTo>
                  <a:cubicBezTo>
                    <a:pt x="22" y="128"/>
                    <a:pt x="15" y="126"/>
                    <a:pt x="10" y="121"/>
                  </a:cubicBezTo>
                  <a:cubicBezTo>
                    <a:pt x="0" y="111"/>
                    <a:pt x="0" y="94"/>
                    <a:pt x="10" y="84"/>
                  </a:cubicBezTo>
                  <a:lnTo>
                    <a:pt x="83" y="10"/>
                  </a:lnTo>
                  <a:cubicBezTo>
                    <a:pt x="94" y="0"/>
                    <a:pt x="110" y="0"/>
                    <a:pt x="120" y="10"/>
                  </a:cubicBezTo>
                  <a:cubicBezTo>
                    <a:pt x="130" y="20"/>
                    <a:pt x="130" y="37"/>
                    <a:pt x="120" y="47"/>
                  </a:cubicBezTo>
                  <a:lnTo>
                    <a:pt x="47" y="121"/>
                  </a:lnTo>
                  <a:cubicBezTo>
                    <a:pt x="42" y="126"/>
                    <a:pt x="35" y="128"/>
                    <a:pt x="28" y="128"/>
                  </a:cubicBezTo>
                  <a:close/>
                </a:path>
              </a:pathLst>
            </a:custGeom>
            <a:grpFill/>
            <a:ln w="0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Crowdsourcing2">
              <a:extLst>
                <a:ext uri="{FF2B5EF4-FFF2-40B4-BE49-F238E27FC236}">
                  <a16:creationId xmlns:a16="http://schemas.microsoft.com/office/drawing/2014/main" id="{D42ADCE5-E695-41D1-8C4E-3C7D6519A307}"/>
                </a:ext>
              </a:extLst>
            </p:cNvPr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2336971" y="1960304"/>
              <a:ext cx="68010" cy="21901"/>
            </a:xfrm>
            <a:custGeom>
              <a:avLst/>
              <a:gdLst>
                <a:gd name="T0" fmla="*/ 131 w 157"/>
                <a:gd name="T1" fmla="*/ 52 h 52"/>
                <a:gd name="T2" fmla="*/ 26 w 157"/>
                <a:gd name="T3" fmla="*/ 52 h 52"/>
                <a:gd name="T4" fmla="*/ 0 w 157"/>
                <a:gd name="T5" fmla="*/ 26 h 52"/>
                <a:gd name="T6" fmla="*/ 26 w 157"/>
                <a:gd name="T7" fmla="*/ 0 h 52"/>
                <a:gd name="T8" fmla="*/ 131 w 157"/>
                <a:gd name="T9" fmla="*/ 0 h 52"/>
                <a:gd name="T10" fmla="*/ 157 w 157"/>
                <a:gd name="T11" fmla="*/ 26 h 52"/>
                <a:gd name="T12" fmla="*/ 131 w 157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52">
                  <a:moveTo>
                    <a:pt x="131" y="52"/>
                  </a:moveTo>
                  <a:lnTo>
                    <a:pt x="26" y="52"/>
                  </a:lnTo>
                  <a:cubicBezTo>
                    <a:pt x="12" y="52"/>
                    <a:pt x="0" y="40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lnTo>
                    <a:pt x="131" y="0"/>
                  </a:lnTo>
                  <a:cubicBezTo>
                    <a:pt x="145" y="0"/>
                    <a:pt x="157" y="11"/>
                    <a:pt x="157" y="26"/>
                  </a:cubicBezTo>
                  <a:cubicBezTo>
                    <a:pt x="157" y="40"/>
                    <a:pt x="145" y="52"/>
                    <a:pt x="131" y="52"/>
                  </a:cubicBezTo>
                  <a:close/>
                </a:path>
              </a:pathLst>
            </a:custGeom>
            <a:grpFill/>
            <a:ln w="0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Crowdsourcing2">
              <a:extLst>
                <a:ext uri="{FF2B5EF4-FFF2-40B4-BE49-F238E27FC236}">
                  <a16:creationId xmlns:a16="http://schemas.microsoft.com/office/drawing/2014/main" id="{46443707-FF11-409B-8771-86CED87CF6A9}"/>
                </a:ext>
              </a:extLst>
            </p:cNvPr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2212479" y="2128600"/>
              <a:ext cx="68010" cy="34581"/>
            </a:xfrm>
            <a:custGeom>
              <a:avLst/>
              <a:gdLst>
                <a:gd name="T0" fmla="*/ 130 w 156"/>
                <a:gd name="T1" fmla="*/ 0 h 78"/>
                <a:gd name="T2" fmla="*/ 26 w 156"/>
                <a:gd name="T3" fmla="*/ 0 h 78"/>
                <a:gd name="T4" fmla="*/ 0 w 156"/>
                <a:gd name="T5" fmla="*/ 26 h 78"/>
                <a:gd name="T6" fmla="*/ 26 w 156"/>
                <a:gd name="T7" fmla="*/ 52 h 78"/>
                <a:gd name="T8" fmla="*/ 39 w 156"/>
                <a:gd name="T9" fmla="*/ 52 h 78"/>
                <a:gd name="T10" fmla="*/ 65 w 156"/>
                <a:gd name="T11" fmla="*/ 78 h 78"/>
                <a:gd name="T12" fmla="*/ 91 w 156"/>
                <a:gd name="T13" fmla="*/ 78 h 78"/>
                <a:gd name="T14" fmla="*/ 117 w 156"/>
                <a:gd name="T15" fmla="*/ 52 h 78"/>
                <a:gd name="T16" fmla="*/ 130 w 156"/>
                <a:gd name="T17" fmla="*/ 52 h 78"/>
                <a:gd name="T18" fmla="*/ 156 w 156"/>
                <a:gd name="T19" fmla="*/ 26 h 78"/>
                <a:gd name="T20" fmla="*/ 130 w 156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78">
                  <a:moveTo>
                    <a:pt x="130" y="0"/>
                  </a:moveTo>
                  <a:lnTo>
                    <a:pt x="26" y="0"/>
                  </a:lnTo>
                  <a:cubicBezTo>
                    <a:pt x="11" y="0"/>
                    <a:pt x="0" y="12"/>
                    <a:pt x="0" y="26"/>
                  </a:cubicBezTo>
                  <a:cubicBezTo>
                    <a:pt x="0" y="41"/>
                    <a:pt x="11" y="52"/>
                    <a:pt x="26" y="52"/>
                  </a:cubicBezTo>
                  <a:lnTo>
                    <a:pt x="39" y="52"/>
                  </a:lnTo>
                  <a:cubicBezTo>
                    <a:pt x="39" y="67"/>
                    <a:pt x="51" y="78"/>
                    <a:pt x="65" y="78"/>
                  </a:cubicBezTo>
                  <a:lnTo>
                    <a:pt x="91" y="78"/>
                  </a:lnTo>
                  <a:cubicBezTo>
                    <a:pt x="105" y="78"/>
                    <a:pt x="117" y="67"/>
                    <a:pt x="117" y="52"/>
                  </a:cubicBezTo>
                  <a:lnTo>
                    <a:pt x="130" y="52"/>
                  </a:lnTo>
                  <a:cubicBezTo>
                    <a:pt x="144" y="52"/>
                    <a:pt x="156" y="41"/>
                    <a:pt x="156" y="26"/>
                  </a:cubicBezTo>
                  <a:cubicBezTo>
                    <a:pt x="156" y="12"/>
                    <a:pt x="144" y="0"/>
                    <a:pt x="130" y="0"/>
                  </a:cubicBezTo>
                  <a:close/>
                </a:path>
              </a:pathLst>
            </a:custGeom>
            <a:grpFill/>
            <a:ln w="0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Crowdsourcing2">
              <a:extLst>
                <a:ext uri="{FF2B5EF4-FFF2-40B4-BE49-F238E27FC236}">
                  <a16:creationId xmlns:a16="http://schemas.microsoft.com/office/drawing/2014/main" id="{767F8776-662B-41E0-AAAC-E29888FC1BE8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2167523" y="1892295"/>
              <a:ext cx="157921" cy="191349"/>
            </a:xfrm>
            <a:custGeom>
              <a:avLst/>
              <a:gdLst>
                <a:gd name="T0" fmla="*/ 316 w 364"/>
                <a:gd name="T1" fmla="*/ 306 h 443"/>
                <a:gd name="T2" fmla="*/ 364 w 364"/>
                <a:gd name="T3" fmla="*/ 183 h 443"/>
                <a:gd name="T4" fmla="*/ 182 w 364"/>
                <a:gd name="T5" fmla="*/ 0 h 443"/>
                <a:gd name="T6" fmla="*/ 0 w 364"/>
                <a:gd name="T7" fmla="*/ 183 h 443"/>
                <a:gd name="T8" fmla="*/ 45 w 364"/>
                <a:gd name="T9" fmla="*/ 302 h 443"/>
                <a:gd name="T10" fmla="*/ 104 w 364"/>
                <a:gd name="T11" fmla="*/ 417 h 443"/>
                <a:gd name="T12" fmla="*/ 130 w 364"/>
                <a:gd name="T13" fmla="*/ 443 h 443"/>
                <a:gd name="T14" fmla="*/ 234 w 364"/>
                <a:gd name="T15" fmla="*/ 443 h 443"/>
                <a:gd name="T16" fmla="*/ 260 w 364"/>
                <a:gd name="T17" fmla="*/ 417 h 443"/>
                <a:gd name="T18" fmla="*/ 260 w 364"/>
                <a:gd name="T19" fmla="*/ 416 h 443"/>
                <a:gd name="T20" fmla="*/ 316 w 364"/>
                <a:gd name="T21" fmla="*/ 306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443">
                  <a:moveTo>
                    <a:pt x="316" y="306"/>
                  </a:moveTo>
                  <a:cubicBezTo>
                    <a:pt x="346" y="273"/>
                    <a:pt x="364" y="230"/>
                    <a:pt x="364" y="183"/>
                  </a:cubicBezTo>
                  <a:cubicBezTo>
                    <a:pt x="364" y="82"/>
                    <a:pt x="283" y="0"/>
                    <a:pt x="182" y="0"/>
                  </a:cubicBezTo>
                  <a:cubicBezTo>
                    <a:pt x="81" y="0"/>
                    <a:pt x="0" y="82"/>
                    <a:pt x="0" y="183"/>
                  </a:cubicBezTo>
                  <a:cubicBezTo>
                    <a:pt x="0" y="229"/>
                    <a:pt x="17" y="270"/>
                    <a:pt x="45" y="302"/>
                  </a:cubicBezTo>
                  <a:cubicBezTo>
                    <a:pt x="57" y="316"/>
                    <a:pt x="104" y="372"/>
                    <a:pt x="104" y="417"/>
                  </a:cubicBezTo>
                  <a:cubicBezTo>
                    <a:pt x="104" y="431"/>
                    <a:pt x="115" y="443"/>
                    <a:pt x="130" y="443"/>
                  </a:cubicBezTo>
                  <a:lnTo>
                    <a:pt x="234" y="443"/>
                  </a:lnTo>
                  <a:cubicBezTo>
                    <a:pt x="248" y="443"/>
                    <a:pt x="260" y="431"/>
                    <a:pt x="260" y="417"/>
                  </a:cubicBezTo>
                  <a:lnTo>
                    <a:pt x="260" y="416"/>
                  </a:lnTo>
                  <a:cubicBezTo>
                    <a:pt x="261" y="373"/>
                    <a:pt x="301" y="323"/>
                    <a:pt x="316" y="306"/>
                  </a:cubicBezTo>
                  <a:close/>
                </a:path>
              </a:pathLst>
            </a:custGeom>
            <a:grpFill/>
            <a:ln w="0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4" name="Businessman2"/>
          <p:cNvSpPr>
            <a:spLocks noChangeAspect="1" noEditPoints="1"/>
          </p:cNvSpPr>
          <p:nvPr>
            <p:custDataLst>
              <p:tags r:id="rId8"/>
            </p:custDataLst>
          </p:nvPr>
        </p:nvSpPr>
        <p:spPr bwMode="auto">
          <a:xfrm>
            <a:off x="876880" y="5479299"/>
            <a:ext cx="305653" cy="274485"/>
          </a:xfrm>
          <a:custGeom>
            <a:avLst/>
            <a:gdLst>
              <a:gd name="T0" fmla="*/ 3004 w 7500"/>
              <a:gd name="T1" fmla="*/ 181 h 6725"/>
              <a:gd name="T2" fmla="*/ 2577 w 7500"/>
              <a:gd name="T3" fmla="*/ 902 h 6725"/>
              <a:gd name="T4" fmla="*/ 2492 w 7500"/>
              <a:gd name="T5" fmla="*/ 1589 h 6725"/>
              <a:gd name="T6" fmla="*/ 2538 w 7500"/>
              <a:gd name="T7" fmla="*/ 2301 h 6725"/>
              <a:gd name="T8" fmla="*/ 2713 w 7500"/>
              <a:gd name="T9" fmla="*/ 2676 h 6725"/>
              <a:gd name="T10" fmla="*/ 2457 w 7500"/>
              <a:gd name="T11" fmla="*/ 3176 h 6725"/>
              <a:gd name="T12" fmla="*/ 913 w 7500"/>
              <a:gd name="T13" fmla="*/ 3645 h 6725"/>
              <a:gd name="T14" fmla="*/ 734 w 7500"/>
              <a:gd name="T15" fmla="*/ 4293 h 6725"/>
              <a:gd name="T16" fmla="*/ 7500 w 7500"/>
              <a:gd name="T17" fmla="*/ 6725 h 6725"/>
              <a:gd name="T18" fmla="*/ 6988 w 7500"/>
              <a:gd name="T19" fmla="*/ 4370 h 6725"/>
              <a:gd name="T20" fmla="*/ 6860 w 7500"/>
              <a:gd name="T21" fmla="*/ 3867 h 6725"/>
              <a:gd name="T22" fmla="*/ 5452 w 7500"/>
              <a:gd name="T23" fmla="*/ 3509 h 6725"/>
              <a:gd name="T24" fmla="*/ 4650 w 7500"/>
              <a:gd name="T25" fmla="*/ 3031 h 6725"/>
              <a:gd name="T26" fmla="*/ 4744 w 7500"/>
              <a:gd name="T27" fmla="*/ 2706 h 6725"/>
              <a:gd name="T28" fmla="*/ 4846 w 7500"/>
              <a:gd name="T29" fmla="*/ 2399 h 6725"/>
              <a:gd name="T30" fmla="*/ 4932 w 7500"/>
              <a:gd name="T31" fmla="*/ 1964 h 6725"/>
              <a:gd name="T32" fmla="*/ 4846 w 7500"/>
              <a:gd name="T33" fmla="*/ 1452 h 6725"/>
              <a:gd name="T34" fmla="*/ 4564 w 7500"/>
              <a:gd name="T35" fmla="*/ 394 h 6725"/>
              <a:gd name="T36" fmla="*/ 3541 w 7500"/>
              <a:gd name="T37" fmla="*/ 19 h 6725"/>
              <a:gd name="T38" fmla="*/ 3088 w 7500"/>
              <a:gd name="T39" fmla="*/ 3415 h 6725"/>
              <a:gd name="T40" fmla="*/ 3814 w 7500"/>
              <a:gd name="T41" fmla="*/ 3841 h 6725"/>
              <a:gd name="T42" fmla="*/ 4616 w 7500"/>
              <a:gd name="T43" fmla="*/ 3201 h 6725"/>
              <a:gd name="T44" fmla="*/ 4292 w 7500"/>
              <a:gd name="T45" fmla="*/ 4191 h 6725"/>
              <a:gd name="T46" fmla="*/ 3882 w 7500"/>
              <a:gd name="T47" fmla="*/ 5744 h 6725"/>
              <a:gd name="T48" fmla="*/ 3319 w 7500"/>
              <a:gd name="T49" fmla="*/ 4234 h 6725"/>
              <a:gd name="T50" fmla="*/ 2952 w 7500"/>
              <a:gd name="T51" fmla="*/ 3168 h 6725"/>
              <a:gd name="T52" fmla="*/ 3805 w 7500"/>
              <a:gd name="T53" fmla="*/ 6009 h 6725"/>
              <a:gd name="T54" fmla="*/ 3435 w 7500"/>
              <a:gd name="T55" fmla="*/ 4701 h 6725"/>
              <a:gd name="T56" fmla="*/ 3785 w 7500"/>
              <a:gd name="T57" fmla="*/ 4417 h 6725"/>
              <a:gd name="T58" fmla="*/ 3391 w 7500"/>
              <a:gd name="T59" fmla="*/ 4093 h 6725"/>
              <a:gd name="T60" fmla="*/ 3532 w 7500"/>
              <a:gd name="T61" fmla="*/ 3867 h 6725"/>
              <a:gd name="T62" fmla="*/ 4177 w 7500"/>
              <a:gd name="T63" fmla="*/ 4281 h 6725"/>
              <a:gd name="T64" fmla="*/ 3797 w 7500"/>
              <a:gd name="T65" fmla="*/ 4413 h 6725"/>
              <a:gd name="T66" fmla="*/ 4010 w 7500"/>
              <a:gd name="T67" fmla="*/ 4985 h 6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500" h="6725">
                <a:moveTo>
                  <a:pt x="3541" y="19"/>
                </a:moveTo>
                <a:cubicBezTo>
                  <a:pt x="3355" y="35"/>
                  <a:pt x="3161" y="78"/>
                  <a:pt x="3004" y="181"/>
                </a:cubicBezTo>
                <a:cubicBezTo>
                  <a:pt x="2867" y="270"/>
                  <a:pt x="2763" y="410"/>
                  <a:pt x="2684" y="554"/>
                </a:cubicBezTo>
                <a:cubicBezTo>
                  <a:pt x="2626" y="660"/>
                  <a:pt x="2597" y="782"/>
                  <a:pt x="2577" y="902"/>
                </a:cubicBezTo>
                <a:cubicBezTo>
                  <a:pt x="2545" y="1091"/>
                  <a:pt x="2559" y="1478"/>
                  <a:pt x="2559" y="1478"/>
                </a:cubicBezTo>
                <a:lnTo>
                  <a:pt x="2492" y="1589"/>
                </a:lnTo>
                <a:cubicBezTo>
                  <a:pt x="2475" y="1723"/>
                  <a:pt x="2496" y="1853"/>
                  <a:pt x="2501" y="1987"/>
                </a:cubicBezTo>
                <a:cubicBezTo>
                  <a:pt x="2505" y="2092"/>
                  <a:pt x="2517" y="2196"/>
                  <a:pt x="2538" y="2301"/>
                </a:cubicBezTo>
                <a:lnTo>
                  <a:pt x="2645" y="2425"/>
                </a:lnTo>
                <a:cubicBezTo>
                  <a:pt x="2645" y="2425"/>
                  <a:pt x="2670" y="2574"/>
                  <a:pt x="2713" y="2676"/>
                </a:cubicBezTo>
                <a:cubicBezTo>
                  <a:pt x="2757" y="2779"/>
                  <a:pt x="2927" y="3014"/>
                  <a:pt x="2927" y="3014"/>
                </a:cubicBezTo>
                <a:cubicBezTo>
                  <a:pt x="2770" y="3068"/>
                  <a:pt x="2537" y="3114"/>
                  <a:pt x="2457" y="3176"/>
                </a:cubicBezTo>
                <a:cubicBezTo>
                  <a:pt x="2398" y="3221"/>
                  <a:pt x="2385" y="3309"/>
                  <a:pt x="2354" y="3381"/>
                </a:cubicBezTo>
                <a:lnTo>
                  <a:pt x="913" y="3645"/>
                </a:lnTo>
                <a:lnTo>
                  <a:pt x="734" y="3910"/>
                </a:lnTo>
                <a:lnTo>
                  <a:pt x="734" y="4293"/>
                </a:lnTo>
                <a:lnTo>
                  <a:pt x="0" y="6725"/>
                </a:lnTo>
                <a:lnTo>
                  <a:pt x="7500" y="6725"/>
                </a:lnTo>
                <a:lnTo>
                  <a:pt x="7270" y="5949"/>
                </a:lnTo>
                <a:lnTo>
                  <a:pt x="6988" y="4370"/>
                </a:lnTo>
                <a:lnTo>
                  <a:pt x="6971" y="4055"/>
                </a:lnTo>
                <a:lnTo>
                  <a:pt x="6860" y="3867"/>
                </a:lnTo>
                <a:lnTo>
                  <a:pt x="6280" y="3653"/>
                </a:lnTo>
                <a:lnTo>
                  <a:pt x="5452" y="3509"/>
                </a:lnTo>
                <a:cubicBezTo>
                  <a:pt x="5364" y="3418"/>
                  <a:pt x="5252" y="3291"/>
                  <a:pt x="5187" y="3235"/>
                </a:cubicBezTo>
                <a:cubicBezTo>
                  <a:pt x="5123" y="3180"/>
                  <a:pt x="4829" y="3099"/>
                  <a:pt x="4650" y="3031"/>
                </a:cubicBezTo>
                <a:lnTo>
                  <a:pt x="4616" y="2911"/>
                </a:lnTo>
                <a:cubicBezTo>
                  <a:pt x="4616" y="2911"/>
                  <a:pt x="4712" y="2796"/>
                  <a:pt x="4744" y="2706"/>
                </a:cubicBezTo>
                <a:cubicBezTo>
                  <a:pt x="4776" y="2617"/>
                  <a:pt x="4786" y="2382"/>
                  <a:pt x="4786" y="2382"/>
                </a:cubicBezTo>
                <a:lnTo>
                  <a:pt x="4846" y="2399"/>
                </a:lnTo>
                <a:lnTo>
                  <a:pt x="4907" y="2305"/>
                </a:lnTo>
                <a:lnTo>
                  <a:pt x="4932" y="1964"/>
                </a:lnTo>
                <a:cubicBezTo>
                  <a:pt x="4932" y="1964"/>
                  <a:pt x="4937" y="1560"/>
                  <a:pt x="4915" y="1512"/>
                </a:cubicBezTo>
                <a:cubicBezTo>
                  <a:pt x="4893" y="1464"/>
                  <a:pt x="4846" y="1452"/>
                  <a:pt x="4846" y="1452"/>
                </a:cubicBezTo>
                <a:cubicBezTo>
                  <a:pt x="4846" y="1452"/>
                  <a:pt x="4859" y="1082"/>
                  <a:pt x="4813" y="906"/>
                </a:cubicBezTo>
                <a:cubicBezTo>
                  <a:pt x="4764" y="723"/>
                  <a:pt x="4682" y="543"/>
                  <a:pt x="4564" y="394"/>
                </a:cubicBezTo>
                <a:cubicBezTo>
                  <a:pt x="4468" y="272"/>
                  <a:pt x="4345" y="161"/>
                  <a:pt x="4202" y="100"/>
                </a:cubicBezTo>
                <a:cubicBezTo>
                  <a:pt x="3998" y="13"/>
                  <a:pt x="3762" y="0"/>
                  <a:pt x="3541" y="19"/>
                </a:cubicBezTo>
                <a:close/>
                <a:moveTo>
                  <a:pt x="2952" y="3168"/>
                </a:moveTo>
                <a:lnTo>
                  <a:pt x="3088" y="3415"/>
                </a:lnTo>
                <a:lnTo>
                  <a:pt x="3575" y="3824"/>
                </a:lnTo>
                <a:lnTo>
                  <a:pt x="3814" y="3841"/>
                </a:lnTo>
                <a:lnTo>
                  <a:pt x="4369" y="3542"/>
                </a:lnTo>
                <a:lnTo>
                  <a:pt x="4616" y="3201"/>
                </a:lnTo>
                <a:lnTo>
                  <a:pt x="4591" y="3329"/>
                </a:lnTo>
                <a:lnTo>
                  <a:pt x="4292" y="4191"/>
                </a:lnTo>
                <a:lnTo>
                  <a:pt x="4044" y="5002"/>
                </a:lnTo>
                <a:lnTo>
                  <a:pt x="3882" y="5744"/>
                </a:lnTo>
                <a:lnTo>
                  <a:pt x="3720" y="6649"/>
                </a:lnTo>
                <a:lnTo>
                  <a:pt x="3319" y="4234"/>
                </a:lnTo>
                <a:lnTo>
                  <a:pt x="3080" y="3730"/>
                </a:lnTo>
                <a:lnTo>
                  <a:pt x="2952" y="3168"/>
                </a:lnTo>
                <a:close/>
                <a:moveTo>
                  <a:pt x="4010" y="4985"/>
                </a:moveTo>
                <a:lnTo>
                  <a:pt x="3805" y="6009"/>
                </a:lnTo>
                <a:lnTo>
                  <a:pt x="3720" y="6628"/>
                </a:lnTo>
                <a:lnTo>
                  <a:pt x="3435" y="4701"/>
                </a:lnTo>
                <a:lnTo>
                  <a:pt x="3533" y="4442"/>
                </a:lnTo>
                <a:lnTo>
                  <a:pt x="3785" y="4417"/>
                </a:lnTo>
                <a:lnTo>
                  <a:pt x="3545" y="4413"/>
                </a:lnTo>
                <a:lnTo>
                  <a:pt x="3391" y="4093"/>
                </a:lnTo>
                <a:lnTo>
                  <a:pt x="3308" y="4159"/>
                </a:lnTo>
                <a:lnTo>
                  <a:pt x="3532" y="3867"/>
                </a:lnTo>
                <a:lnTo>
                  <a:pt x="3840" y="3884"/>
                </a:lnTo>
                <a:lnTo>
                  <a:pt x="4177" y="4281"/>
                </a:lnTo>
                <a:lnTo>
                  <a:pt x="3981" y="4118"/>
                </a:lnTo>
                <a:lnTo>
                  <a:pt x="3797" y="4413"/>
                </a:lnTo>
                <a:lnTo>
                  <a:pt x="4002" y="4848"/>
                </a:lnTo>
                <a:lnTo>
                  <a:pt x="4010" y="4985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Textfeld 174"/>
          <p:cNvSpPr txBox="1"/>
          <p:nvPr/>
        </p:nvSpPr>
        <p:spPr>
          <a:xfrm>
            <a:off x="1193760" y="5718050"/>
            <a:ext cx="1290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err="1" smtClean="0"/>
              <a:t>Entr</a:t>
            </a:r>
            <a:r>
              <a:rPr lang="en-US" sz="1050" b="1" dirty="0" smtClean="0"/>
              <a:t>. Intention</a:t>
            </a:r>
            <a:endParaRPr lang="en-US" sz="1050" b="1" dirty="0"/>
          </a:p>
        </p:txBody>
      </p:sp>
      <p:cxnSp>
        <p:nvCxnSpPr>
          <p:cNvPr id="177" name="Gerader Verbinder 176"/>
          <p:cNvCxnSpPr/>
          <p:nvPr/>
        </p:nvCxnSpPr>
        <p:spPr bwMode="auto">
          <a:xfrm>
            <a:off x="2561912" y="6062367"/>
            <a:ext cx="0" cy="7194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9" name="Textfeld 178"/>
          <p:cNvSpPr txBox="1"/>
          <p:nvPr/>
        </p:nvSpPr>
        <p:spPr>
          <a:xfrm>
            <a:off x="730790" y="6709854"/>
            <a:ext cx="17591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Aspiring entrepreneur</a:t>
            </a:r>
            <a:endParaRPr lang="en-US" sz="1050" dirty="0"/>
          </a:p>
        </p:txBody>
      </p:sp>
      <p:sp>
        <p:nvSpPr>
          <p:cNvPr id="180" name="Textfeld 179"/>
          <p:cNvSpPr txBox="1"/>
          <p:nvPr/>
        </p:nvSpPr>
        <p:spPr>
          <a:xfrm>
            <a:off x="2530990" y="6703488"/>
            <a:ext cx="17591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Nascent entrepreneur</a:t>
            </a:r>
            <a:endParaRPr lang="en-US" sz="1050" dirty="0"/>
          </a:p>
        </p:txBody>
      </p:sp>
      <p:cxnSp>
        <p:nvCxnSpPr>
          <p:cNvPr id="182" name="Gerader Verbinder 181"/>
          <p:cNvCxnSpPr/>
          <p:nvPr/>
        </p:nvCxnSpPr>
        <p:spPr bwMode="auto">
          <a:xfrm>
            <a:off x="5082192" y="6016093"/>
            <a:ext cx="0" cy="7194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3" name="Textfeld 182"/>
          <p:cNvSpPr txBox="1"/>
          <p:nvPr/>
        </p:nvSpPr>
        <p:spPr>
          <a:xfrm>
            <a:off x="4578136" y="6708960"/>
            <a:ext cx="17591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New entrepreneur</a:t>
            </a:r>
            <a:endParaRPr lang="en-US" sz="1050" dirty="0"/>
          </a:p>
        </p:txBody>
      </p:sp>
      <p:sp>
        <p:nvSpPr>
          <p:cNvPr id="184" name="Textfeld 183"/>
          <p:cNvSpPr txBox="1"/>
          <p:nvPr/>
        </p:nvSpPr>
        <p:spPr>
          <a:xfrm>
            <a:off x="1067144" y="5954045"/>
            <a:ext cx="129065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Feasibility desirability attitudes</a:t>
            </a:r>
            <a:endParaRPr lang="en-US" sz="1050" dirty="0"/>
          </a:p>
        </p:txBody>
      </p:sp>
      <p:sp>
        <p:nvSpPr>
          <p:cNvPr id="185" name="Textfeld 184"/>
          <p:cNvSpPr txBox="1"/>
          <p:nvPr/>
        </p:nvSpPr>
        <p:spPr>
          <a:xfrm>
            <a:off x="2711418" y="5706200"/>
            <a:ext cx="12906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Implementation. Intention</a:t>
            </a:r>
            <a:endParaRPr lang="en-US" sz="1050" b="1" dirty="0"/>
          </a:p>
        </p:txBody>
      </p:sp>
      <p:sp>
        <p:nvSpPr>
          <p:cNvPr id="187" name="Textfeld 186"/>
          <p:cNvSpPr txBox="1"/>
          <p:nvPr/>
        </p:nvSpPr>
        <p:spPr>
          <a:xfrm>
            <a:off x="2015902" y="6294356"/>
            <a:ext cx="9060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/>
              <a:t>Rubicon </a:t>
            </a:r>
          </a:p>
          <a:p>
            <a:r>
              <a:rPr lang="en-US" sz="1050" i="1" dirty="0" smtClean="0"/>
              <a:t>crossing</a:t>
            </a:r>
            <a:endParaRPr lang="en-US" sz="1050" i="1" dirty="0"/>
          </a:p>
        </p:txBody>
      </p:sp>
      <p:sp>
        <p:nvSpPr>
          <p:cNvPr id="188" name="Textfeld 187"/>
          <p:cNvSpPr txBox="1"/>
          <p:nvPr/>
        </p:nvSpPr>
        <p:spPr>
          <a:xfrm>
            <a:off x="4831790" y="5701742"/>
            <a:ext cx="12906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Spin-off/Start-up</a:t>
            </a:r>
            <a:endParaRPr lang="en-US" sz="1050" b="1" dirty="0"/>
          </a:p>
        </p:txBody>
      </p:sp>
      <p:sp>
        <p:nvSpPr>
          <p:cNvPr id="189" name="Textfeld 188"/>
          <p:cNvSpPr txBox="1"/>
          <p:nvPr/>
        </p:nvSpPr>
        <p:spPr>
          <a:xfrm>
            <a:off x="3805603" y="5981983"/>
            <a:ext cx="129065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Start-up/Spin-off</a:t>
            </a:r>
          </a:p>
          <a:p>
            <a:r>
              <a:rPr lang="en-US" sz="1050" dirty="0" smtClean="0"/>
              <a:t>Directed gestation</a:t>
            </a:r>
          </a:p>
          <a:p>
            <a:r>
              <a:rPr lang="en-US" sz="1050" dirty="0" smtClean="0"/>
              <a:t>actions</a:t>
            </a:r>
            <a:endParaRPr lang="en-US" sz="1050" dirty="0"/>
          </a:p>
        </p:txBody>
      </p:sp>
      <p:sp>
        <p:nvSpPr>
          <p:cNvPr id="190" name="Textfeld 189"/>
          <p:cNvSpPr txBox="1"/>
          <p:nvPr/>
        </p:nvSpPr>
        <p:spPr>
          <a:xfrm>
            <a:off x="1083560" y="5378049"/>
            <a:ext cx="15740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Deliberative mindset</a:t>
            </a:r>
            <a:endParaRPr lang="en-US" sz="1050" b="1" dirty="0"/>
          </a:p>
        </p:txBody>
      </p:sp>
      <p:sp>
        <p:nvSpPr>
          <p:cNvPr id="191" name="Textfeld 190"/>
          <p:cNvSpPr txBox="1"/>
          <p:nvPr/>
        </p:nvSpPr>
        <p:spPr>
          <a:xfrm>
            <a:off x="3380974" y="5389132"/>
            <a:ext cx="15740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Implemental mindset</a:t>
            </a:r>
            <a:endParaRPr lang="en-US" sz="1050" b="1" dirty="0"/>
          </a:p>
        </p:txBody>
      </p:sp>
      <p:sp>
        <p:nvSpPr>
          <p:cNvPr id="192" name="Textfeld 191"/>
          <p:cNvSpPr txBox="1"/>
          <p:nvPr/>
        </p:nvSpPr>
        <p:spPr>
          <a:xfrm>
            <a:off x="432594" y="7177427"/>
            <a:ext cx="6172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/>
              <a:t>A </a:t>
            </a:r>
            <a:r>
              <a:rPr lang="de-CH" sz="1000" dirty="0" err="1"/>
              <a:t>Rubicon</a:t>
            </a:r>
            <a:r>
              <a:rPr lang="de-CH" sz="1000" dirty="0"/>
              <a:t> Model </a:t>
            </a:r>
            <a:r>
              <a:rPr lang="de-CH" sz="1000" dirty="0" err="1"/>
              <a:t>of</a:t>
            </a:r>
            <a:r>
              <a:rPr lang="de-CH" sz="1000" dirty="0"/>
              <a:t> </a:t>
            </a:r>
            <a:r>
              <a:rPr lang="de-CH" sz="1000" dirty="0" err="1"/>
              <a:t>Entrepreneurial</a:t>
            </a:r>
            <a:r>
              <a:rPr lang="de-CH" sz="1000" dirty="0"/>
              <a:t> Action </a:t>
            </a:r>
            <a:r>
              <a:rPr lang="de-CH" sz="1000" dirty="0" err="1" smtClean="0"/>
              <a:t>Phases</a:t>
            </a:r>
            <a:r>
              <a:rPr lang="de-CH" sz="1000" dirty="0" smtClean="0"/>
              <a:t>. </a:t>
            </a:r>
            <a:r>
              <a:rPr lang="de-CH" sz="1000" dirty="0" err="1" smtClean="0"/>
              <a:t>Adapted</a:t>
            </a:r>
            <a:r>
              <a:rPr lang="de-CH" sz="1000" dirty="0" smtClean="0"/>
              <a:t> </a:t>
            </a:r>
            <a:r>
              <a:rPr lang="de-CH" sz="1000" dirty="0" err="1" smtClean="0"/>
              <a:t>from</a:t>
            </a:r>
            <a:r>
              <a:rPr lang="de-CH" sz="1000" dirty="0" smtClean="0"/>
              <a:t> </a:t>
            </a:r>
            <a:r>
              <a:rPr lang="en-US" sz="1000" dirty="0" err="1" smtClean="0"/>
              <a:t>Delanoë-Gueguen</a:t>
            </a:r>
            <a:r>
              <a:rPr lang="en-US" sz="1000" dirty="0" smtClean="0"/>
              <a:t> </a:t>
            </a:r>
            <a:r>
              <a:rPr lang="en-US" sz="1000" dirty="0"/>
              <a:t>&amp; </a:t>
            </a:r>
            <a:r>
              <a:rPr lang="en-US" sz="1000" dirty="0" err="1" smtClean="0"/>
              <a:t>Fayolle</a:t>
            </a:r>
            <a:r>
              <a:rPr lang="en-US" sz="1000" dirty="0" smtClean="0"/>
              <a:t> (2018), p.5</a:t>
            </a:r>
            <a:endParaRPr lang="en-US" sz="500" kern="0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endParaRPr lang="de-CH" sz="1000" dirty="0"/>
          </a:p>
        </p:txBody>
      </p:sp>
      <p:grpSp>
        <p:nvGrpSpPr>
          <p:cNvPr id="193" name="Idea2">
            <a:extLst>
              <a:ext uri="{FF2B5EF4-FFF2-40B4-BE49-F238E27FC236}">
                <a16:creationId xmlns:a16="http://schemas.microsoft.com/office/drawing/2014/main" id="{B5D906A2-B697-428B-98FA-1975E21289F6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3079973" y="3542142"/>
            <a:ext cx="172713" cy="190926"/>
            <a:chOff x="2087986" y="1812758"/>
            <a:chExt cx="316995" cy="350423"/>
          </a:xfrm>
          <a:solidFill>
            <a:srgbClr val="FFC000"/>
          </a:solidFill>
        </p:grpSpPr>
        <p:sp>
          <p:nvSpPr>
            <p:cNvPr id="194" name="Crowdsourcing2">
              <a:extLst>
                <a:ext uri="{FF2B5EF4-FFF2-40B4-BE49-F238E27FC236}">
                  <a16:creationId xmlns:a16="http://schemas.microsoft.com/office/drawing/2014/main" id="{F4707F51-2C3B-4011-8C08-73FC062CCFE3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2212479" y="2095171"/>
              <a:ext cx="68010" cy="23054"/>
            </a:xfrm>
            <a:custGeom>
              <a:avLst/>
              <a:gdLst>
                <a:gd name="T0" fmla="*/ 130 w 156"/>
                <a:gd name="T1" fmla="*/ 52 h 52"/>
                <a:gd name="T2" fmla="*/ 26 w 156"/>
                <a:gd name="T3" fmla="*/ 52 h 52"/>
                <a:gd name="T4" fmla="*/ 0 w 156"/>
                <a:gd name="T5" fmla="*/ 26 h 52"/>
                <a:gd name="T6" fmla="*/ 26 w 156"/>
                <a:gd name="T7" fmla="*/ 0 h 52"/>
                <a:gd name="T8" fmla="*/ 130 w 156"/>
                <a:gd name="T9" fmla="*/ 0 h 52"/>
                <a:gd name="T10" fmla="*/ 156 w 156"/>
                <a:gd name="T11" fmla="*/ 26 h 52"/>
                <a:gd name="T12" fmla="*/ 130 w 156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52">
                  <a:moveTo>
                    <a:pt x="130" y="52"/>
                  </a:moveTo>
                  <a:lnTo>
                    <a:pt x="26" y="52"/>
                  </a:ln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lnTo>
                    <a:pt x="130" y="0"/>
                  </a:lnTo>
                  <a:cubicBezTo>
                    <a:pt x="144" y="0"/>
                    <a:pt x="156" y="12"/>
                    <a:pt x="156" y="26"/>
                  </a:cubicBezTo>
                  <a:cubicBezTo>
                    <a:pt x="156" y="40"/>
                    <a:pt x="144" y="52"/>
                    <a:pt x="130" y="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Crowdsourcing2">
              <a:extLst>
                <a:ext uri="{FF2B5EF4-FFF2-40B4-BE49-F238E27FC236}">
                  <a16:creationId xmlns:a16="http://schemas.microsoft.com/office/drawing/2014/main" id="{7FA0E5F8-5BD3-4225-9C38-FE65A66D60CE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2235533" y="1812758"/>
              <a:ext cx="21901" cy="68010"/>
            </a:xfrm>
            <a:custGeom>
              <a:avLst/>
              <a:gdLst>
                <a:gd name="T0" fmla="*/ 26 w 52"/>
                <a:gd name="T1" fmla="*/ 156 h 156"/>
                <a:gd name="T2" fmla="*/ 0 w 52"/>
                <a:gd name="T3" fmla="*/ 130 h 156"/>
                <a:gd name="T4" fmla="*/ 0 w 52"/>
                <a:gd name="T5" fmla="*/ 26 h 156"/>
                <a:gd name="T6" fmla="*/ 26 w 52"/>
                <a:gd name="T7" fmla="*/ 0 h 156"/>
                <a:gd name="T8" fmla="*/ 52 w 52"/>
                <a:gd name="T9" fmla="*/ 26 h 156"/>
                <a:gd name="T10" fmla="*/ 52 w 52"/>
                <a:gd name="T11" fmla="*/ 130 h 156"/>
                <a:gd name="T12" fmla="*/ 26 w 52"/>
                <a:gd name="T13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56">
                  <a:moveTo>
                    <a:pt x="26" y="156"/>
                  </a:moveTo>
                  <a:cubicBezTo>
                    <a:pt x="12" y="156"/>
                    <a:pt x="0" y="145"/>
                    <a:pt x="0" y="130"/>
                  </a:cubicBezTo>
                  <a:lnTo>
                    <a:pt x="0" y="26"/>
                  </a:ln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lnTo>
                    <a:pt x="52" y="130"/>
                  </a:lnTo>
                  <a:cubicBezTo>
                    <a:pt x="52" y="145"/>
                    <a:pt x="40" y="156"/>
                    <a:pt x="26" y="15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Crowdsourcing2">
              <a:extLst>
                <a:ext uri="{FF2B5EF4-FFF2-40B4-BE49-F238E27FC236}">
                  <a16:creationId xmlns:a16="http://schemas.microsoft.com/office/drawing/2014/main" id="{A05D80F7-F676-46C5-8F0A-BC6D0BBD5C78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2087986" y="1960304"/>
              <a:ext cx="68010" cy="21901"/>
            </a:xfrm>
            <a:custGeom>
              <a:avLst/>
              <a:gdLst>
                <a:gd name="T0" fmla="*/ 131 w 157"/>
                <a:gd name="T1" fmla="*/ 52 h 52"/>
                <a:gd name="T2" fmla="*/ 26 w 157"/>
                <a:gd name="T3" fmla="*/ 52 h 52"/>
                <a:gd name="T4" fmla="*/ 0 w 157"/>
                <a:gd name="T5" fmla="*/ 26 h 52"/>
                <a:gd name="T6" fmla="*/ 26 w 157"/>
                <a:gd name="T7" fmla="*/ 0 h 52"/>
                <a:gd name="T8" fmla="*/ 131 w 157"/>
                <a:gd name="T9" fmla="*/ 0 h 52"/>
                <a:gd name="T10" fmla="*/ 157 w 157"/>
                <a:gd name="T11" fmla="*/ 26 h 52"/>
                <a:gd name="T12" fmla="*/ 131 w 157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52">
                  <a:moveTo>
                    <a:pt x="131" y="52"/>
                  </a:moveTo>
                  <a:lnTo>
                    <a:pt x="26" y="52"/>
                  </a:lnTo>
                  <a:cubicBezTo>
                    <a:pt x="12" y="52"/>
                    <a:pt x="0" y="40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lnTo>
                    <a:pt x="131" y="0"/>
                  </a:lnTo>
                  <a:cubicBezTo>
                    <a:pt x="145" y="0"/>
                    <a:pt x="157" y="11"/>
                    <a:pt x="157" y="26"/>
                  </a:cubicBezTo>
                  <a:cubicBezTo>
                    <a:pt x="157" y="40"/>
                    <a:pt x="145" y="52"/>
                    <a:pt x="131" y="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Crowdsourcing2">
              <a:extLst>
                <a:ext uri="{FF2B5EF4-FFF2-40B4-BE49-F238E27FC236}">
                  <a16:creationId xmlns:a16="http://schemas.microsoft.com/office/drawing/2014/main" id="{EE616464-7937-4579-ACD6-6B815A0E907A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2128331" y="1853103"/>
              <a:ext cx="56483" cy="55330"/>
            </a:xfrm>
            <a:custGeom>
              <a:avLst/>
              <a:gdLst>
                <a:gd name="T0" fmla="*/ 103 w 131"/>
                <a:gd name="T1" fmla="*/ 128 h 128"/>
                <a:gd name="T2" fmla="*/ 84 w 131"/>
                <a:gd name="T3" fmla="*/ 121 h 128"/>
                <a:gd name="T4" fmla="*/ 11 w 131"/>
                <a:gd name="T5" fmla="*/ 47 h 128"/>
                <a:gd name="T6" fmla="*/ 11 w 131"/>
                <a:gd name="T7" fmla="*/ 10 h 128"/>
                <a:gd name="T8" fmla="*/ 47 w 131"/>
                <a:gd name="T9" fmla="*/ 10 h 128"/>
                <a:gd name="T10" fmla="*/ 121 w 131"/>
                <a:gd name="T11" fmla="*/ 84 h 128"/>
                <a:gd name="T12" fmla="*/ 121 w 131"/>
                <a:gd name="T13" fmla="*/ 121 h 128"/>
                <a:gd name="T14" fmla="*/ 103 w 131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28">
                  <a:moveTo>
                    <a:pt x="103" y="128"/>
                  </a:moveTo>
                  <a:cubicBezTo>
                    <a:pt x="96" y="128"/>
                    <a:pt x="89" y="126"/>
                    <a:pt x="84" y="121"/>
                  </a:cubicBezTo>
                  <a:lnTo>
                    <a:pt x="11" y="47"/>
                  </a:lnTo>
                  <a:cubicBezTo>
                    <a:pt x="0" y="37"/>
                    <a:pt x="0" y="20"/>
                    <a:pt x="11" y="10"/>
                  </a:cubicBezTo>
                  <a:cubicBezTo>
                    <a:pt x="21" y="0"/>
                    <a:pt x="37" y="0"/>
                    <a:pt x="47" y="10"/>
                  </a:cubicBezTo>
                  <a:lnTo>
                    <a:pt x="121" y="84"/>
                  </a:lnTo>
                  <a:cubicBezTo>
                    <a:pt x="131" y="94"/>
                    <a:pt x="131" y="111"/>
                    <a:pt x="121" y="121"/>
                  </a:cubicBezTo>
                  <a:cubicBezTo>
                    <a:pt x="116" y="126"/>
                    <a:pt x="109" y="128"/>
                    <a:pt x="103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Crowdsourcing2">
              <a:extLst>
                <a:ext uri="{FF2B5EF4-FFF2-40B4-BE49-F238E27FC236}">
                  <a16:creationId xmlns:a16="http://schemas.microsoft.com/office/drawing/2014/main" id="{0A149C4B-7715-461F-BFFB-E11FC1F26858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2307001" y="1853103"/>
              <a:ext cx="56483" cy="55330"/>
            </a:xfrm>
            <a:custGeom>
              <a:avLst/>
              <a:gdLst>
                <a:gd name="T0" fmla="*/ 28 w 130"/>
                <a:gd name="T1" fmla="*/ 128 h 128"/>
                <a:gd name="T2" fmla="*/ 10 w 130"/>
                <a:gd name="T3" fmla="*/ 121 h 128"/>
                <a:gd name="T4" fmla="*/ 10 w 130"/>
                <a:gd name="T5" fmla="*/ 84 h 128"/>
                <a:gd name="T6" fmla="*/ 83 w 130"/>
                <a:gd name="T7" fmla="*/ 10 h 128"/>
                <a:gd name="T8" fmla="*/ 120 w 130"/>
                <a:gd name="T9" fmla="*/ 10 h 128"/>
                <a:gd name="T10" fmla="*/ 120 w 130"/>
                <a:gd name="T11" fmla="*/ 47 h 128"/>
                <a:gd name="T12" fmla="*/ 47 w 130"/>
                <a:gd name="T13" fmla="*/ 121 h 128"/>
                <a:gd name="T14" fmla="*/ 28 w 130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28">
                  <a:moveTo>
                    <a:pt x="28" y="128"/>
                  </a:moveTo>
                  <a:cubicBezTo>
                    <a:pt x="22" y="128"/>
                    <a:pt x="15" y="126"/>
                    <a:pt x="10" y="121"/>
                  </a:cubicBezTo>
                  <a:cubicBezTo>
                    <a:pt x="0" y="111"/>
                    <a:pt x="0" y="94"/>
                    <a:pt x="10" y="84"/>
                  </a:cubicBezTo>
                  <a:lnTo>
                    <a:pt x="83" y="10"/>
                  </a:lnTo>
                  <a:cubicBezTo>
                    <a:pt x="94" y="0"/>
                    <a:pt x="110" y="0"/>
                    <a:pt x="120" y="10"/>
                  </a:cubicBezTo>
                  <a:cubicBezTo>
                    <a:pt x="130" y="20"/>
                    <a:pt x="130" y="37"/>
                    <a:pt x="120" y="47"/>
                  </a:cubicBezTo>
                  <a:lnTo>
                    <a:pt x="47" y="121"/>
                  </a:lnTo>
                  <a:cubicBezTo>
                    <a:pt x="42" y="126"/>
                    <a:pt x="35" y="128"/>
                    <a:pt x="28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Crowdsourcing2">
              <a:extLst>
                <a:ext uri="{FF2B5EF4-FFF2-40B4-BE49-F238E27FC236}">
                  <a16:creationId xmlns:a16="http://schemas.microsoft.com/office/drawing/2014/main" id="{D42ADCE5-E695-41D1-8C4E-3C7D6519A307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2336971" y="1960304"/>
              <a:ext cx="68010" cy="21901"/>
            </a:xfrm>
            <a:custGeom>
              <a:avLst/>
              <a:gdLst>
                <a:gd name="T0" fmla="*/ 131 w 157"/>
                <a:gd name="T1" fmla="*/ 52 h 52"/>
                <a:gd name="T2" fmla="*/ 26 w 157"/>
                <a:gd name="T3" fmla="*/ 52 h 52"/>
                <a:gd name="T4" fmla="*/ 0 w 157"/>
                <a:gd name="T5" fmla="*/ 26 h 52"/>
                <a:gd name="T6" fmla="*/ 26 w 157"/>
                <a:gd name="T7" fmla="*/ 0 h 52"/>
                <a:gd name="T8" fmla="*/ 131 w 157"/>
                <a:gd name="T9" fmla="*/ 0 h 52"/>
                <a:gd name="T10" fmla="*/ 157 w 157"/>
                <a:gd name="T11" fmla="*/ 26 h 52"/>
                <a:gd name="T12" fmla="*/ 131 w 157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52">
                  <a:moveTo>
                    <a:pt x="131" y="52"/>
                  </a:moveTo>
                  <a:lnTo>
                    <a:pt x="26" y="52"/>
                  </a:lnTo>
                  <a:cubicBezTo>
                    <a:pt x="12" y="52"/>
                    <a:pt x="0" y="40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lnTo>
                    <a:pt x="131" y="0"/>
                  </a:lnTo>
                  <a:cubicBezTo>
                    <a:pt x="145" y="0"/>
                    <a:pt x="157" y="11"/>
                    <a:pt x="157" y="26"/>
                  </a:cubicBezTo>
                  <a:cubicBezTo>
                    <a:pt x="157" y="40"/>
                    <a:pt x="145" y="52"/>
                    <a:pt x="131" y="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Crowdsourcing2">
              <a:extLst>
                <a:ext uri="{FF2B5EF4-FFF2-40B4-BE49-F238E27FC236}">
                  <a16:creationId xmlns:a16="http://schemas.microsoft.com/office/drawing/2014/main" id="{46443707-FF11-409B-8771-86CED87CF6A9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2212479" y="2128600"/>
              <a:ext cx="68010" cy="34581"/>
            </a:xfrm>
            <a:custGeom>
              <a:avLst/>
              <a:gdLst>
                <a:gd name="T0" fmla="*/ 130 w 156"/>
                <a:gd name="T1" fmla="*/ 0 h 78"/>
                <a:gd name="T2" fmla="*/ 26 w 156"/>
                <a:gd name="T3" fmla="*/ 0 h 78"/>
                <a:gd name="T4" fmla="*/ 0 w 156"/>
                <a:gd name="T5" fmla="*/ 26 h 78"/>
                <a:gd name="T6" fmla="*/ 26 w 156"/>
                <a:gd name="T7" fmla="*/ 52 h 78"/>
                <a:gd name="T8" fmla="*/ 39 w 156"/>
                <a:gd name="T9" fmla="*/ 52 h 78"/>
                <a:gd name="T10" fmla="*/ 65 w 156"/>
                <a:gd name="T11" fmla="*/ 78 h 78"/>
                <a:gd name="T12" fmla="*/ 91 w 156"/>
                <a:gd name="T13" fmla="*/ 78 h 78"/>
                <a:gd name="T14" fmla="*/ 117 w 156"/>
                <a:gd name="T15" fmla="*/ 52 h 78"/>
                <a:gd name="T16" fmla="*/ 130 w 156"/>
                <a:gd name="T17" fmla="*/ 52 h 78"/>
                <a:gd name="T18" fmla="*/ 156 w 156"/>
                <a:gd name="T19" fmla="*/ 26 h 78"/>
                <a:gd name="T20" fmla="*/ 130 w 156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78">
                  <a:moveTo>
                    <a:pt x="130" y="0"/>
                  </a:moveTo>
                  <a:lnTo>
                    <a:pt x="26" y="0"/>
                  </a:lnTo>
                  <a:cubicBezTo>
                    <a:pt x="11" y="0"/>
                    <a:pt x="0" y="12"/>
                    <a:pt x="0" y="26"/>
                  </a:cubicBezTo>
                  <a:cubicBezTo>
                    <a:pt x="0" y="41"/>
                    <a:pt x="11" y="52"/>
                    <a:pt x="26" y="52"/>
                  </a:cubicBezTo>
                  <a:lnTo>
                    <a:pt x="39" y="52"/>
                  </a:lnTo>
                  <a:cubicBezTo>
                    <a:pt x="39" y="67"/>
                    <a:pt x="51" y="78"/>
                    <a:pt x="65" y="78"/>
                  </a:cubicBezTo>
                  <a:lnTo>
                    <a:pt x="91" y="78"/>
                  </a:lnTo>
                  <a:cubicBezTo>
                    <a:pt x="105" y="78"/>
                    <a:pt x="117" y="67"/>
                    <a:pt x="117" y="52"/>
                  </a:cubicBezTo>
                  <a:lnTo>
                    <a:pt x="130" y="52"/>
                  </a:lnTo>
                  <a:cubicBezTo>
                    <a:pt x="144" y="52"/>
                    <a:pt x="156" y="41"/>
                    <a:pt x="156" y="26"/>
                  </a:cubicBezTo>
                  <a:cubicBezTo>
                    <a:pt x="156" y="12"/>
                    <a:pt x="144" y="0"/>
                    <a:pt x="13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Crowdsourcing2">
              <a:extLst>
                <a:ext uri="{FF2B5EF4-FFF2-40B4-BE49-F238E27FC236}">
                  <a16:creationId xmlns:a16="http://schemas.microsoft.com/office/drawing/2014/main" id="{767F8776-662B-41E0-AAAC-E29888FC1BE8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2167523" y="1892295"/>
              <a:ext cx="157921" cy="191349"/>
            </a:xfrm>
            <a:custGeom>
              <a:avLst/>
              <a:gdLst>
                <a:gd name="T0" fmla="*/ 316 w 364"/>
                <a:gd name="T1" fmla="*/ 306 h 443"/>
                <a:gd name="T2" fmla="*/ 364 w 364"/>
                <a:gd name="T3" fmla="*/ 183 h 443"/>
                <a:gd name="T4" fmla="*/ 182 w 364"/>
                <a:gd name="T5" fmla="*/ 0 h 443"/>
                <a:gd name="T6" fmla="*/ 0 w 364"/>
                <a:gd name="T7" fmla="*/ 183 h 443"/>
                <a:gd name="T8" fmla="*/ 45 w 364"/>
                <a:gd name="T9" fmla="*/ 302 h 443"/>
                <a:gd name="T10" fmla="*/ 104 w 364"/>
                <a:gd name="T11" fmla="*/ 417 h 443"/>
                <a:gd name="T12" fmla="*/ 130 w 364"/>
                <a:gd name="T13" fmla="*/ 443 h 443"/>
                <a:gd name="T14" fmla="*/ 234 w 364"/>
                <a:gd name="T15" fmla="*/ 443 h 443"/>
                <a:gd name="T16" fmla="*/ 260 w 364"/>
                <a:gd name="T17" fmla="*/ 417 h 443"/>
                <a:gd name="T18" fmla="*/ 260 w 364"/>
                <a:gd name="T19" fmla="*/ 416 h 443"/>
                <a:gd name="T20" fmla="*/ 316 w 364"/>
                <a:gd name="T21" fmla="*/ 306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443">
                  <a:moveTo>
                    <a:pt x="316" y="306"/>
                  </a:moveTo>
                  <a:cubicBezTo>
                    <a:pt x="346" y="273"/>
                    <a:pt x="364" y="230"/>
                    <a:pt x="364" y="183"/>
                  </a:cubicBezTo>
                  <a:cubicBezTo>
                    <a:pt x="364" y="82"/>
                    <a:pt x="283" y="0"/>
                    <a:pt x="182" y="0"/>
                  </a:cubicBezTo>
                  <a:cubicBezTo>
                    <a:pt x="81" y="0"/>
                    <a:pt x="0" y="82"/>
                    <a:pt x="0" y="183"/>
                  </a:cubicBezTo>
                  <a:cubicBezTo>
                    <a:pt x="0" y="229"/>
                    <a:pt x="17" y="270"/>
                    <a:pt x="45" y="302"/>
                  </a:cubicBezTo>
                  <a:cubicBezTo>
                    <a:pt x="57" y="316"/>
                    <a:pt x="104" y="372"/>
                    <a:pt x="104" y="417"/>
                  </a:cubicBezTo>
                  <a:cubicBezTo>
                    <a:pt x="104" y="431"/>
                    <a:pt x="115" y="443"/>
                    <a:pt x="130" y="443"/>
                  </a:cubicBezTo>
                  <a:lnTo>
                    <a:pt x="234" y="443"/>
                  </a:lnTo>
                  <a:cubicBezTo>
                    <a:pt x="248" y="443"/>
                    <a:pt x="260" y="431"/>
                    <a:pt x="260" y="417"/>
                  </a:cubicBezTo>
                  <a:lnTo>
                    <a:pt x="260" y="416"/>
                  </a:lnTo>
                  <a:cubicBezTo>
                    <a:pt x="261" y="373"/>
                    <a:pt x="301" y="323"/>
                    <a:pt x="316" y="30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3" name="Well2"/>
          <p:cNvGrpSpPr>
            <a:grpSpLocks noChangeAspect="1"/>
          </p:cNvGrpSpPr>
          <p:nvPr>
            <p:custDataLst>
              <p:tags r:id="rId10"/>
            </p:custDataLst>
          </p:nvPr>
        </p:nvGrpSpPr>
        <p:grpSpPr bwMode="auto">
          <a:xfrm>
            <a:off x="8381223" y="3635339"/>
            <a:ext cx="372526" cy="368556"/>
            <a:chOff x="2803" y="1464"/>
            <a:chExt cx="2440" cy="2414"/>
          </a:xfrm>
          <a:solidFill>
            <a:schemeClr val="bg1"/>
          </a:solidFill>
        </p:grpSpPr>
        <p:sp>
          <p:nvSpPr>
            <p:cNvPr id="214" name="Freeform 119"/>
            <p:cNvSpPr>
              <a:spLocks/>
            </p:cNvSpPr>
            <p:nvPr/>
          </p:nvSpPr>
          <p:spPr bwMode="auto">
            <a:xfrm>
              <a:off x="3286" y="2179"/>
              <a:ext cx="820" cy="1699"/>
            </a:xfrm>
            <a:custGeom>
              <a:avLst/>
              <a:gdLst>
                <a:gd name="T0" fmla="*/ 0 w 12223"/>
                <a:gd name="T1" fmla="*/ 24430 h 25281"/>
                <a:gd name="T2" fmla="*/ 10188 w 12223"/>
                <a:gd name="T3" fmla="*/ 0 h 25281"/>
                <a:gd name="T4" fmla="*/ 12223 w 12223"/>
                <a:gd name="T5" fmla="*/ 851 h 25281"/>
                <a:gd name="T6" fmla="*/ 2035 w 12223"/>
                <a:gd name="T7" fmla="*/ 25281 h 25281"/>
                <a:gd name="T8" fmla="*/ 0 w 12223"/>
                <a:gd name="T9" fmla="*/ 24430 h 25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23" h="25281">
                  <a:moveTo>
                    <a:pt x="0" y="24430"/>
                  </a:moveTo>
                  <a:lnTo>
                    <a:pt x="10188" y="0"/>
                  </a:lnTo>
                  <a:lnTo>
                    <a:pt x="12223" y="851"/>
                  </a:lnTo>
                  <a:lnTo>
                    <a:pt x="2035" y="25281"/>
                  </a:lnTo>
                  <a:lnTo>
                    <a:pt x="0" y="2443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 120"/>
            <p:cNvSpPr>
              <a:spLocks/>
            </p:cNvSpPr>
            <p:nvPr/>
          </p:nvSpPr>
          <p:spPr bwMode="auto">
            <a:xfrm>
              <a:off x="3970" y="2179"/>
              <a:ext cx="819" cy="1699"/>
            </a:xfrm>
            <a:custGeom>
              <a:avLst/>
              <a:gdLst>
                <a:gd name="T0" fmla="*/ 10173 w 12208"/>
                <a:gd name="T1" fmla="*/ 25281 h 25281"/>
                <a:gd name="T2" fmla="*/ 0 w 12208"/>
                <a:gd name="T3" fmla="*/ 851 h 25281"/>
                <a:gd name="T4" fmla="*/ 2035 w 12208"/>
                <a:gd name="T5" fmla="*/ 0 h 25281"/>
                <a:gd name="T6" fmla="*/ 12208 w 12208"/>
                <a:gd name="T7" fmla="*/ 24430 h 25281"/>
                <a:gd name="T8" fmla="*/ 10173 w 12208"/>
                <a:gd name="T9" fmla="*/ 25281 h 25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08" h="25281">
                  <a:moveTo>
                    <a:pt x="10173" y="25281"/>
                  </a:moveTo>
                  <a:lnTo>
                    <a:pt x="0" y="851"/>
                  </a:lnTo>
                  <a:lnTo>
                    <a:pt x="2035" y="0"/>
                  </a:lnTo>
                  <a:lnTo>
                    <a:pt x="12208" y="24430"/>
                  </a:lnTo>
                  <a:lnTo>
                    <a:pt x="10173" y="25281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 121"/>
            <p:cNvSpPr>
              <a:spLocks/>
            </p:cNvSpPr>
            <p:nvPr/>
          </p:nvSpPr>
          <p:spPr bwMode="auto">
            <a:xfrm>
              <a:off x="3600" y="3099"/>
              <a:ext cx="1012" cy="545"/>
            </a:xfrm>
            <a:custGeom>
              <a:avLst/>
              <a:gdLst>
                <a:gd name="T0" fmla="*/ 14242 w 15094"/>
                <a:gd name="T1" fmla="*/ 8095 h 8095"/>
                <a:gd name="T2" fmla="*/ 0 w 15094"/>
                <a:gd name="T3" fmla="*/ 2006 h 8095"/>
                <a:gd name="T4" fmla="*/ 851 w 15094"/>
                <a:gd name="T5" fmla="*/ 0 h 8095"/>
                <a:gd name="T6" fmla="*/ 15094 w 15094"/>
                <a:gd name="T7" fmla="*/ 6089 h 8095"/>
                <a:gd name="T8" fmla="*/ 14242 w 15094"/>
                <a:gd name="T9" fmla="*/ 8095 h 8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94" h="8095">
                  <a:moveTo>
                    <a:pt x="14242" y="8095"/>
                  </a:moveTo>
                  <a:lnTo>
                    <a:pt x="0" y="2006"/>
                  </a:lnTo>
                  <a:lnTo>
                    <a:pt x="851" y="0"/>
                  </a:lnTo>
                  <a:lnTo>
                    <a:pt x="15094" y="6089"/>
                  </a:lnTo>
                  <a:lnTo>
                    <a:pt x="14242" y="809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122"/>
            <p:cNvSpPr>
              <a:spLocks/>
            </p:cNvSpPr>
            <p:nvPr/>
          </p:nvSpPr>
          <p:spPr bwMode="auto">
            <a:xfrm>
              <a:off x="3601" y="2824"/>
              <a:ext cx="738" cy="411"/>
            </a:xfrm>
            <a:custGeom>
              <a:avLst/>
              <a:gdLst>
                <a:gd name="T0" fmla="*/ 11010 w 11010"/>
                <a:gd name="T1" fmla="*/ 2034 h 6118"/>
                <a:gd name="T2" fmla="*/ 823 w 11010"/>
                <a:gd name="T3" fmla="*/ 6118 h 6118"/>
                <a:gd name="T4" fmla="*/ 0 w 11010"/>
                <a:gd name="T5" fmla="*/ 4084 h 6118"/>
                <a:gd name="T6" fmla="*/ 10188 w 11010"/>
                <a:gd name="T7" fmla="*/ 0 h 6118"/>
                <a:gd name="T8" fmla="*/ 11010 w 11010"/>
                <a:gd name="T9" fmla="*/ 2034 h 6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10" h="6118">
                  <a:moveTo>
                    <a:pt x="11010" y="2034"/>
                  </a:moveTo>
                  <a:lnTo>
                    <a:pt x="823" y="6118"/>
                  </a:lnTo>
                  <a:lnTo>
                    <a:pt x="0" y="4084"/>
                  </a:lnTo>
                  <a:lnTo>
                    <a:pt x="10188" y="0"/>
                  </a:lnTo>
                  <a:lnTo>
                    <a:pt x="11010" y="2034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 123"/>
            <p:cNvSpPr>
              <a:spLocks/>
            </p:cNvSpPr>
            <p:nvPr/>
          </p:nvSpPr>
          <p:spPr bwMode="auto">
            <a:xfrm>
              <a:off x="3062" y="1863"/>
              <a:ext cx="1951" cy="690"/>
            </a:xfrm>
            <a:custGeom>
              <a:avLst/>
              <a:gdLst>
                <a:gd name="T0" fmla="*/ 592 w 29077"/>
                <a:gd name="T1" fmla="*/ 0 h 10274"/>
                <a:gd name="T2" fmla="*/ 29077 w 29077"/>
                <a:gd name="T3" fmla="*/ 8153 h 10274"/>
                <a:gd name="T4" fmla="*/ 28485 w 29077"/>
                <a:gd name="T5" fmla="*/ 10274 h 10274"/>
                <a:gd name="T6" fmla="*/ 0 w 29077"/>
                <a:gd name="T7" fmla="*/ 2121 h 10274"/>
                <a:gd name="T8" fmla="*/ 592 w 29077"/>
                <a:gd name="T9" fmla="*/ 0 h 10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77" h="10274">
                  <a:moveTo>
                    <a:pt x="592" y="0"/>
                  </a:moveTo>
                  <a:lnTo>
                    <a:pt x="29077" y="8153"/>
                  </a:lnTo>
                  <a:lnTo>
                    <a:pt x="28485" y="10274"/>
                  </a:lnTo>
                  <a:lnTo>
                    <a:pt x="0" y="2121"/>
                  </a:lnTo>
                  <a:lnTo>
                    <a:pt x="592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Freeform 124"/>
            <p:cNvSpPr>
              <a:spLocks/>
            </p:cNvSpPr>
            <p:nvPr/>
          </p:nvSpPr>
          <p:spPr bwMode="auto">
            <a:xfrm>
              <a:off x="2946" y="2371"/>
              <a:ext cx="206" cy="93"/>
            </a:xfrm>
            <a:custGeom>
              <a:avLst/>
              <a:gdLst>
                <a:gd name="T0" fmla="*/ 202 w 3073"/>
                <a:gd name="T1" fmla="*/ 1385 h 1385"/>
                <a:gd name="T2" fmla="*/ 0 w 3073"/>
                <a:gd name="T3" fmla="*/ 418 h 1385"/>
                <a:gd name="T4" fmla="*/ 1457 w 3073"/>
                <a:gd name="T5" fmla="*/ 216 h 1385"/>
                <a:gd name="T6" fmla="*/ 2900 w 3073"/>
                <a:gd name="T7" fmla="*/ 0 h 1385"/>
                <a:gd name="T8" fmla="*/ 3073 w 3073"/>
                <a:gd name="T9" fmla="*/ 765 h 1385"/>
                <a:gd name="T10" fmla="*/ 202 w 3073"/>
                <a:gd name="T11" fmla="*/ 1385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3" h="1385">
                  <a:moveTo>
                    <a:pt x="202" y="1385"/>
                  </a:moveTo>
                  <a:lnTo>
                    <a:pt x="0" y="418"/>
                  </a:lnTo>
                  <a:lnTo>
                    <a:pt x="1457" y="216"/>
                  </a:lnTo>
                  <a:lnTo>
                    <a:pt x="2900" y="0"/>
                  </a:lnTo>
                  <a:lnTo>
                    <a:pt x="3073" y="765"/>
                  </a:lnTo>
                  <a:lnTo>
                    <a:pt x="202" y="138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Freeform 125"/>
            <p:cNvSpPr>
              <a:spLocks/>
            </p:cNvSpPr>
            <p:nvPr/>
          </p:nvSpPr>
          <p:spPr bwMode="auto">
            <a:xfrm>
              <a:off x="2936" y="2317"/>
              <a:ext cx="205" cy="82"/>
            </a:xfrm>
            <a:custGeom>
              <a:avLst/>
              <a:gdLst>
                <a:gd name="T0" fmla="*/ 1602 w 3045"/>
                <a:gd name="T1" fmla="*/ 1024 h 1226"/>
                <a:gd name="T2" fmla="*/ 145 w 3045"/>
                <a:gd name="T3" fmla="*/ 1226 h 1226"/>
                <a:gd name="T4" fmla="*/ 0 w 3045"/>
                <a:gd name="T5" fmla="*/ 274 h 1226"/>
                <a:gd name="T6" fmla="*/ 1472 w 3045"/>
                <a:gd name="T7" fmla="*/ 144 h 1226"/>
                <a:gd name="T8" fmla="*/ 2930 w 3045"/>
                <a:gd name="T9" fmla="*/ 0 h 1226"/>
                <a:gd name="T10" fmla="*/ 3045 w 3045"/>
                <a:gd name="T11" fmla="*/ 808 h 1226"/>
                <a:gd name="T12" fmla="*/ 1602 w 3045"/>
                <a:gd name="T13" fmla="*/ 1024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5" h="1226">
                  <a:moveTo>
                    <a:pt x="1602" y="1024"/>
                  </a:moveTo>
                  <a:lnTo>
                    <a:pt x="145" y="1226"/>
                  </a:lnTo>
                  <a:lnTo>
                    <a:pt x="0" y="274"/>
                  </a:lnTo>
                  <a:lnTo>
                    <a:pt x="1472" y="144"/>
                  </a:lnTo>
                  <a:lnTo>
                    <a:pt x="2930" y="0"/>
                  </a:lnTo>
                  <a:lnTo>
                    <a:pt x="3045" y="808"/>
                  </a:lnTo>
                  <a:lnTo>
                    <a:pt x="1602" y="1024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Freeform 126"/>
            <p:cNvSpPr>
              <a:spLocks/>
            </p:cNvSpPr>
            <p:nvPr/>
          </p:nvSpPr>
          <p:spPr bwMode="auto">
            <a:xfrm>
              <a:off x="2931" y="2264"/>
              <a:ext cx="202" cy="71"/>
            </a:xfrm>
            <a:custGeom>
              <a:avLst/>
              <a:gdLst>
                <a:gd name="T0" fmla="*/ 1558 w 3016"/>
                <a:gd name="T1" fmla="*/ 923 h 1053"/>
                <a:gd name="T2" fmla="*/ 86 w 3016"/>
                <a:gd name="T3" fmla="*/ 1053 h 1053"/>
                <a:gd name="T4" fmla="*/ 0 w 3016"/>
                <a:gd name="T5" fmla="*/ 43 h 1053"/>
                <a:gd name="T6" fmla="*/ 1472 w 3016"/>
                <a:gd name="T7" fmla="*/ 29 h 1053"/>
                <a:gd name="T8" fmla="*/ 2929 w 3016"/>
                <a:gd name="T9" fmla="*/ 0 h 1053"/>
                <a:gd name="T10" fmla="*/ 3016 w 3016"/>
                <a:gd name="T11" fmla="*/ 779 h 1053"/>
                <a:gd name="T12" fmla="*/ 1558 w 3016"/>
                <a:gd name="T13" fmla="*/ 923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16" h="1053">
                  <a:moveTo>
                    <a:pt x="1558" y="923"/>
                  </a:moveTo>
                  <a:lnTo>
                    <a:pt x="86" y="1053"/>
                  </a:lnTo>
                  <a:lnTo>
                    <a:pt x="0" y="43"/>
                  </a:lnTo>
                  <a:lnTo>
                    <a:pt x="1472" y="29"/>
                  </a:lnTo>
                  <a:lnTo>
                    <a:pt x="2929" y="0"/>
                  </a:lnTo>
                  <a:lnTo>
                    <a:pt x="3016" y="779"/>
                  </a:lnTo>
                  <a:lnTo>
                    <a:pt x="1558" y="923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Freeform 127"/>
            <p:cNvSpPr>
              <a:spLocks/>
            </p:cNvSpPr>
            <p:nvPr/>
          </p:nvSpPr>
          <p:spPr bwMode="auto">
            <a:xfrm>
              <a:off x="2930" y="2195"/>
              <a:ext cx="197" cy="72"/>
            </a:xfrm>
            <a:custGeom>
              <a:avLst/>
              <a:gdLst>
                <a:gd name="T0" fmla="*/ 1487 w 2944"/>
                <a:gd name="T1" fmla="*/ 1054 h 1068"/>
                <a:gd name="T2" fmla="*/ 15 w 2944"/>
                <a:gd name="T3" fmla="*/ 1068 h 1068"/>
                <a:gd name="T4" fmla="*/ 0 w 2944"/>
                <a:gd name="T5" fmla="*/ 0 h 1068"/>
                <a:gd name="T6" fmla="*/ 1472 w 2944"/>
                <a:gd name="T7" fmla="*/ 145 h 1068"/>
                <a:gd name="T8" fmla="*/ 2930 w 2944"/>
                <a:gd name="T9" fmla="*/ 274 h 1068"/>
                <a:gd name="T10" fmla="*/ 2944 w 2944"/>
                <a:gd name="T11" fmla="*/ 1025 h 1068"/>
                <a:gd name="T12" fmla="*/ 1487 w 2944"/>
                <a:gd name="T13" fmla="*/ 1054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4" h="1068">
                  <a:moveTo>
                    <a:pt x="1487" y="1054"/>
                  </a:moveTo>
                  <a:lnTo>
                    <a:pt x="15" y="1068"/>
                  </a:lnTo>
                  <a:lnTo>
                    <a:pt x="0" y="0"/>
                  </a:lnTo>
                  <a:lnTo>
                    <a:pt x="1472" y="145"/>
                  </a:lnTo>
                  <a:lnTo>
                    <a:pt x="2930" y="274"/>
                  </a:lnTo>
                  <a:lnTo>
                    <a:pt x="2944" y="1025"/>
                  </a:lnTo>
                  <a:lnTo>
                    <a:pt x="1487" y="1054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Freeform 128"/>
            <p:cNvSpPr>
              <a:spLocks/>
            </p:cNvSpPr>
            <p:nvPr/>
          </p:nvSpPr>
          <p:spPr bwMode="auto">
            <a:xfrm>
              <a:off x="2930" y="1986"/>
              <a:ext cx="214" cy="228"/>
            </a:xfrm>
            <a:custGeom>
              <a:avLst/>
              <a:gdLst>
                <a:gd name="T0" fmla="*/ 0 w 3189"/>
                <a:gd name="T1" fmla="*/ 3117 h 3391"/>
                <a:gd name="T2" fmla="*/ 260 w 3189"/>
                <a:gd name="T3" fmla="*/ 260 h 3391"/>
                <a:gd name="T4" fmla="*/ 260 w 3189"/>
                <a:gd name="T5" fmla="*/ 260 h 3391"/>
                <a:gd name="T6" fmla="*/ 318 w 3189"/>
                <a:gd name="T7" fmla="*/ 0 h 3391"/>
                <a:gd name="T8" fmla="*/ 1732 w 3189"/>
                <a:gd name="T9" fmla="*/ 404 h 3391"/>
                <a:gd name="T10" fmla="*/ 3189 w 3189"/>
                <a:gd name="T11" fmla="*/ 534 h 3391"/>
                <a:gd name="T12" fmla="*/ 2930 w 3189"/>
                <a:gd name="T13" fmla="*/ 3391 h 3391"/>
                <a:gd name="T14" fmla="*/ 1472 w 3189"/>
                <a:gd name="T15" fmla="*/ 3262 h 3391"/>
                <a:gd name="T16" fmla="*/ 0 w 3189"/>
                <a:gd name="T17" fmla="*/ 3117 h 3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9" h="3391">
                  <a:moveTo>
                    <a:pt x="0" y="3117"/>
                  </a:moveTo>
                  <a:lnTo>
                    <a:pt x="260" y="260"/>
                  </a:lnTo>
                  <a:lnTo>
                    <a:pt x="260" y="260"/>
                  </a:lnTo>
                  <a:lnTo>
                    <a:pt x="318" y="0"/>
                  </a:lnTo>
                  <a:lnTo>
                    <a:pt x="1732" y="404"/>
                  </a:lnTo>
                  <a:lnTo>
                    <a:pt x="3189" y="534"/>
                  </a:lnTo>
                  <a:lnTo>
                    <a:pt x="2930" y="3391"/>
                  </a:lnTo>
                  <a:lnTo>
                    <a:pt x="1472" y="3262"/>
                  </a:lnTo>
                  <a:lnTo>
                    <a:pt x="0" y="3117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Freeform 129"/>
            <p:cNvSpPr>
              <a:spLocks/>
            </p:cNvSpPr>
            <p:nvPr/>
          </p:nvSpPr>
          <p:spPr bwMode="auto">
            <a:xfrm>
              <a:off x="2951" y="1790"/>
              <a:ext cx="239" cy="249"/>
            </a:xfrm>
            <a:custGeom>
              <a:avLst/>
              <a:gdLst>
                <a:gd name="T0" fmla="*/ 0 w 3564"/>
                <a:gd name="T1" fmla="*/ 2915 h 3709"/>
                <a:gd name="T2" fmla="*/ 750 w 3564"/>
                <a:gd name="T3" fmla="*/ 246 h 3709"/>
                <a:gd name="T4" fmla="*/ 750 w 3564"/>
                <a:gd name="T5" fmla="*/ 246 h 3709"/>
                <a:gd name="T6" fmla="*/ 851 w 3564"/>
                <a:gd name="T7" fmla="*/ 0 h 3709"/>
                <a:gd name="T8" fmla="*/ 2164 w 3564"/>
                <a:gd name="T9" fmla="*/ 650 h 3709"/>
                <a:gd name="T10" fmla="*/ 3564 w 3564"/>
                <a:gd name="T11" fmla="*/ 1039 h 3709"/>
                <a:gd name="T12" fmla="*/ 2814 w 3564"/>
                <a:gd name="T13" fmla="*/ 3709 h 3709"/>
                <a:gd name="T14" fmla="*/ 1414 w 3564"/>
                <a:gd name="T15" fmla="*/ 3319 h 3709"/>
                <a:gd name="T16" fmla="*/ 0 w 3564"/>
                <a:gd name="T17" fmla="*/ 2915 h 3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4" h="3709">
                  <a:moveTo>
                    <a:pt x="0" y="2915"/>
                  </a:moveTo>
                  <a:lnTo>
                    <a:pt x="750" y="246"/>
                  </a:lnTo>
                  <a:lnTo>
                    <a:pt x="750" y="246"/>
                  </a:lnTo>
                  <a:lnTo>
                    <a:pt x="851" y="0"/>
                  </a:lnTo>
                  <a:lnTo>
                    <a:pt x="2164" y="650"/>
                  </a:lnTo>
                  <a:lnTo>
                    <a:pt x="3564" y="1039"/>
                  </a:lnTo>
                  <a:lnTo>
                    <a:pt x="2814" y="3709"/>
                  </a:lnTo>
                  <a:lnTo>
                    <a:pt x="1414" y="3319"/>
                  </a:lnTo>
                  <a:lnTo>
                    <a:pt x="0" y="291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Freeform 130"/>
            <p:cNvSpPr>
              <a:spLocks/>
            </p:cNvSpPr>
            <p:nvPr/>
          </p:nvSpPr>
          <p:spPr bwMode="auto">
            <a:xfrm>
              <a:off x="3008" y="1609"/>
              <a:ext cx="257" cy="267"/>
            </a:xfrm>
            <a:custGeom>
              <a:avLst/>
              <a:gdLst>
                <a:gd name="T0" fmla="*/ 0 w 3824"/>
                <a:gd name="T1" fmla="*/ 2684 h 3969"/>
                <a:gd name="T2" fmla="*/ 1212 w 3824"/>
                <a:gd name="T3" fmla="*/ 231 h 3969"/>
                <a:gd name="T4" fmla="*/ 1212 w 3824"/>
                <a:gd name="T5" fmla="*/ 231 h 3969"/>
                <a:gd name="T6" fmla="*/ 1342 w 3824"/>
                <a:gd name="T7" fmla="*/ 0 h 3969"/>
                <a:gd name="T8" fmla="*/ 2525 w 3824"/>
                <a:gd name="T9" fmla="*/ 881 h 3969"/>
                <a:gd name="T10" fmla="*/ 3824 w 3824"/>
                <a:gd name="T11" fmla="*/ 1516 h 3969"/>
                <a:gd name="T12" fmla="*/ 2612 w 3824"/>
                <a:gd name="T13" fmla="*/ 3969 h 3969"/>
                <a:gd name="T14" fmla="*/ 1313 w 3824"/>
                <a:gd name="T15" fmla="*/ 3334 h 3969"/>
                <a:gd name="T16" fmla="*/ 0 w 3824"/>
                <a:gd name="T17" fmla="*/ 2684 h 3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24" h="3969">
                  <a:moveTo>
                    <a:pt x="0" y="2684"/>
                  </a:moveTo>
                  <a:lnTo>
                    <a:pt x="1212" y="231"/>
                  </a:lnTo>
                  <a:lnTo>
                    <a:pt x="1212" y="231"/>
                  </a:lnTo>
                  <a:lnTo>
                    <a:pt x="1342" y="0"/>
                  </a:lnTo>
                  <a:lnTo>
                    <a:pt x="2525" y="881"/>
                  </a:lnTo>
                  <a:lnTo>
                    <a:pt x="3824" y="1516"/>
                  </a:lnTo>
                  <a:lnTo>
                    <a:pt x="2612" y="3969"/>
                  </a:lnTo>
                  <a:lnTo>
                    <a:pt x="1313" y="3334"/>
                  </a:lnTo>
                  <a:lnTo>
                    <a:pt x="0" y="2684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Freeform 131"/>
            <p:cNvSpPr>
              <a:spLocks/>
            </p:cNvSpPr>
            <p:nvPr/>
          </p:nvSpPr>
          <p:spPr bwMode="auto">
            <a:xfrm>
              <a:off x="3098" y="1464"/>
              <a:ext cx="266" cy="263"/>
            </a:xfrm>
            <a:custGeom>
              <a:avLst/>
              <a:gdLst>
                <a:gd name="T0" fmla="*/ 1183 w 3968"/>
                <a:gd name="T1" fmla="*/ 3045 h 3911"/>
                <a:gd name="T2" fmla="*/ 0 w 3968"/>
                <a:gd name="T3" fmla="*/ 2164 h 3911"/>
                <a:gd name="T4" fmla="*/ 1616 w 3968"/>
                <a:gd name="T5" fmla="*/ 0 h 3911"/>
                <a:gd name="T6" fmla="*/ 3968 w 3968"/>
                <a:gd name="T7" fmla="*/ 1746 h 3911"/>
                <a:gd name="T8" fmla="*/ 2352 w 3968"/>
                <a:gd name="T9" fmla="*/ 3911 h 3911"/>
                <a:gd name="T10" fmla="*/ 1183 w 3968"/>
                <a:gd name="T11" fmla="*/ 3045 h 3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68" h="3911">
                  <a:moveTo>
                    <a:pt x="1183" y="3045"/>
                  </a:moveTo>
                  <a:lnTo>
                    <a:pt x="0" y="2164"/>
                  </a:lnTo>
                  <a:lnTo>
                    <a:pt x="1616" y="0"/>
                  </a:lnTo>
                  <a:lnTo>
                    <a:pt x="3968" y="1746"/>
                  </a:lnTo>
                  <a:lnTo>
                    <a:pt x="2352" y="3911"/>
                  </a:lnTo>
                  <a:lnTo>
                    <a:pt x="1183" y="304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Rectangle 132"/>
            <p:cNvSpPr>
              <a:spLocks noChangeArrowheads="1"/>
            </p:cNvSpPr>
            <p:nvPr/>
          </p:nvSpPr>
          <p:spPr bwMode="auto">
            <a:xfrm>
              <a:off x="2974" y="2208"/>
              <a:ext cx="50" cy="1642"/>
            </a:xfrm>
            <a:prstGeom prst="rect">
              <a:avLst/>
            </a:prstGeom>
            <a:grpFill/>
            <a:ln w="0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Rectangle 133"/>
            <p:cNvSpPr>
              <a:spLocks noChangeArrowheads="1"/>
            </p:cNvSpPr>
            <p:nvPr/>
          </p:nvSpPr>
          <p:spPr bwMode="auto">
            <a:xfrm>
              <a:off x="2803" y="3440"/>
              <a:ext cx="393" cy="410"/>
            </a:xfrm>
            <a:prstGeom prst="rect">
              <a:avLst/>
            </a:prstGeom>
            <a:grpFill/>
            <a:ln w="0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Freeform 134"/>
            <p:cNvSpPr>
              <a:spLocks/>
            </p:cNvSpPr>
            <p:nvPr/>
          </p:nvSpPr>
          <p:spPr bwMode="auto">
            <a:xfrm>
              <a:off x="4588" y="2239"/>
              <a:ext cx="655" cy="528"/>
            </a:xfrm>
            <a:custGeom>
              <a:avLst/>
              <a:gdLst>
                <a:gd name="T0" fmla="*/ 1270 w 9755"/>
                <a:gd name="T1" fmla="*/ 0 h 7849"/>
                <a:gd name="T2" fmla="*/ 9755 w 9755"/>
                <a:gd name="T3" fmla="*/ 1500 h 7849"/>
                <a:gd name="T4" fmla="*/ 8052 w 9755"/>
                <a:gd name="T5" fmla="*/ 7849 h 7849"/>
                <a:gd name="T6" fmla="*/ 0 w 9755"/>
                <a:gd name="T7" fmla="*/ 4675 h 7849"/>
                <a:gd name="T8" fmla="*/ 1270 w 9755"/>
                <a:gd name="T9" fmla="*/ 0 h 7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55" h="7849">
                  <a:moveTo>
                    <a:pt x="1270" y="0"/>
                  </a:moveTo>
                  <a:lnTo>
                    <a:pt x="9755" y="1500"/>
                  </a:lnTo>
                  <a:lnTo>
                    <a:pt x="8052" y="7849"/>
                  </a:lnTo>
                  <a:lnTo>
                    <a:pt x="0" y="4675"/>
                  </a:lnTo>
                  <a:lnTo>
                    <a:pt x="1270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Freeform 135"/>
            <p:cNvSpPr>
              <a:spLocks/>
            </p:cNvSpPr>
            <p:nvPr/>
          </p:nvSpPr>
          <p:spPr bwMode="auto">
            <a:xfrm>
              <a:off x="4588" y="2239"/>
              <a:ext cx="655" cy="528"/>
            </a:xfrm>
            <a:custGeom>
              <a:avLst/>
              <a:gdLst>
                <a:gd name="T0" fmla="*/ 85 w 655"/>
                <a:gd name="T1" fmla="*/ 0 h 528"/>
                <a:gd name="T2" fmla="*/ 655 w 655"/>
                <a:gd name="T3" fmla="*/ 101 h 528"/>
                <a:gd name="T4" fmla="*/ 541 w 655"/>
                <a:gd name="T5" fmla="*/ 528 h 528"/>
                <a:gd name="T6" fmla="*/ 0 w 655"/>
                <a:gd name="T7" fmla="*/ 314 h 528"/>
                <a:gd name="T8" fmla="*/ 85 w 655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528">
                  <a:moveTo>
                    <a:pt x="85" y="0"/>
                  </a:moveTo>
                  <a:lnTo>
                    <a:pt x="655" y="101"/>
                  </a:lnTo>
                  <a:lnTo>
                    <a:pt x="541" y="528"/>
                  </a:lnTo>
                  <a:lnTo>
                    <a:pt x="0" y="314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1588" cap="flat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0" name="Idea2">
            <a:extLst>
              <a:ext uri="{FF2B5EF4-FFF2-40B4-BE49-F238E27FC236}">
                <a16:creationId xmlns:a16="http://schemas.microsoft.com/office/drawing/2014/main" id="{B5D906A2-B697-428B-98FA-1975E21289F6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8273567" y="2772519"/>
            <a:ext cx="511955" cy="565942"/>
            <a:chOff x="2087986" y="1812758"/>
            <a:chExt cx="316995" cy="350423"/>
          </a:xfrm>
          <a:noFill/>
        </p:grpSpPr>
        <p:sp>
          <p:nvSpPr>
            <p:cNvPr id="241" name="Crowdsourcing2">
              <a:extLst>
                <a:ext uri="{FF2B5EF4-FFF2-40B4-BE49-F238E27FC236}">
                  <a16:creationId xmlns:a16="http://schemas.microsoft.com/office/drawing/2014/main" id="{F4707F51-2C3B-4011-8C08-73FC062CCFE3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2212479" y="2095171"/>
              <a:ext cx="68010" cy="23054"/>
            </a:xfrm>
            <a:custGeom>
              <a:avLst/>
              <a:gdLst>
                <a:gd name="T0" fmla="*/ 130 w 156"/>
                <a:gd name="T1" fmla="*/ 52 h 52"/>
                <a:gd name="T2" fmla="*/ 26 w 156"/>
                <a:gd name="T3" fmla="*/ 52 h 52"/>
                <a:gd name="T4" fmla="*/ 0 w 156"/>
                <a:gd name="T5" fmla="*/ 26 h 52"/>
                <a:gd name="T6" fmla="*/ 26 w 156"/>
                <a:gd name="T7" fmla="*/ 0 h 52"/>
                <a:gd name="T8" fmla="*/ 130 w 156"/>
                <a:gd name="T9" fmla="*/ 0 h 52"/>
                <a:gd name="T10" fmla="*/ 156 w 156"/>
                <a:gd name="T11" fmla="*/ 26 h 52"/>
                <a:gd name="T12" fmla="*/ 130 w 156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52">
                  <a:moveTo>
                    <a:pt x="130" y="52"/>
                  </a:moveTo>
                  <a:lnTo>
                    <a:pt x="26" y="52"/>
                  </a:ln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lnTo>
                    <a:pt x="130" y="0"/>
                  </a:lnTo>
                  <a:cubicBezTo>
                    <a:pt x="144" y="0"/>
                    <a:pt x="156" y="12"/>
                    <a:pt x="156" y="26"/>
                  </a:cubicBezTo>
                  <a:cubicBezTo>
                    <a:pt x="156" y="40"/>
                    <a:pt x="144" y="52"/>
                    <a:pt x="130" y="52"/>
                  </a:cubicBezTo>
                  <a:close/>
                </a:path>
              </a:pathLst>
            </a:custGeom>
            <a:grpFill/>
            <a:ln w="0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Crowdsourcing2">
              <a:extLst>
                <a:ext uri="{FF2B5EF4-FFF2-40B4-BE49-F238E27FC236}">
                  <a16:creationId xmlns:a16="http://schemas.microsoft.com/office/drawing/2014/main" id="{7FA0E5F8-5BD3-4225-9C38-FE65A66D60CE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235533" y="1812758"/>
              <a:ext cx="21901" cy="68010"/>
            </a:xfrm>
            <a:custGeom>
              <a:avLst/>
              <a:gdLst>
                <a:gd name="T0" fmla="*/ 26 w 52"/>
                <a:gd name="T1" fmla="*/ 156 h 156"/>
                <a:gd name="T2" fmla="*/ 0 w 52"/>
                <a:gd name="T3" fmla="*/ 130 h 156"/>
                <a:gd name="T4" fmla="*/ 0 w 52"/>
                <a:gd name="T5" fmla="*/ 26 h 156"/>
                <a:gd name="T6" fmla="*/ 26 w 52"/>
                <a:gd name="T7" fmla="*/ 0 h 156"/>
                <a:gd name="T8" fmla="*/ 52 w 52"/>
                <a:gd name="T9" fmla="*/ 26 h 156"/>
                <a:gd name="T10" fmla="*/ 52 w 52"/>
                <a:gd name="T11" fmla="*/ 130 h 156"/>
                <a:gd name="T12" fmla="*/ 26 w 52"/>
                <a:gd name="T13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56">
                  <a:moveTo>
                    <a:pt x="26" y="156"/>
                  </a:moveTo>
                  <a:cubicBezTo>
                    <a:pt x="12" y="156"/>
                    <a:pt x="0" y="145"/>
                    <a:pt x="0" y="130"/>
                  </a:cubicBezTo>
                  <a:lnTo>
                    <a:pt x="0" y="26"/>
                  </a:ln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lnTo>
                    <a:pt x="52" y="130"/>
                  </a:lnTo>
                  <a:cubicBezTo>
                    <a:pt x="52" y="145"/>
                    <a:pt x="40" y="156"/>
                    <a:pt x="26" y="156"/>
                  </a:cubicBezTo>
                  <a:close/>
                </a:path>
              </a:pathLst>
            </a:custGeom>
            <a:grpFill/>
            <a:ln w="0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Crowdsourcing2">
              <a:extLst>
                <a:ext uri="{FF2B5EF4-FFF2-40B4-BE49-F238E27FC236}">
                  <a16:creationId xmlns:a16="http://schemas.microsoft.com/office/drawing/2014/main" id="{A05D80F7-F676-46C5-8F0A-BC6D0BBD5C78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2087986" y="1960304"/>
              <a:ext cx="68010" cy="21901"/>
            </a:xfrm>
            <a:custGeom>
              <a:avLst/>
              <a:gdLst>
                <a:gd name="T0" fmla="*/ 131 w 157"/>
                <a:gd name="T1" fmla="*/ 52 h 52"/>
                <a:gd name="T2" fmla="*/ 26 w 157"/>
                <a:gd name="T3" fmla="*/ 52 h 52"/>
                <a:gd name="T4" fmla="*/ 0 w 157"/>
                <a:gd name="T5" fmla="*/ 26 h 52"/>
                <a:gd name="T6" fmla="*/ 26 w 157"/>
                <a:gd name="T7" fmla="*/ 0 h 52"/>
                <a:gd name="T8" fmla="*/ 131 w 157"/>
                <a:gd name="T9" fmla="*/ 0 h 52"/>
                <a:gd name="T10" fmla="*/ 157 w 157"/>
                <a:gd name="T11" fmla="*/ 26 h 52"/>
                <a:gd name="T12" fmla="*/ 131 w 157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52">
                  <a:moveTo>
                    <a:pt x="131" y="52"/>
                  </a:moveTo>
                  <a:lnTo>
                    <a:pt x="26" y="52"/>
                  </a:lnTo>
                  <a:cubicBezTo>
                    <a:pt x="12" y="52"/>
                    <a:pt x="0" y="40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lnTo>
                    <a:pt x="131" y="0"/>
                  </a:lnTo>
                  <a:cubicBezTo>
                    <a:pt x="145" y="0"/>
                    <a:pt x="157" y="11"/>
                    <a:pt x="157" y="26"/>
                  </a:cubicBezTo>
                  <a:cubicBezTo>
                    <a:pt x="157" y="40"/>
                    <a:pt x="145" y="52"/>
                    <a:pt x="131" y="52"/>
                  </a:cubicBezTo>
                  <a:close/>
                </a:path>
              </a:pathLst>
            </a:custGeom>
            <a:grpFill/>
            <a:ln w="0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Crowdsourcing2">
              <a:extLst>
                <a:ext uri="{FF2B5EF4-FFF2-40B4-BE49-F238E27FC236}">
                  <a16:creationId xmlns:a16="http://schemas.microsoft.com/office/drawing/2014/main" id="{EE616464-7937-4579-ACD6-6B815A0E907A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128331" y="1853103"/>
              <a:ext cx="56483" cy="55330"/>
            </a:xfrm>
            <a:custGeom>
              <a:avLst/>
              <a:gdLst>
                <a:gd name="T0" fmla="*/ 103 w 131"/>
                <a:gd name="T1" fmla="*/ 128 h 128"/>
                <a:gd name="T2" fmla="*/ 84 w 131"/>
                <a:gd name="T3" fmla="*/ 121 h 128"/>
                <a:gd name="T4" fmla="*/ 11 w 131"/>
                <a:gd name="T5" fmla="*/ 47 h 128"/>
                <a:gd name="T6" fmla="*/ 11 w 131"/>
                <a:gd name="T7" fmla="*/ 10 h 128"/>
                <a:gd name="T8" fmla="*/ 47 w 131"/>
                <a:gd name="T9" fmla="*/ 10 h 128"/>
                <a:gd name="T10" fmla="*/ 121 w 131"/>
                <a:gd name="T11" fmla="*/ 84 h 128"/>
                <a:gd name="T12" fmla="*/ 121 w 131"/>
                <a:gd name="T13" fmla="*/ 121 h 128"/>
                <a:gd name="T14" fmla="*/ 103 w 131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28">
                  <a:moveTo>
                    <a:pt x="103" y="128"/>
                  </a:moveTo>
                  <a:cubicBezTo>
                    <a:pt x="96" y="128"/>
                    <a:pt x="89" y="126"/>
                    <a:pt x="84" y="121"/>
                  </a:cubicBezTo>
                  <a:lnTo>
                    <a:pt x="11" y="47"/>
                  </a:lnTo>
                  <a:cubicBezTo>
                    <a:pt x="0" y="37"/>
                    <a:pt x="0" y="20"/>
                    <a:pt x="11" y="10"/>
                  </a:cubicBezTo>
                  <a:cubicBezTo>
                    <a:pt x="21" y="0"/>
                    <a:pt x="37" y="0"/>
                    <a:pt x="47" y="10"/>
                  </a:cubicBezTo>
                  <a:lnTo>
                    <a:pt x="121" y="84"/>
                  </a:lnTo>
                  <a:cubicBezTo>
                    <a:pt x="131" y="94"/>
                    <a:pt x="131" y="111"/>
                    <a:pt x="121" y="121"/>
                  </a:cubicBezTo>
                  <a:cubicBezTo>
                    <a:pt x="116" y="126"/>
                    <a:pt x="109" y="128"/>
                    <a:pt x="103" y="128"/>
                  </a:cubicBezTo>
                  <a:close/>
                </a:path>
              </a:pathLst>
            </a:custGeom>
            <a:grpFill/>
            <a:ln w="0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Crowdsourcing2">
              <a:extLst>
                <a:ext uri="{FF2B5EF4-FFF2-40B4-BE49-F238E27FC236}">
                  <a16:creationId xmlns:a16="http://schemas.microsoft.com/office/drawing/2014/main" id="{0A149C4B-7715-461F-BFFB-E11FC1F26858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2307001" y="1853103"/>
              <a:ext cx="56483" cy="55330"/>
            </a:xfrm>
            <a:custGeom>
              <a:avLst/>
              <a:gdLst>
                <a:gd name="T0" fmla="*/ 28 w 130"/>
                <a:gd name="T1" fmla="*/ 128 h 128"/>
                <a:gd name="T2" fmla="*/ 10 w 130"/>
                <a:gd name="T3" fmla="*/ 121 h 128"/>
                <a:gd name="T4" fmla="*/ 10 w 130"/>
                <a:gd name="T5" fmla="*/ 84 h 128"/>
                <a:gd name="T6" fmla="*/ 83 w 130"/>
                <a:gd name="T7" fmla="*/ 10 h 128"/>
                <a:gd name="T8" fmla="*/ 120 w 130"/>
                <a:gd name="T9" fmla="*/ 10 h 128"/>
                <a:gd name="T10" fmla="*/ 120 w 130"/>
                <a:gd name="T11" fmla="*/ 47 h 128"/>
                <a:gd name="T12" fmla="*/ 47 w 130"/>
                <a:gd name="T13" fmla="*/ 121 h 128"/>
                <a:gd name="T14" fmla="*/ 28 w 130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28">
                  <a:moveTo>
                    <a:pt x="28" y="128"/>
                  </a:moveTo>
                  <a:cubicBezTo>
                    <a:pt x="22" y="128"/>
                    <a:pt x="15" y="126"/>
                    <a:pt x="10" y="121"/>
                  </a:cubicBezTo>
                  <a:cubicBezTo>
                    <a:pt x="0" y="111"/>
                    <a:pt x="0" y="94"/>
                    <a:pt x="10" y="84"/>
                  </a:cubicBezTo>
                  <a:lnTo>
                    <a:pt x="83" y="10"/>
                  </a:lnTo>
                  <a:cubicBezTo>
                    <a:pt x="94" y="0"/>
                    <a:pt x="110" y="0"/>
                    <a:pt x="120" y="10"/>
                  </a:cubicBezTo>
                  <a:cubicBezTo>
                    <a:pt x="130" y="20"/>
                    <a:pt x="130" y="37"/>
                    <a:pt x="120" y="47"/>
                  </a:cubicBezTo>
                  <a:lnTo>
                    <a:pt x="47" y="121"/>
                  </a:lnTo>
                  <a:cubicBezTo>
                    <a:pt x="42" y="126"/>
                    <a:pt x="35" y="128"/>
                    <a:pt x="28" y="128"/>
                  </a:cubicBezTo>
                  <a:close/>
                </a:path>
              </a:pathLst>
            </a:custGeom>
            <a:grpFill/>
            <a:ln w="0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Crowdsourcing2">
              <a:extLst>
                <a:ext uri="{FF2B5EF4-FFF2-40B4-BE49-F238E27FC236}">
                  <a16:creationId xmlns:a16="http://schemas.microsoft.com/office/drawing/2014/main" id="{D42ADCE5-E695-41D1-8C4E-3C7D6519A307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2336971" y="1960304"/>
              <a:ext cx="68010" cy="21901"/>
            </a:xfrm>
            <a:custGeom>
              <a:avLst/>
              <a:gdLst>
                <a:gd name="T0" fmla="*/ 131 w 157"/>
                <a:gd name="T1" fmla="*/ 52 h 52"/>
                <a:gd name="T2" fmla="*/ 26 w 157"/>
                <a:gd name="T3" fmla="*/ 52 h 52"/>
                <a:gd name="T4" fmla="*/ 0 w 157"/>
                <a:gd name="T5" fmla="*/ 26 h 52"/>
                <a:gd name="T6" fmla="*/ 26 w 157"/>
                <a:gd name="T7" fmla="*/ 0 h 52"/>
                <a:gd name="T8" fmla="*/ 131 w 157"/>
                <a:gd name="T9" fmla="*/ 0 h 52"/>
                <a:gd name="T10" fmla="*/ 157 w 157"/>
                <a:gd name="T11" fmla="*/ 26 h 52"/>
                <a:gd name="T12" fmla="*/ 131 w 157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52">
                  <a:moveTo>
                    <a:pt x="131" y="52"/>
                  </a:moveTo>
                  <a:lnTo>
                    <a:pt x="26" y="52"/>
                  </a:lnTo>
                  <a:cubicBezTo>
                    <a:pt x="12" y="52"/>
                    <a:pt x="0" y="40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lnTo>
                    <a:pt x="131" y="0"/>
                  </a:lnTo>
                  <a:cubicBezTo>
                    <a:pt x="145" y="0"/>
                    <a:pt x="157" y="11"/>
                    <a:pt x="157" y="26"/>
                  </a:cubicBezTo>
                  <a:cubicBezTo>
                    <a:pt x="157" y="40"/>
                    <a:pt x="145" y="52"/>
                    <a:pt x="131" y="52"/>
                  </a:cubicBezTo>
                  <a:close/>
                </a:path>
              </a:pathLst>
            </a:custGeom>
            <a:grpFill/>
            <a:ln w="0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Crowdsourcing2">
              <a:extLst>
                <a:ext uri="{FF2B5EF4-FFF2-40B4-BE49-F238E27FC236}">
                  <a16:creationId xmlns:a16="http://schemas.microsoft.com/office/drawing/2014/main" id="{46443707-FF11-409B-8771-86CED87CF6A9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2212479" y="2128600"/>
              <a:ext cx="68010" cy="34581"/>
            </a:xfrm>
            <a:custGeom>
              <a:avLst/>
              <a:gdLst>
                <a:gd name="T0" fmla="*/ 130 w 156"/>
                <a:gd name="T1" fmla="*/ 0 h 78"/>
                <a:gd name="T2" fmla="*/ 26 w 156"/>
                <a:gd name="T3" fmla="*/ 0 h 78"/>
                <a:gd name="T4" fmla="*/ 0 w 156"/>
                <a:gd name="T5" fmla="*/ 26 h 78"/>
                <a:gd name="T6" fmla="*/ 26 w 156"/>
                <a:gd name="T7" fmla="*/ 52 h 78"/>
                <a:gd name="T8" fmla="*/ 39 w 156"/>
                <a:gd name="T9" fmla="*/ 52 h 78"/>
                <a:gd name="T10" fmla="*/ 65 w 156"/>
                <a:gd name="T11" fmla="*/ 78 h 78"/>
                <a:gd name="T12" fmla="*/ 91 w 156"/>
                <a:gd name="T13" fmla="*/ 78 h 78"/>
                <a:gd name="T14" fmla="*/ 117 w 156"/>
                <a:gd name="T15" fmla="*/ 52 h 78"/>
                <a:gd name="T16" fmla="*/ 130 w 156"/>
                <a:gd name="T17" fmla="*/ 52 h 78"/>
                <a:gd name="T18" fmla="*/ 156 w 156"/>
                <a:gd name="T19" fmla="*/ 26 h 78"/>
                <a:gd name="T20" fmla="*/ 130 w 156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78">
                  <a:moveTo>
                    <a:pt x="130" y="0"/>
                  </a:moveTo>
                  <a:lnTo>
                    <a:pt x="26" y="0"/>
                  </a:lnTo>
                  <a:cubicBezTo>
                    <a:pt x="11" y="0"/>
                    <a:pt x="0" y="12"/>
                    <a:pt x="0" y="26"/>
                  </a:cubicBezTo>
                  <a:cubicBezTo>
                    <a:pt x="0" y="41"/>
                    <a:pt x="11" y="52"/>
                    <a:pt x="26" y="52"/>
                  </a:cubicBezTo>
                  <a:lnTo>
                    <a:pt x="39" y="52"/>
                  </a:lnTo>
                  <a:cubicBezTo>
                    <a:pt x="39" y="67"/>
                    <a:pt x="51" y="78"/>
                    <a:pt x="65" y="78"/>
                  </a:cubicBezTo>
                  <a:lnTo>
                    <a:pt x="91" y="78"/>
                  </a:lnTo>
                  <a:cubicBezTo>
                    <a:pt x="105" y="78"/>
                    <a:pt x="117" y="67"/>
                    <a:pt x="117" y="52"/>
                  </a:cubicBezTo>
                  <a:lnTo>
                    <a:pt x="130" y="52"/>
                  </a:lnTo>
                  <a:cubicBezTo>
                    <a:pt x="144" y="52"/>
                    <a:pt x="156" y="41"/>
                    <a:pt x="156" y="26"/>
                  </a:cubicBezTo>
                  <a:cubicBezTo>
                    <a:pt x="156" y="12"/>
                    <a:pt x="144" y="0"/>
                    <a:pt x="130" y="0"/>
                  </a:cubicBezTo>
                  <a:close/>
                </a:path>
              </a:pathLst>
            </a:custGeom>
            <a:grpFill/>
            <a:ln w="0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Crowdsourcing2">
              <a:extLst>
                <a:ext uri="{FF2B5EF4-FFF2-40B4-BE49-F238E27FC236}">
                  <a16:creationId xmlns:a16="http://schemas.microsoft.com/office/drawing/2014/main" id="{767F8776-662B-41E0-AAAC-E29888FC1BE8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2167523" y="1892295"/>
              <a:ext cx="157921" cy="191349"/>
            </a:xfrm>
            <a:custGeom>
              <a:avLst/>
              <a:gdLst>
                <a:gd name="T0" fmla="*/ 316 w 364"/>
                <a:gd name="T1" fmla="*/ 306 h 443"/>
                <a:gd name="T2" fmla="*/ 364 w 364"/>
                <a:gd name="T3" fmla="*/ 183 h 443"/>
                <a:gd name="T4" fmla="*/ 182 w 364"/>
                <a:gd name="T5" fmla="*/ 0 h 443"/>
                <a:gd name="T6" fmla="*/ 0 w 364"/>
                <a:gd name="T7" fmla="*/ 183 h 443"/>
                <a:gd name="T8" fmla="*/ 45 w 364"/>
                <a:gd name="T9" fmla="*/ 302 h 443"/>
                <a:gd name="T10" fmla="*/ 104 w 364"/>
                <a:gd name="T11" fmla="*/ 417 h 443"/>
                <a:gd name="T12" fmla="*/ 130 w 364"/>
                <a:gd name="T13" fmla="*/ 443 h 443"/>
                <a:gd name="T14" fmla="*/ 234 w 364"/>
                <a:gd name="T15" fmla="*/ 443 h 443"/>
                <a:gd name="T16" fmla="*/ 260 w 364"/>
                <a:gd name="T17" fmla="*/ 417 h 443"/>
                <a:gd name="T18" fmla="*/ 260 w 364"/>
                <a:gd name="T19" fmla="*/ 416 h 443"/>
                <a:gd name="T20" fmla="*/ 316 w 364"/>
                <a:gd name="T21" fmla="*/ 306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443">
                  <a:moveTo>
                    <a:pt x="316" y="306"/>
                  </a:moveTo>
                  <a:cubicBezTo>
                    <a:pt x="346" y="273"/>
                    <a:pt x="364" y="230"/>
                    <a:pt x="364" y="183"/>
                  </a:cubicBezTo>
                  <a:cubicBezTo>
                    <a:pt x="364" y="82"/>
                    <a:pt x="283" y="0"/>
                    <a:pt x="182" y="0"/>
                  </a:cubicBezTo>
                  <a:cubicBezTo>
                    <a:pt x="81" y="0"/>
                    <a:pt x="0" y="82"/>
                    <a:pt x="0" y="183"/>
                  </a:cubicBezTo>
                  <a:cubicBezTo>
                    <a:pt x="0" y="229"/>
                    <a:pt x="17" y="270"/>
                    <a:pt x="45" y="302"/>
                  </a:cubicBezTo>
                  <a:cubicBezTo>
                    <a:pt x="57" y="316"/>
                    <a:pt x="104" y="372"/>
                    <a:pt x="104" y="417"/>
                  </a:cubicBezTo>
                  <a:cubicBezTo>
                    <a:pt x="104" y="431"/>
                    <a:pt x="115" y="443"/>
                    <a:pt x="130" y="443"/>
                  </a:cubicBezTo>
                  <a:lnTo>
                    <a:pt x="234" y="443"/>
                  </a:lnTo>
                  <a:cubicBezTo>
                    <a:pt x="248" y="443"/>
                    <a:pt x="260" y="431"/>
                    <a:pt x="260" y="417"/>
                  </a:cubicBezTo>
                  <a:lnTo>
                    <a:pt x="260" y="416"/>
                  </a:lnTo>
                  <a:cubicBezTo>
                    <a:pt x="261" y="373"/>
                    <a:pt x="301" y="323"/>
                    <a:pt x="316" y="306"/>
                  </a:cubicBezTo>
                  <a:close/>
                </a:path>
              </a:pathLst>
            </a:custGeom>
            <a:grpFill/>
            <a:ln w="0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9" name="Businessman2"/>
          <p:cNvSpPr>
            <a:spLocks noChangeAspect="1" noEditPoints="1"/>
          </p:cNvSpPr>
          <p:nvPr>
            <p:custDataLst>
              <p:tags r:id="rId12"/>
            </p:custDataLst>
          </p:nvPr>
        </p:nvSpPr>
        <p:spPr bwMode="auto">
          <a:xfrm>
            <a:off x="8452040" y="2916535"/>
            <a:ext cx="189466" cy="170146"/>
          </a:xfrm>
          <a:custGeom>
            <a:avLst/>
            <a:gdLst>
              <a:gd name="T0" fmla="*/ 3004 w 7500"/>
              <a:gd name="T1" fmla="*/ 181 h 6725"/>
              <a:gd name="T2" fmla="*/ 2577 w 7500"/>
              <a:gd name="T3" fmla="*/ 902 h 6725"/>
              <a:gd name="T4" fmla="*/ 2492 w 7500"/>
              <a:gd name="T5" fmla="*/ 1589 h 6725"/>
              <a:gd name="T6" fmla="*/ 2538 w 7500"/>
              <a:gd name="T7" fmla="*/ 2301 h 6725"/>
              <a:gd name="T8" fmla="*/ 2713 w 7500"/>
              <a:gd name="T9" fmla="*/ 2676 h 6725"/>
              <a:gd name="T10" fmla="*/ 2457 w 7500"/>
              <a:gd name="T11" fmla="*/ 3176 h 6725"/>
              <a:gd name="T12" fmla="*/ 913 w 7500"/>
              <a:gd name="T13" fmla="*/ 3645 h 6725"/>
              <a:gd name="T14" fmla="*/ 734 w 7500"/>
              <a:gd name="T15" fmla="*/ 4293 h 6725"/>
              <a:gd name="T16" fmla="*/ 7500 w 7500"/>
              <a:gd name="T17" fmla="*/ 6725 h 6725"/>
              <a:gd name="T18" fmla="*/ 6988 w 7500"/>
              <a:gd name="T19" fmla="*/ 4370 h 6725"/>
              <a:gd name="T20" fmla="*/ 6860 w 7500"/>
              <a:gd name="T21" fmla="*/ 3867 h 6725"/>
              <a:gd name="T22" fmla="*/ 5452 w 7500"/>
              <a:gd name="T23" fmla="*/ 3509 h 6725"/>
              <a:gd name="T24" fmla="*/ 4650 w 7500"/>
              <a:gd name="T25" fmla="*/ 3031 h 6725"/>
              <a:gd name="T26" fmla="*/ 4744 w 7500"/>
              <a:gd name="T27" fmla="*/ 2706 h 6725"/>
              <a:gd name="T28" fmla="*/ 4846 w 7500"/>
              <a:gd name="T29" fmla="*/ 2399 h 6725"/>
              <a:gd name="T30" fmla="*/ 4932 w 7500"/>
              <a:gd name="T31" fmla="*/ 1964 h 6725"/>
              <a:gd name="T32" fmla="*/ 4846 w 7500"/>
              <a:gd name="T33" fmla="*/ 1452 h 6725"/>
              <a:gd name="T34" fmla="*/ 4564 w 7500"/>
              <a:gd name="T35" fmla="*/ 394 h 6725"/>
              <a:gd name="T36" fmla="*/ 3541 w 7500"/>
              <a:gd name="T37" fmla="*/ 19 h 6725"/>
              <a:gd name="T38" fmla="*/ 3088 w 7500"/>
              <a:gd name="T39" fmla="*/ 3415 h 6725"/>
              <a:gd name="T40" fmla="*/ 3814 w 7500"/>
              <a:gd name="T41" fmla="*/ 3841 h 6725"/>
              <a:gd name="T42" fmla="*/ 4616 w 7500"/>
              <a:gd name="T43" fmla="*/ 3201 h 6725"/>
              <a:gd name="T44" fmla="*/ 4292 w 7500"/>
              <a:gd name="T45" fmla="*/ 4191 h 6725"/>
              <a:gd name="T46" fmla="*/ 3882 w 7500"/>
              <a:gd name="T47" fmla="*/ 5744 h 6725"/>
              <a:gd name="T48" fmla="*/ 3319 w 7500"/>
              <a:gd name="T49" fmla="*/ 4234 h 6725"/>
              <a:gd name="T50" fmla="*/ 2952 w 7500"/>
              <a:gd name="T51" fmla="*/ 3168 h 6725"/>
              <a:gd name="T52" fmla="*/ 3805 w 7500"/>
              <a:gd name="T53" fmla="*/ 6009 h 6725"/>
              <a:gd name="T54" fmla="*/ 3435 w 7500"/>
              <a:gd name="T55" fmla="*/ 4701 h 6725"/>
              <a:gd name="T56" fmla="*/ 3785 w 7500"/>
              <a:gd name="T57" fmla="*/ 4417 h 6725"/>
              <a:gd name="T58" fmla="*/ 3391 w 7500"/>
              <a:gd name="T59" fmla="*/ 4093 h 6725"/>
              <a:gd name="T60" fmla="*/ 3532 w 7500"/>
              <a:gd name="T61" fmla="*/ 3867 h 6725"/>
              <a:gd name="T62" fmla="*/ 4177 w 7500"/>
              <a:gd name="T63" fmla="*/ 4281 h 6725"/>
              <a:gd name="T64" fmla="*/ 3797 w 7500"/>
              <a:gd name="T65" fmla="*/ 4413 h 6725"/>
              <a:gd name="T66" fmla="*/ 4010 w 7500"/>
              <a:gd name="T67" fmla="*/ 4985 h 6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500" h="6725">
                <a:moveTo>
                  <a:pt x="3541" y="19"/>
                </a:moveTo>
                <a:cubicBezTo>
                  <a:pt x="3355" y="35"/>
                  <a:pt x="3161" y="78"/>
                  <a:pt x="3004" y="181"/>
                </a:cubicBezTo>
                <a:cubicBezTo>
                  <a:pt x="2867" y="270"/>
                  <a:pt x="2763" y="410"/>
                  <a:pt x="2684" y="554"/>
                </a:cubicBezTo>
                <a:cubicBezTo>
                  <a:pt x="2626" y="660"/>
                  <a:pt x="2597" y="782"/>
                  <a:pt x="2577" y="902"/>
                </a:cubicBezTo>
                <a:cubicBezTo>
                  <a:pt x="2545" y="1091"/>
                  <a:pt x="2559" y="1478"/>
                  <a:pt x="2559" y="1478"/>
                </a:cubicBezTo>
                <a:lnTo>
                  <a:pt x="2492" y="1589"/>
                </a:lnTo>
                <a:cubicBezTo>
                  <a:pt x="2475" y="1723"/>
                  <a:pt x="2496" y="1853"/>
                  <a:pt x="2501" y="1987"/>
                </a:cubicBezTo>
                <a:cubicBezTo>
                  <a:pt x="2505" y="2092"/>
                  <a:pt x="2517" y="2196"/>
                  <a:pt x="2538" y="2301"/>
                </a:cubicBezTo>
                <a:lnTo>
                  <a:pt x="2645" y="2425"/>
                </a:lnTo>
                <a:cubicBezTo>
                  <a:pt x="2645" y="2425"/>
                  <a:pt x="2670" y="2574"/>
                  <a:pt x="2713" y="2676"/>
                </a:cubicBezTo>
                <a:cubicBezTo>
                  <a:pt x="2757" y="2779"/>
                  <a:pt x="2927" y="3014"/>
                  <a:pt x="2927" y="3014"/>
                </a:cubicBezTo>
                <a:cubicBezTo>
                  <a:pt x="2770" y="3068"/>
                  <a:pt x="2537" y="3114"/>
                  <a:pt x="2457" y="3176"/>
                </a:cubicBezTo>
                <a:cubicBezTo>
                  <a:pt x="2398" y="3221"/>
                  <a:pt x="2385" y="3309"/>
                  <a:pt x="2354" y="3381"/>
                </a:cubicBezTo>
                <a:lnTo>
                  <a:pt x="913" y="3645"/>
                </a:lnTo>
                <a:lnTo>
                  <a:pt x="734" y="3910"/>
                </a:lnTo>
                <a:lnTo>
                  <a:pt x="734" y="4293"/>
                </a:lnTo>
                <a:lnTo>
                  <a:pt x="0" y="6725"/>
                </a:lnTo>
                <a:lnTo>
                  <a:pt x="7500" y="6725"/>
                </a:lnTo>
                <a:lnTo>
                  <a:pt x="7270" y="5949"/>
                </a:lnTo>
                <a:lnTo>
                  <a:pt x="6988" y="4370"/>
                </a:lnTo>
                <a:lnTo>
                  <a:pt x="6971" y="4055"/>
                </a:lnTo>
                <a:lnTo>
                  <a:pt x="6860" y="3867"/>
                </a:lnTo>
                <a:lnTo>
                  <a:pt x="6280" y="3653"/>
                </a:lnTo>
                <a:lnTo>
                  <a:pt x="5452" y="3509"/>
                </a:lnTo>
                <a:cubicBezTo>
                  <a:pt x="5364" y="3418"/>
                  <a:pt x="5252" y="3291"/>
                  <a:pt x="5187" y="3235"/>
                </a:cubicBezTo>
                <a:cubicBezTo>
                  <a:pt x="5123" y="3180"/>
                  <a:pt x="4829" y="3099"/>
                  <a:pt x="4650" y="3031"/>
                </a:cubicBezTo>
                <a:lnTo>
                  <a:pt x="4616" y="2911"/>
                </a:lnTo>
                <a:cubicBezTo>
                  <a:pt x="4616" y="2911"/>
                  <a:pt x="4712" y="2796"/>
                  <a:pt x="4744" y="2706"/>
                </a:cubicBezTo>
                <a:cubicBezTo>
                  <a:pt x="4776" y="2617"/>
                  <a:pt x="4786" y="2382"/>
                  <a:pt x="4786" y="2382"/>
                </a:cubicBezTo>
                <a:lnTo>
                  <a:pt x="4846" y="2399"/>
                </a:lnTo>
                <a:lnTo>
                  <a:pt x="4907" y="2305"/>
                </a:lnTo>
                <a:lnTo>
                  <a:pt x="4932" y="1964"/>
                </a:lnTo>
                <a:cubicBezTo>
                  <a:pt x="4932" y="1964"/>
                  <a:pt x="4937" y="1560"/>
                  <a:pt x="4915" y="1512"/>
                </a:cubicBezTo>
                <a:cubicBezTo>
                  <a:pt x="4893" y="1464"/>
                  <a:pt x="4846" y="1452"/>
                  <a:pt x="4846" y="1452"/>
                </a:cubicBezTo>
                <a:cubicBezTo>
                  <a:pt x="4846" y="1452"/>
                  <a:pt x="4859" y="1082"/>
                  <a:pt x="4813" y="906"/>
                </a:cubicBezTo>
                <a:cubicBezTo>
                  <a:pt x="4764" y="723"/>
                  <a:pt x="4682" y="543"/>
                  <a:pt x="4564" y="394"/>
                </a:cubicBezTo>
                <a:cubicBezTo>
                  <a:pt x="4468" y="272"/>
                  <a:pt x="4345" y="161"/>
                  <a:pt x="4202" y="100"/>
                </a:cubicBezTo>
                <a:cubicBezTo>
                  <a:pt x="3998" y="13"/>
                  <a:pt x="3762" y="0"/>
                  <a:pt x="3541" y="19"/>
                </a:cubicBezTo>
                <a:close/>
                <a:moveTo>
                  <a:pt x="2952" y="3168"/>
                </a:moveTo>
                <a:lnTo>
                  <a:pt x="3088" y="3415"/>
                </a:lnTo>
                <a:lnTo>
                  <a:pt x="3575" y="3824"/>
                </a:lnTo>
                <a:lnTo>
                  <a:pt x="3814" y="3841"/>
                </a:lnTo>
                <a:lnTo>
                  <a:pt x="4369" y="3542"/>
                </a:lnTo>
                <a:lnTo>
                  <a:pt x="4616" y="3201"/>
                </a:lnTo>
                <a:lnTo>
                  <a:pt x="4591" y="3329"/>
                </a:lnTo>
                <a:lnTo>
                  <a:pt x="4292" y="4191"/>
                </a:lnTo>
                <a:lnTo>
                  <a:pt x="4044" y="5002"/>
                </a:lnTo>
                <a:lnTo>
                  <a:pt x="3882" y="5744"/>
                </a:lnTo>
                <a:lnTo>
                  <a:pt x="3720" y="6649"/>
                </a:lnTo>
                <a:lnTo>
                  <a:pt x="3319" y="4234"/>
                </a:lnTo>
                <a:lnTo>
                  <a:pt x="3080" y="3730"/>
                </a:lnTo>
                <a:lnTo>
                  <a:pt x="2952" y="3168"/>
                </a:lnTo>
                <a:close/>
                <a:moveTo>
                  <a:pt x="4010" y="4985"/>
                </a:moveTo>
                <a:lnTo>
                  <a:pt x="3805" y="6009"/>
                </a:lnTo>
                <a:lnTo>
                  <a:pt x="3720" y="6628"/>
                </a:lnTo>
                <a:lnTo>
                  <a:pt x="3435" y="4701"/>
                </a:lnTo>
                <a:lnTo>
                  <a:pt x="3533" y="4442"/>
                </a:lnTo>
                <a:lnTo>
                  <a:pt x="3785" y="4417"/>
                </a:lnTo>
                <a:lnTo>
                  <a:pt x="3545" y="4413"/>
                </a:lnTo>
                <a:lnTo>
                  <a:pt x="3391" y="4093"/>
                </a:lnTo>
                <a:lnTo>
                  <a:pt x="3308" y="4159"/>
                </a:lnTo>
                <a:lnTo>
                  <a:pt x="3532" y="3867"/>
                </a:lnTo>
                <a:lnTo>
                  <a:pt x="3840" y="3884"/>
                </a:lnTo>
                <a:lnTo>
                  <a:pt x="4177" y="4281"/>
                </a:lnTo>
                <a:lnTo>
                  <a:pt x="3981" y="4118"/>
                </a:lnTo>
                <a:lnTo>
                  <a:pt x="3797" y="4413"/>
                </a:lnTo>
                <a:lnTo>
                  <a:pt x="4002" y="4848"/>
                </a:lnTo>
                <a:lnTo>
                  <a:pt x="4010" y="4985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14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24" grpId="0" animBg="1"/>
      <p:bldP spid="28" grpId="0" animBg="1"/>
      <p:bldP spid="127" grpId="0" animBg="1"/>
      <p:bldP spid="174" grpId="0" animBg="1"/>
      <p:bldP spid="175" grpId="0"/>
      <p:bldP spid="179" grpId="0"/>
      <p:bldP spid="180" grpId="0"/>
      <p:bldP spid="183" grpId="0"/>
      <p:bldP spid="184" grpId="0"/>
      <p:bldP spid="185" grpId="0"/>
      <p:bldP spid="187" grpId="0"/>
      <p:bldP spid="188" grpId="0"/>
      <p:bldP spid="189" grpId="0"/>
      <p:bldP spid="190" grpId="0"/>
      <p:bldP spid="191" grpId="0"/>
      <p:bldP spid="192" grpId="0"/>
      <p:bldP spid="2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71D9-C934-43BD-B59D-D849422C4C08}" type="datetime3">
              <a:rPr lang="de-DE" smtClean="0">
                <a:solidFill>
                  <a:srgbClr val="000000"/>
                </a:solidFill>
              </a:rPr>
              <a:t>21/07/20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88DD-6605-4EF4-9E67-B567F731CE68}" type="slidenum">
              <a:rPr lang="de-CH" smtClean="0">
                <a:solidFill>
                  <a:srgbClr val="000000"/>
                </a:solidFill>
              </a:rPr>
              <a:pPr/>
              <a:t>5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ENTREPRENEURIAL UNIVERSITY </a:t>
            </a:r>
            <a:r>
              <a:rPr lang="en-US" sz="2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br>
              <a:rPr lang="en-US" sz="2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/>
              <a:t>FORMAL AND INFORMAL CONDITIONS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85" y="252239"/>
            <a:ext cx="1440160" cy="472889"/>
          </a:xfrm>
          <a:prstGeom prst="rect">
            <a:avLst/>
          </a:prstGeom>
        </p:spPr>
      </p:pic>
      <p:sp>
        <p:nvSpPr>
          <p:cNvPr id="59" name="Oval 120"/>
          <p:cNvSpPr>
            <a:spLocks noChangeAspect="1"/>
          </p:cNvSpPr>
          <p:nvPr/>
        </p:nvSpPr>
        <p:spPr>
          <a:xfrm>
            <a:off x="2103486" y="4622089"/>
            <a:ext cx="700322" cy="70032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617" tIns="37808" rIns="75617" bIns="378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56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8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Circle: Hollow 5">
            <a:extLst>
              <a:ext uri="{FF2B5EF4-FFF2-40B4-BE49-F238E27FC236}">
                <a16:creationId xmlns:a16="http://schemas.microsoft.com/office/drawing/2014/main" id="{89D46B1A-A97C-4620-9B29-30DDF6B71590}"/>
              </a:ext>
            </a:extLst>
          </p:cNvPr>
          <p:cNvSpPr/>
          <p:nvPr/>
        </p:nvSpPr>
        <p:spPr>
          <a:xfrm>
            <a:off x="3381907" y="3564607"/>
            <a:ext cx="2379279" cy="2379279"/>
          </a:xfrm>
          <a:prstGeom prst="donut">
            <a:avLst/>
          </a:prstGeom>
          <a:solidFill>
            <a:schemeClr val="tx2"/>
          </a:solidFill>
          <a:ln>
            <a:solidFill>
              <a:schemeClr val="bg1"/>
            </a:solidFill>
          </a:ln>
          <a:scene3d>
            <a:camera prst="perspectiveRelaxed"/>
            <a:lightRig rig="threePt" dir="t"/>
          </a:scene3d>
          <a:sp3d extrusionH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617" tIns="37808" rIns="75617" bIns="378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56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89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Circle: Hollow 5 - 1">
            <a:extLst>
              <a:ext uri="{FF2B5EF4-FFF2-40B4-BE49-F238E27FC236}">
                <a16:creationId xmlns:a16="http://schemas.microsoft.com/office/drawing/2014/main" id="{89D46B1A-A97C-4620-9B29-30DDF6B71590}"/>
              </a:ext>
            </a:extLst>
          </p:cNvPr>
          <p:cNvSpPr/>
          <p:nvPr/>
        </p:nvSpPr>
        <p:spPr>
          <a:xfrm>
            <a:off x="3582689" y="3336616"/>
            <a:ext cx="2379279" cy="2379279"/>
          </a:xfrm>
          <a:prstGeom prst="donut">
            <a:avLst/>
          </a:prstGeom>
          <a:ln>
            <a:solidFill>
              <a:schemeClr val="bg1"/>
            </a:solidFill>
          </a:ln>
          <a:scene3d>
            <a:camera prst="perspectiveRelaxed"/>
            <a:lightRig rig="threePt" dir="t"/>
          </a:scene3d>
          <a:sp3d extrusionH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617" tIns="37808" rIns="75617" bIns="378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56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89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Circle: Hollow 5 - 2">
            <a:extLst>
              <a:ext uri="{FF2B5EF4-FFF2-40B4-BE49-F238E27FC236}">
                <a16:creationId xmlns:a16="http://schemas.microsoft.com/office/drawing/2014/main" id="{89D46B1A-A97C-4620-9B29-30DDF6B71590}"/>
              </a:ext>
            </a:extLst>
          </p:cNvPr>
          <p:cNvSpPr/>
          <p:nvPr/>
        </p:nvSpPr>
        <p:spPr>
          <a:xfrm>
            <a:off x="3856565" y="3053784"/>
            <a:ext cx="2304315" cy="2282904"/>
          </a:xfrm>
          <a:prstGeom prst="donu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scene3d>
            <a:camera prst="perspectiveRelaxed"/>
            <a:lightRig rig="threePt" dir="t"/>
          </a:scene3d>
          <a:sp3d extrusionH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617" tIns="37808" rIns="75617" bIns="378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56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89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Circle: Hollow 5 - 3">
            <a:extLst>
              <a:ext uri="{FF2B5EF4-FFF2-40B4-BE49-F238E27FC236}">
                <a16:creationId xmlns:a16="http://schemas.microsoft.com/office/drawing/2014/main" id="{89D46B1A-A97C-4620-9B29-30DDF6B71590}"/>
              </a:ext>
            </a:extLst>
          </p:cNvPr>
          <p:cNvSpPr/>
          <p:nvPr/>
        </p:nvSpPr>
        <p:spPr>
          <a:xfrm>
            <a:off x="4130442" y="2770950"/>
            <a:ext cx="2379279" cy="2379279"/>
          </a:xfrm>
          <a:prstGeom prst="donut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scene3d>
            <a:camera prst="perspectiveRelaxed"/>
            <a:lightRig rig="threePt" dir="t"/>
          </a:scene3d>
          <a:sp3d extrusionH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617" tIns="37808" rIns="75617" bIns="378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56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89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TextBox 57"/>
          <p:cNvSpPr txBox="1"/>
          <p:nvPr/>
        </p:nvSpPr>
        <p:spPr>
          <a:xfrm>
            <a:off x="7419760" y="4244136"/>
            <a:ext cx="275011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756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Entrepreneurial </a:t>
            </a:r>
            <a:r>
              <a:rPr lang="en-US" b="1" dirty="0" smtClean="0"/>
              <a:t>support (FC) </a:t>
            </a:r>
            <a:endParaRPr lang="en-US" sz="132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TextBox 59"/>
          <p:cNvSpPr txBox="1"/>
          <p:nvPr/>
        </p:nvSpPr>
        <p:spPr>
          <a:xfrm>
            <a:off x="272803" y="2686589"/>
            <a:ext cx="2750116" cy="5729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56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err="1" smtClean="0">
                <a:solidFill>
                  <a:srgbClr val="0F6FC6"/>
                </a:solidFill>
                <a:latin typeface="+mj-lt"/>
              </a:rPr>
              <a:t>Role</a:t>
            </a:r>
            <a:r>
              <a:rPr lang="fr-FR" sz="2400" b="1" dirty="0" smtClean="0">
                <a:solidFill>
                  <a:srgbClr val="0F6FC6"/>
                </a:solidFill>
                <a:latin typeface="+mj-lt"/>
              </a:rPr>
              <a:t> </a:t>
            </a:r>
            <a:r>
              <a:rPr lang="fr-FR" sz="2400" b="1" dirty="0" err="1" smtClean="0">
                <a:solidFill>
                  <a:srgbClr val="0F6FC6"/>
                </a:solidFill>
                <a:latin typeface="+mj-lt"/>
              </a:rPr>
              <a:t>models</a:t>
            </a:r>
            <a:r>
              <a:rPr lang="fr-FR" sz="2400" b="1" dirty="0" smtClean="0">
                <a:solidFill>
                  <a:srgbClr val="0F6FC6"/>
                </a:solidFill>
                <a:latin typeface="+mj-lt"/>
              </a:rPr>
              <a:t> (IC) </a:t>
            </a:r>
          </a:p>
          <a:p>
            <a:pPr defTabSz="756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23" dirty="0" smtClean="0">
                <a:solidFill>
                  <a:prstClr val="black"/>
                </a:solidFill>
                <a:latin typeface="Calibri"/>
              </a:rPr>
              <a:t>.</a:t>
            </a:r>
            <a:endParaRPr lang="en-US" sz="132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TextBox 61"/>
          <p:cNvSpPr txBox="1"/>
          <p:nvPr/>
        </p:nvSpPr>
        <p:spPr>
          <a:xfrm>
            <a:off x="438044" y="5510491"/>
            <a:ext cx="2750116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56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Reward system (IC) </a:t>
            </a:r>
            <a:endParaRPr lang="en-US" sz="132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val 8"/>
          <p:cNvSpPr>
            <a:spLocks noChangeAspect="1"/>
          </p:cNvSpPr>
          <p:nvPr/>
        </p:nvSpPr>
        <p:spPr>
          <a:xfrm>
            <a:off x="2987977" y="2186467"/>
            <a:ext cx="694292" cy="694292"/>
          </a:xfrm>
          <a:prstGeom prst="ellipse">
            <a:avLst/>
          </a:prstGeom>
          <a:solidFill>
            <a:srgbClr val="318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617" tIns="37808" rIns="75617" bIns="378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56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89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75" name="Solar_Panel"/>
          <p:cNvGrpSpPr>
            <a:grpSpLocks noChangeAspect="1"/>
          </p:cNvGrpSpPr>
          <p:nvPr/>
        </p:nvGrpSpPr>
        <p:grpSpPr bwMode="auto">
          <a:xfrm>
            <a:off x="3048318" y="2268463"/>
            <a:ext cx="530044" cy="531171"/>
            <a:chOff x="8" y="8"/>
            <a:chExt cx="470" cy="471"/>
          </a:xfrm>
          <a:solidFill>
            <a:schemeClr val="bg1"/>
          </a:solidFill>
        </p:grpSpPr>
        <p:sp>
          <p:nvSpPr>
            <p:cNvPr id="76" name="Solar_Panel"/>
            <p:cNvSpPr>
              <a:spLocks noChangeArrowheads="1"/>
            </p:cNvSpPr>
            <p:nvPr/>
          </p:nvSpPr>
          <p:spPr bwMode="auto">
            <a:xfrm>
              <a:off x="60" y="60"/>
              <a:ext cx="131" cy="131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5617" tIns="37808" rIns="75617" bIns="37808" numCol="1" anchor="t" anchorCtr="0" compatLnSpc="1">
              <a:prstTxWarp prst="textNoShape">
                <a:avLst/>
              </a:prstTxWarp>
            </a:bodyPr>
            <a:lstStyle/>
            <a:p>
              <a:pPr algn="l" defTabSz="7562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89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Solar_Panel"/>
            <p:cNvSpPr>
              <a:spLocks/>
            </p:cNvSpPr>
            <p:nvPr/>
          </p:nvSpPr>
          <p:spPr bwMode="auto">
            <a:xfrm>
              <a:off x="8" y="119"/>
              <a:ext cx="39" cy="13"/>
            </a:xfrm>
            <a:custGeom>
              <a:avLst/>
              <a:gdLst>
                <a:gd name="T0" fmla="*/ 104 w 105"/>
                <a:gd name="T1" fmla="*/ 17 h 35"/>
                <a:gd name="T2" fmla="*/ 105 w 105"/>
                <a:gd name="T3" fmla="*/ 0 h 35"/>
                <a:gd name="T4" fmla="*/ 0 w 105"/>
                <a:gd name="T5" fmla="*/ 0 h 35"/>
                <a:gd name="T6" fmla="*/ 0 w 105"/>
                <a:gd name="T7" fmla="*/ 35 h 35"/>
                <a:gd name="T8" fmla="*/ 105 w 105"/>
                <a:gd name="T9" fmla="*/ 35 h 35"/>
                <a:gd name="T10" fmla="*/ 104 w 105"/>
                <a:gd name="T11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35">
                  <a:moveTo>
                    <a:pt x="104" y="17"/>
                  </a:moveTo>
                  <a:cubicBezTo>
                    <a:pt x="104" y="12"/>
                    <a:pt x="105" y="6"/>
                    <a:pt x="105" y="0"/>
                  </a:cubicBezTo>
                  <a:lnTo>
                    <a:pt x="0" y="0"/>
                  </a:lnTo>
                  <a:lnTo>
                    <a:pt x="0" y="35"/>
                  </a:lnTo>
                  <a:lnTo>
                    <a:pt x="105" y="35"/>
                  </a:lnTo>
                  <a:cubicBezTo>
                    <a:pt x="105" y="29"/>
                    <a:pt x="104" y="23"/>
                    <a:pt x="104" y="1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5617" tIns="37808" rIns="75617" bIns="37808" numCol="1" anchor="t" anchorCtr="0" compatLnSpc="1">
              <a:prstTxWarp prst="textNoShape">
                <a:avLst/>
              </a:prstTxWarp>
            </a:bodyPr>
            <a:lstStyle/>
            <a:p>
              <a:pPr algn="l" defTabSz="7562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89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Solar_Panel"/>
            <p:cNvSpPr>
              <a:spLocks/>
            </p:cNvSpPr>
            <p:nvPr/>
          </p:nvSpPr>
          <p:spPr bwMode="auto">
            <a:xfrm>
              <a:off x="36" y="36"/>
              <a:ext cx="39" cy="39"/>
            </a:xfrm>
            <a:custGeom>
              <a:avLst/>
              <a:gdLst>
                <a:gd name="T0" fmla="*/ 103 w 103"/>
                <a:gd name="T1" fmla="*/ 78 h 103"/>
                <a:gd name="T2" fmla="*/ 24 w 103"/>
                <a:gd name="T3" fmla="*/ 0 h 103"/>
                <a:gd name="T4" fmla="*/ 0 w 103"/>
                <a:gd name="T5" fmla="*/ 24 h 103"/>
                <a:gd name="T6" fmla="*/ 78 w 103"/>
                <a:gd name="T7" fmla="*/ 103 h 103"/>
                <a:gd name="T8" fmla="*/ 103 w 103"/>
                <a:gd name="T9" fmla="*/ 7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3">
                  <a:moveTo>
                    <a:pt x="103" y="78"/>
                  </a:moveTo>
                  <a:lnTo>
                    <a:pt x="24" y="0"/>
                  </a:lnTo>
                  <a:lnTo>
                    <a:pt x="0" y="24"/>
                  </a:lnTo>
                  <a:lnTo>
                    <a:pt x="78" y="103"/>
                  </a:lnTo>
                  <a:cubicBezTo>
                    <a:pt x="86" y="94"/>
                    <a:pt x="94" y="86"/>
                    <a:pt x="103" y="7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5617" tIns="37808" rIns="75617" bIns="37808" numCol="1" anchor="t" anchorCtr="0" compatLnSpc="1">
              <a:prstTxWarp prst="textNoShape">
                <a:avLst/>
              </a:prstTxWarp>
            </a:bodyPr>
            <a:lstStyle/>
            <a:p>
              <a:pPr algn="l" defTabSz="7562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89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Solar_Panel"/>
            <p:cNvSpPr>
              <a:spLocks/>
            </p:cNvSpPr>
            <p:nvPr/>
          </p:nvSpPr>
          <p:spPr bwMode="auto">
            <a:xfrm>
              <a:off x="119" y="8"/>
              <a:ext cx="13" cy="40"/>
            </a:xfrm>
            <a:custGeom>
              <a:avLst/>
              <a:gdLst>
                <a:gd name="T0" fmla="*/ 17 w 35"/>
                <a:gd name="T1" fmla="*/ 104 h 105"/>
                <a:gd name="T2" fmla="*/ 35 w 35"/>
                <a:gd name="T3" fmla="*/ 105 h 105"/>
                <a:gd name="T4" fmla="*/ 35 w 35"/>
                <a:gd name="T5" fmla="*/ 0 h 105"/>
                <a:gd name="T6" fmla="*/ 0 w 35"/>
                <a:gd name="T7" fmla="*/ 0 h 105"/>
                <a:gd name="T8" fmla="*/ 0 w 35"/>
                <a:gd name="T9" fmla="*/ 105 h 105"/>
                <a:gd name="T10" fmla="*/ 17 w 35"/>
                <a:gd name="T11" fmla="*/ 10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05">
                  <a:moveTo>
                    <a:pt x="17" y="104"/>
                  </a:moveTo>
                  <a:cubicBezTo>
                    <a:pt x="23" y="104"/>
                    <a:pt x="29" y="105"/>
                    <a:pt x="35" y="105"/>
                  </a:cubicBezTo>
                  <a:lnTo>
                    <a:pt x="35" y="0"/>
                  </a:lnTo>
                  <a:lnTo>
                    <a:pt x="0" y="0"/>
                  </a:lnTo>
                  <a:lnTo>
                    <a:pt x="0" y="105"/>
                  </a:lnTo>
                  <a:cubicBezTo>
                    <a:pt x="6" y="105"/>
                    <a:pt x="12" y="104"/>
                    <a:pt x="17" y="10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5617" tIns="37808" rIns="75617" bIns="37808" numCol="1" anchor="t" anchorCtr="0" compatLnSpc="1">
              <a:prstTxWarp prst="textNoShape">
                <a:avLst/>
              </a:prstTxWarp>
            </a:bodyPr>
            <a:lstStyle/>
            <a:p>
              <a:pPr algn="l" defTabSz="7562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89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Solar_Panel"/>
            <p:cNvSpPr>
              <a:spLocks/>
            </p:cNvSpPr>
            <p:nvPr/>
          </p:nvSpPr>
          <p:spPr bwMode="auto">
            <a:xfrm>
              <a:off x="176" y="40"/>
              <a:ext cx="35" cy="35"/>
            </a:xfrm>
            <a:custGeom>
              <a:avLst/>
              <a:gdLst>
                <a:gd name="T0" fmla="*/ 24 w 94"/>
                <a:gd name="T1" fmla="*/ 94 h 94"/>
                <a:gd name="T2" fmla="*/ 94 w 94"/>
                <a:gd name="T3" fmla="*/ 25 h 94"/>
                <a:gd name="T4" fmla="*/ 69 w 94"/>
                <a:gd name="T5" fmla="*/ 0 h 94"/>
                <a:gd name="T6" fmla="*/ 0 w 94"/>
                <a:gd name="T7" fmla="*/ 69 h 94"/>
                <a:gd name="T8" fmla="*/ 24 w 94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4">
                  <a:moveTo>
                    <a:pt x="24" y="94"/>
                  </a:moveTo>
                  <a:lnTo>
                    <a:pt x="94" y="25"/>
                  </a:lnTo>
                  <a:lnTo>
                    <a:pt x="69" y="0"/>
                  </a:lnTo>
                  <a:lnTo>
                    <a:pt x="0" y="69"/>
                  </a:lnTo>
                  <a:cubicBezTo>
                    <a:pt x="9" y="77"/>
                    <a:pt x="17" y="85"/>
                    <a:pt x="24" y="9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5617" tIns="37808" rIns="75617" bIns="37808" numCol="1" anchor="t" anchorCtr="0" compatLnSpc="1">
              <a:prstTxWarp prst="textNoShape">
                <a:avLst/>
              </a:prstTxWarp>
            </a:bodyPr>
            <a:lstStyle/>
            <a:p>
              <a:pPr algn="l" defTabSz="7562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89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Solar_Panel"/>
            <p:cNvSpPr>
              <a:spLocks/>
            </p:cNvSpPr>
            <p:nvPr/>
          </p:nvSpPr>
          <p:spPr bwMode="auto">
            <a:xfrm>
              <a:off x="176" y="176"/>
              <a:ext cx="35" cy="36"/>
            </a:xfrm>
            <a:custGeom>
              <a:avLst/>
              <a:gdLst>
                <a:gd name="T0" fmla="*/ 0 w 94"/>
                <a:gd name="T1" fmla="*/ 24 h 94"/>
                <a:gd name="T2" fmla="*/ 69 w 94"/>
                <a:gd name="T3" fmla="*/ 94 h 94"/>
                <a:gd name="T4" fmla="*/ 94 w 94"/>
                <a:gd name="T5" fmla="*/ 69 h 94"/>
                <a:gd name="T6" fmla="*/ 24 w 94"/>
                <a:gd name="T7" fmla="*/ 0 h 94"/>
                <a:gd name="T8" fmla="*/ 0 w 94"/>
                <a:gd name="T9" fmla="*/ 2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4">
                  <a:moveTo>
                    <a:pt x="0" y="24"/>
                  </a:moveTo>
                  <a:lnTo>
                    <a:pt x="69" y="94"/>
                  </a:lnTo>
                  <a:lnTo>
                    <a:pt x="94" y="69"/>
                  </a:lnTo>
                  <a:lnTo>
                    <a:pt x="24" y="0"/>
                  </a:lnTo>
                  <a:cubicBezTo>
                    <a:pt x="17" y="9"/>
                    <a:pt x="9" y="17"/>
                    <a:pt x="0" y="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5617" tIns="37808" rIns="75617" bIns="37808" numCol="1" anchor="t" anchorCtr="0" compatLnSpc="1">
              <a:prstTxWarp prst="textNoShape">
                <a:avLst/>
              </a:prstTxWarp>
            </a:bodyPr>
            <a:lstStyle/>
            <a:p>
              <a:pPr algn="l" defTabSz="7562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89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Solar_Panel"/>
            <p:cNvSpPr>
              <a:spLocks/>
            </p:cNvSpPr>
            <p:nvPr/>
          </p:nvSpPr>
          <p:spPr bwMode="auto">
            <a:xfrm>
              <a:off x="203" y="119"/>
              <a:ext cx="40" cy="13"/>
            </a:xfrm>
            <a:custGeom>
              <a:avLst/>
              <a:gdLst>
                <a:gd name="T0" fmla="*/ 0 w 105"/>
                <a:gd name="T1" fmla="*/ 0 h 35"/>
                <a:gd name="T2" fmla="*/ 1 w 105"/>
                <a:gd name="T3" fmla="*/ 17 h 35"/>
                <a:gd name="T4" fmla="*/ 0 w 105"/>
                <a:gd name="T5" fmla="*/ 35 h 35"/>
                <a:gd name="T6" fmla="*/ 105 w 105"/>
                <a:gd name="T7" fmla="*/ 35 h 35"/>
                <a:gd name="T8" fmla="*/ 105 w 105"/>
                <a:gd name="T9" fmla="*/ 0 h 35"/>
                <a:gd name="T10" fmla="*/ 0 w 105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35">
                  <a:moveTo>
                    <a:pt x="0" y="0"/>
                  </a:moveTo>
                  <a:cubicBezTo>
                    <a:pt x="0" y="6"/>
                    <a:pt x="1" y="12"/>
                    <a:pt x="1" y="17"/>
                  </a:cubicBezTo>
                  <a:cubicBezTo>
                    <a:pt x="1" y="23"/>
                    <a:pt x="0" y="29"/>
                    <a:pt x="0" y="35"/>
                  </a:cubicBezTo>
                  <a:lnTo>
                    <a:pt x="105" y="35"/>
                  </a:lnTo>
                  <a:lnTo>
                    <a:pt x="10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5617" tIns="37808" rIns="75617" bIns="37808" numCol="1" anchor="t" anchorCtr="0" compatLnSpc="1">
              <a:prstTxWarp prst="textNoShape">
                <a:avLst/>
              </a:prstTxWarp>
            </a:bodyPr>
            <a:lstStyle/>
            <a:p>
              <a:pPr algn="l" defTabSz="7562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89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" name="Solar_Panel"/>
            <p:cNvSpPr>
              <a:spLocks/>
            </p:cNvSpPr>
            <p:nvPr/>
          </p:nvSpPr>
          <p:spPr bwMode="auto">
            <a:xfrm>
              <a:off x="119" y="204"/>
              <a:ext cx="13" cy="39"/>
            </a:xfrm>
            <a:custGeom>
              <a:avLst/>
              <a:gdLst>
                <a:gd name="T0" fmla="*/ 17 w 35"/>
                <a:gd name="T1" fmla="*/ 1 h 105"/>
                <a:gd name="T2" fmla="*/ 0 w 35"/>
                <a:gd name="T3" fmla="*/ 0 h 105"/>
                <a:gd name="T4" fmla="*/ 0 w 35"/>
                <a:gd name="T5" fmla="*/ 105 h 105"/>
                <a:gd name="T6" fmla="*/ 35 w 35"/>
                <a:gd name="T7" fmla="*/ 105 h 105"/>
                <a:gd name="T8" fmla="*/ 35 w 35"/>
                <a:gd name="T9" fmla="*/ 0 h 105"/>
                <a:gd name="T10" fmla="*/ 17 w 35"/>
                <a:gd name="T11" fmla="*/ 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05">
                  <a:moveTo>
                    <a:pt x="17" y="1"/>
                  </a:moveTo>
                  <a:cubicBezTo>
                    <a:pt x="12" y="1"/>
                    <a:pt x="6" y="0"/>
                    <a:pt x="0" y="0"/>
                  </a:cubicBezTo>
                  <a:lnTo>
                    <a:pt x="0" y="105"/>
                  </a:lnTo>
                  <a:lnTo>
                    <a:pt x="35" y="105"/>
                  </a:lnTo>
                  <a:lnTo>
                    <a:pt x="35" y="0"/>
                  </a:lnTo>
                  <a:cubicBezTo>
                    <a:pt x="29" y="0"/>
                    <a:pt x="23" y="1"/>
                    <a:pt x="17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5617" tIns="37808" rIns="75617" bIns="37808" numCol="1" anchor="t" anchorCtr="0" compatLnSpc="1">
              <a:prstTxWarp prst="textNoShape">
                <a:avLst/>
              </a:prstTxWarp>
            </a:bodyPr>
            <a:lstStyle/>
            <a:p>
              <a:pPr algn="l" defTabSz="7562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89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" name="Solar_Panel"/>
            <p:cNvSpPr>
              <a:spLocks/>
            </p:cNvSpPr>
            <p:nvPr/>
          </p:nvSpPr>
          <p:spPr bwMode="auto">
            <a:xfrm>
              <a:off x="36" y="176"/>
              <a:ext cx="39" cy="39"/>
            </a:xfrm>
            <a:custGeom>
              <a:avLst/>
              <a:gdLst>
                <a:gd name="T0" fmla="*/ 78 w 103"/>
                <a:gd name="T1" fmla="*/ 0 h 103"/>
                <a:gd name="T2" fmla="*/ 0 w 103"/>
                <a:gd name="T3" fmla="*/ 79 h 103"/>
                <a:gd name="T4" fmla="*/ 24 w 103"/>
                <a:gd name="T5" fmla="*/ 103 h 103"/>
                <a:gd name="T6" fmla="*/ 103 w 103"/>
                <a:gd name="T7" fmla="*/ 24 h 103"/>
                <a:gd name="T8" fmla="*/ 78 w 103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3">
                  <a:moveTo>
                    <a:pt x="78" y="0"/>
                  </a:moveTo>
                  <a:lnTo>
                    <a:pt x="0" y="79"/>
                  </a:lnTo>
                  <a:lnTo>
                    <a:pt x="24" y="103"/>
                  </a:lnTo>
                  <a:lnTo>
                    <a:pt x="103" y="24"/>
                  </a:lnTo>
                  <a:cubicBezTo>
                    <a:pt x="94" y="17"/>
                    <a:pt x="86" y="9"/>
                    <a:pt x="7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5617" tIns="37808" rIns="75617" bIns="37808" numCol="1" anchor="t" anchorCtr="0" compatLnSpc="1">
              <a:prstTxWarp prst="textNoShape">
                <a:avLst/>
              </a:prstTxWarp>
            </a:bodyPr>
            <a:lstStyle/>
            <a:p>
              <a:pPr algn="l" defTabSz="7562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89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" name="Solar_Panel"/>
            <p:cNvSpPr>
              <a:spLocks noChangeArrowheads="1"/>
            </p:cNvSpPr>
            <p:nvPr/>
          </p:nvSpPr>
          <p:spPr bwMode="auto">
            <a:xfrm>
              <a:off x="256" y="413"/>
              <a:ext cx="39" cy="6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75617" tIns="37808" rIns="75617" bIns="37808" numCol="1" anchor="t" anchorCtr="0" compatLnSpc="1">
              <a:prstTxWarp prst="textNoShape">
                <a:avLst/>
              </a:prstTxWarp>
            </a:bodyPr>
            <a:lstStyle/>
            <a:p>
              <a:pPr algn="l" defTabSz="7562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89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" name="Solar_Panel"/>
            <p:cNvSpPr>
              <a:spLocks/>
            </p:cNvSpPr>
            <p:nvPr/>
          </p:nvSpPr>
          <p:spPr bwMode="auto">
            <a:xfrm>
              <a:off x="288" y="335"/>
              <a:ext cx="131" cy="65"/>
            </a:xfrm>
            <a:custGeom>
              <a:avLst/>
              <a:gdLst>
                <a:gd name="T0" fmla="*/ 0 w 348"/>
                <a:gd name="T1" fmla="*/ 139 h 174"/>
                <a:gd name="T2" fmla="*/ 0 w 348"/>
                <a:gd name="T3" fmla="*/ 174 h 174"/>
                <a:gd name="T4" fmla="*/ 209 w 348"/>
                <a:gd name="T5" fmla="*/ 174 h 174"/>
                <a:gd name="T6" fmla="*/ 348 w 348"/>
                <a:gd name="T7" fmla="*/ 35 h 174"/>
                <a:gd name="T8" fmla="*/ 348 w 348"/>
                <a:gd name="T9" fmla="*/ 0 h 174"/>
                <a:gd name="T10" fmla="*/ 139 w 348"/>
                <a:gd name="T11" fmla="*/ 0 h 174"/>
                <a:gd name="T12" fmla="*/ 0 w 348"/>
                <a:gd name="T13" fmla="*/ 13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174">
                  <a:moveTo>
                    <a:pt x="0" y="139"/>
                  </a:moveTo>
                  <a:lnTo>
                    <a:pt x="0" y="174"/>
                  </a:lnTo>
                  <a:lnTo>
                    <a:pt x="209" y="174"/>
                  </a:lnTo>
                  <a:lnTo>
                    <a:pt x="348" y="35"/>
                  </a:lnTo>
                  <a:lnTo>
                    <a:pt x="348" y="0"/>
                  </a:lnTo>
                  <a:lnTo>
                    <a:pt x="139" y="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5617" tIns="37808" rIns="75617" bIns="37808" numCol="1" anchor="t" anchorCtr="0" compatLnSpc="1">
              <a:prstTxWarp prst="textNoShape">
                <a:avLst/>
              </a:prstTxWarp>
            </a:bodyPr>
            <a:lstStyle/>
            <a:p>
              <a:pPr algn="l" defTabSz="7562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89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Solar_Panel"/>
            <p:cNvSpPr>
              <a:spLocks/>
            </p:cNvSpPr>
            <p:nvPr/>
          </p:nvSpPr>
          <p:spPr bwMode="auto">
            <a:xfrm>
              <a:off x="354" y="276"/>
              <a:ext cx="124" cy="59"/>
            </a:xfrm>
            <a:custGeom>
              <a:avLst/>
              <a:gdLst>
                <a:gd name="T0" fmla="*/ 122 w 330"/>
                <a:gd name="T1" fmla="*/ 0 h 156"/>
                <a:gd name="T2" fmla="*/ 0 w 330"/>
                <a:gd name="T3" fmla="*/ 121 h 156"/>
                <a:gd name="T4" fmla="*/ 208 w 330"/>
                <a:gd name="T5" fmla="*/ 121 h 156"/>
                <a:gd name="T6" fmla="*/ 208 w 330"/>
                <a:gd name="T7" fmla="*/ 156 h 156"/>
                <a:gd name="T8" fmla="*/ 330 w 330"/>
                <a:gd name="T9" fmla="*/ 34 h 156"/>
                <a:gd name="T10" fmla="*/ 330 w 330"/>
                <a:gd name="T11" fmla="*/ 0 h 156"/>
                <a:gd name="T12" fmla="*/ 122 w 330"/>
                <a:gd name="T13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6">
                  <a:moveTo>
                    <a:pt x="122" y="0"/>
                  </a:moveTo>
                  <a:lnTo>
                    <a:pt x="0" y="121"/>
                  </a:lnTo>
                  <a:lnTo>
                    <a:pt x="208" y="121"/>
                  </a:lnTo>
                  <a:lnTo>
                    <a:pt x="208" y="156"/>
                  </a:lnTo>
                  <a:lnTo>
                    <a:pt x="330" y="34"/>
                  </a:lnTo>
                  <a:lnTo>
                    <a:pt x="330" y="0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5617" tIns="37808" rIns="75617" bIns="37808" numCol="1" anchor="t" anchorCtr="0" compatLnSpc="1">
              <a:prstTxWarp prst="textNoShape">
                <a:avLst/>
              </a:prstTxWarp>
            </a:bodyPr>
            <a:lstStyle/>
            <a:p>
              <a:pPr algn="l" defTabSz="7562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89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" name="Solar_Panel"/>
            <p:cNvSpPr>
              <a:spLocks/>
            </p:cNvSpPr>
            <p:nvPr/>
          </p:nvSpPr>
          <p:spPr bwMode="auto">
            <a:xfrm>
              <a:off x="256" y="276"/>
              <a:ext cx="124" cy="46"/>
            </a:xfrm>
            <a:custGeom>
              <a:avLst/>
              <a:gdLst>
                <a:gd name="T0" fmla="*/ 208 w 330"/>
                <a:gd name="T1" fmla="*/ 121 h 121"/>
                <a:gd name="T2" fmla="*/ 330 w 330"/>
                <a:gd name="T3" fmla="*/ 0 h 121"/>
                <a:gd name="T4" fmla="*/ 121 w 330"/>
                <a:gd name="T5" fmla="*/ 0 h 121"/>
                <a:gd name="T6" fmla="*/ 0 w 330"/>
                <a:gd name="T7" fmla="*/ 121 h 121"/>
                <a:gd name="T8" fmla="*/ 208 w 330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121">
                  <a:moveTo>
                    <a:pt x="208" y="121"/>
                  </a:moveTo>
                  <a:lnTo>
                    <a:pt x="330" y="0"/>
                  </a:lnTo>
                  <a:lnTo>
                    <a:pt x="121" y="0"/>
                  </a:lnTo>
                  <a:lnTo>
                    <a:pt x="0" y="121"/>
                  </a:lnTo>
                  <a:lnTo>
                    <a:pt x="208" y="12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5617" tIns="37808" rIns="75617" bIns="37808" numCol="1" anchor="t" anchorCtr="0" compatLnSpc="1">
              <a:prstTxWarp prst="textNoShape">
                <a:avLst/>
              </a:prstTxWarp>
            </a:bodyPr>
            <a:lstStyle/>
            <a:p>
              <a:pPr algn="l" defTabSz="7562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89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Solar_Panel"/>
            <p:cNvSpPr>
              <a:spLocks/>
            </p:cNvSpPr>
            <p:nvPr/>
          </p:nvSpPr>
          <p:spPr bwMode="auto">
            <a:xfrm>
              <a:off x="191" y="335"/>
              <a:ext cx="130" cy="65"/>
            </a:xfrm>
            <a:custGeom>
              <a:avLst/>
              <a:gdLst>
                <a:gd name="T0" fmla="*/ 139 w 347"/>
                <a:gd name="T1" fmla="*/ 0 h 174"/>
                <a:gd name="T2" fmla="*/ 0 w 347"/>
                <a:gd name="T3" fmla="*/ 139 h 174"/>
                <a:gd name="T4" fmla="*/ 0 w 347"/>
                <a:gd name="T5" fmla="*/ 174 h 174"/>
                <a:gd name="T6" fmla="*/ 208 w 347"/>
                <a:gd name="T7" fmla="*/ 174 h 174"/>
                <a:gd name="T8" fmla="*/ 208 w 347"/>
                <a:gd name="T9" fmla="*/ 139 h 174"/>
                <a:gd name="T10" fmla="*/ 208 w 347"/>
                <a:gd name="T11" fmla="*/ 139 h 174"/>
                <a:gd name="T12" fmla="*/ 347 w 347"/>
                <a:gd name="T13" fmla="*/ 0 h 174"/>
                <a:gd name="T14" fmla="*/ 139 w 347"/>
                <a:gd name="T1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7" h="174">
                  <a:moveTo>
                    <a:pt x="139" y="0"/>
                  </a:moveTo>
                  <a:lnTo>
                    <a:pt x="0" y="139"/>
                  </a:lnTo>
                  <a:lnTo>
                    <a:pt x="0" y="174"/>
                  </a:lnTo>
                  <a:lnTo>
                    <a:pt x="208" y="174"/>
                  </a:lnTo>
                  <a:lnTo>
                    <a:pt x="208" y="139"/>
                  </a:lnTo>
                  <a:lnTo>
                    <a:pt x="208" y="139"/>
                  </a:lnTo>
                  <a:lnTo>
                    <a:pt x="347" y="0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5617" tIns="37808" rIns="75617" bIns="37808" numCol="1" anchor="t" anchorCtr="0" compatLnSpc="1">
              <a:prstTxWarp prst="textNoShape">
                <a:avLst/>
              </a:prstTxWarp>
            </a:bodyPr>
            <a:lstStyle/>
            <a:p>
              <a:pPr algn="l" defTabSz="7562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89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Solar_Panel"/>
            <p:cNvSpPr>
              <a:spLocks/>
            </p:cNvSpPr>
            <p:nvPr/>
          </p:nvSpPr>
          <p:spPr bwMode="auto">
            <a:xfrm>
              <a:off x="158" y="276"/>
              <a:ext cx="124" cy="46"/>
            </a:xfrm>
            <a:custGeom>
              <a:avLst/>
              <a:gdLst>
                <a:gd name="T0" fmla="*/ 330 w 330"/>
                <a:gd name="T1" fmla="*/ 0 h 121"/>
                <a:gd name="T2" fmla="*/ 122 w 330"/>
                <a:gd name="T3" fmla="*/ 0 h 121"/>
                <a:gd name="T4" fmla="*/ 0 w 330"/>
                <a:gd name="T5" fmla="*/ 121 h 121"/>
                <a:gd name="T6" fmla="*/ 209 w 330"/>
                <a:gd name="T7" fmla="*/ 121 h 121"/>
                <a:gd name="T8" fmla="*/ 330 w 330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121">
                  <a:moveTo>
                    <a:pt x="330" y="0"/>
                  </a:moveTo>
                  <a:lnTo>
                    <a:pt x="122" y="0"/>
                  </a:lnTo>
                  <a:lnTo>
                    <a:pt x="0" y="121"/>
                  </a:lnTo>
                  <a:lnTo>
                    <a:pt x="209" y="12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5617" tIns="37808" rIns="75617" bIns="37808" numCol="1" anchor="t" anchorCtr="0" compatLnSpc="1">
              <a:prstTxWarp prst="textNoShape">
                <a:avLst/>
              </a:prstTxWarp>
            </a:bodyPr>
            <a:lstStyle/>
            <a:p>
              <a:pPr algn="l" defTabSz="7562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89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Solar_Panel"/>
            <p:cNvSpPr>
              <a:spLocks/>
            </p:cNvSpPr>
            <p:nvPr/>
          </p:nvSpPr>
          <p:spPr bwMode="auto">
            <a:xfrm>
              <a:off x="93" y="335"/>
              <a:ext cx="130" cy="65"/>
            </a:xfrm>
            <a:custGeom>
              <a:avLst/>
              <a:gdLst>
                <a:gd name="T0" fmla="*/ 139 w 347"/>
                <a:gd name="T1" fmla="*/ 0 h 174"/>
                <a:gd name="T2" fmla="*/ 0 w 347"/>
                <a:gd name="T3" fmla="*/ 139 h 174"/>
                <a:gd name="T4" fmla="*/ 0 w 347"/>
                <a:gd name="T5" fmla="*/ 174 h 174"/>
                <a:gd name="T6" fmla="*/ 208 w 347"/>
                <a:gd name="T7" fmla="*/ 174 h 174"/>
                <a:gd name="T8" fmla="*/ 208 w 347"/>
                <a:gd name="T9" fmla="*/ 139 h 174"/>
                <a:gd name="T10" fmla="*/ 347 w 347"/>
                <a:gd name="T11" fmla="*/ 0 h 174"/>
                <a:gd name="T12" fmla="*/ 139 w 347"/>
                <a:gd name="T1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174">
                  <a:moveTo>
                    <a:pt x="139" y="0"/>
                  </a:moveTo>
                  <a:lnTo>
                    <a:pt x="0" y="139"/>
                  </a:lnTo>
                  <a:lnTo>
                    <a:pt x="0" y="174"/>
                  </a:lnTo>
                  <a:lnTo>
                    <a:pt x="208" y="174"/>
                  </a:lnTo>
                  <a:lnTo>
                    <a:pt x="208" y="139"/>
                  </a:lnTo>
                  <a:lnTo>
                    <a:pt x="347" y="0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5617" tIns="37808" rIns="75617" bIns="37808" numCol="1" anchor="t" anchorCtr="0" compatLnSpc="1">
              <a:prstTxWarp prst="textNoShape">
                <a:avLst/>
              </a:prstTxWarp>
            </a:bodyPr>
            <a:lstStyle/>
            <a:p>
              <a:pPr algn="l" defTabSz="7562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89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2" name="Oval 122"/>
          <p:cNvSpPr>
            <a:spLocks noChangeAspect="1"/>
          </p:cNvSpPr>
          <p:nvPr/>
        </p:nvSpPr>
        <p:spPr>
          <a:xfrm>
            <a:off x="6890228" y="4771230"/>
            <a:ext cx="680037" cy="6800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617" tIns="37808" rIns="75617" bIns="378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56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8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3" name="Oval 123"/>
          <p:cNvSpPr>
            <a:spLocks noChangeAspect="1"/>
          </p:cNvSpPr>
          <p:nvPr/>
        </p:nvSpPr>
        <p:spPr>
          <a:xfrm>
            <a:off x="6964637" y="2422343"/>
            <a:ext cx="426836" cy="4268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617" tIns="37808" rIns="75617" bIns="378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56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8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4" name="Space_Shuttle"/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7034494" y="2516307"/>
            <a:ext cx="268315" cy="278777"/>
          </a:xfrm>
          <a:custGeom>
            <a:avLst/>
            <a:gdLst>
              <a:gd name="T0" fmla="*/ 676 w 947"/>
              <a:gd name="T1" fmla="*/ 153 h 981"/>
              <a:gd name="T2" fmla="*/ 106 w 947"/>
              <a:gd name="T3" fmla="*/ 395 h 981"/>
              <a:gd name="T4" fmla="*/ 23 w 947"/>
              <a:gd name="T5" fmla="*/ 455 h 981"/>
              <a:gd name="T6" fmla="*/ 2 w 947"/>
              <a:gd name="T7" fmla="*/ 492 h 981"/>
              <a:gd name="T8" fmla="*/ 103 w 947"/>
              <a:gd name="T9" fmla="*/ 744 h 981"/>
              <a:gd name="T10" fmla="*/ 117 w 947"/>
              <a:gd name="T11" fmla="*/ 794 h 981"/>
              <a:gd name="T12" fmla="*/ 86 w 947"/>
              <a:gd name="T13" fmla="*/ 944 h 981"/>
              <a:gd name="T14" fmla="*/ 226 w 947"/>
              <a:gd name="T15" fmla="*/ 893 h 981"/>
              <a:gd name="T16" fmla="*/ 277 w 947"/>
              <a:gd name="T17" fmla="*/ 902 h 981"/>
              <a:gd name="T18" fmla="*/ 537 w 947"/>
              <a:gd name="T19" fmla="*/ 981 h 981"/>
              <a:gd name="T20" fmla="*/ 569 w 947"/>
              <a:gd name="T21" fmla="*/ 954 h 981"/>
              <a:gd name="T22" fmla="*/ 610 w 947"/>
              <a:gd name="T23" fmla="*/ 631 h 981"/>
              <a:gd name="T24" fmla="*/ 942 w 947"/>
              <a:gd name="T25" fmla="*/ 21 h 981"/>
              <a:gd name="T26" fmla="*/ 861 w 947"/>
              <a:gd name="T27" fmla="*/ 89 h 981"/>
              <a:gd name="T28" fmla="*/ 854 w 947"/>
              <a:gd name="T29" fmla="*/ 98 h 981"/>
              <a:gd name="T30" fmla="*/ 799 w 947"/>
              <a:gd name="T31" fmla="*/ 281 h 981"/>
              <a:gd name="T32" fmla="*/ 697 w 947"/>
              <a:gd name="T33" fmla="*/ 389 h 981"/>
              <a:gd name="T34" fmla="*/ 598 w 947"/>
              <a:gd name="T35" fmla="*/ 496 h 981"/>
              <a:gd name="T36" fmla="*/ 498 w 947"/>
              <a:gd name="T37" fmla="*/ 602 h 981"/>
              <a:gd name="T38" fmla="*/ 381 w 947"/>
              <a:gd name="T39" fmla="*/ 764 h 981"/>
              <a:gd name="T40" fmla="*/ 235 w 947"/>
              <a:gd name="T41" fmla="*/ 808 h 981"/>
              <a:gd name="T42" fmla="*/ 230 w 947"/>
              <a:gd name="T43" fmla="*/ 804 h 981"/>
              <a:gd name="T44" fmla="*/ 187 w 947"/>
              <a:gd name="T45" fmla="*/ 843 h 981"/>
              <a:gd name="T46" fmla="*/ 152 w 947"/>
              <a:gd name="T47" fmla="*/ 812 h 981"/>
              <a:gd name="T48" fmla="*/ 229 w 947"/>
              <a:gd name="T49" fmla="*/ 751 h 981"/>
              <a:gd name="T50" fmla="*/ 139 w 947"/>
              <a:gd name="T51" fmla="*/ 712 h 981"/>
              <a:gd name="T52" fmla="*/ 225 w 947"/>
              <a:gd name="T53" fmla="*/ 627 h 981"/>
              <a:gd name="T54" fmla="*/ 381 w 947"/>
              <a:gd name="T55" fmla="*/ 496 h 981"/>
              <a:gd name="T56" fmla="*/ 479 w 947"/>
              <a:gd name="T57" fmla="*/ 389 h 981"/>
              <a:gd name="T58" fmla="*/ 576 w 947"/>
              <a:gd name="T59" fmla="*/ 280 h 981"/>
              <a:gd name="T60" fmla="*/ 683 w 947"/>
              <a:gd name="T61" fmla="*/ 162 h 981"/>
              <a:gd name="T62" fmla="*/ 817 w 947"/>
              <a:gd name="T63" fmla="*/ 132 h 981"/>
              <a:gd name="T64" fmla="*/ 757 w 947"/>
              <a:gd name="T65" fmla="*/ 136 h 981"/>
              <a:gd name="T66" fmla="*/ 820 w 947"/>
              <a:gd name="T67" fmla="*/ 174 h 981"/>
              <a:gd name="T68" fmla="*/ 842 w 947"/>
              <a:gd name="T69" fmla="*/ 196 h 981"/>
              <a:gd name="T70" fmla="*/ 755 w 947"/>
              <a:gd name="T71" fmla="*/ 207 h 981"/>
              <a:gd name="T72" fmla="*/ 769 w 947"/>
              <a:gd name="T73" fmla="*/ 220 h 981"/>
              <a:gd name="T74" fmla="*/ 748 w 947"/>
              <a:gd name="T75" fmla="*/ 184 h 981"/>
              <a:gd name="T76" fmla="*/ 735 w 947"/>
              <a:gd name="T77" fmla="*/ 197 h 981"/>
              <a:gd name="T78" fmla="*/ 753 w 947"/>
              <a:gd name="T79" fmla="*/ 189 h 981"/>
              <a:gd name="T80" fmla="*/ 690 w 947"/>
              <a:gd name="T81" fmla="*/ 230 h 981"/>
              <a:gd name="T82" fmla="*/ 714 w 947"/>
              <a:gd name="T83" fmla="*/ 307 h 981"/>
              <a:gd name="T84" fmla="*/ 720 w 947"/>
              <a:gd name="T85" fmla="*/ 245 h 981"/>
              <a:gd name="T86" fmla="*/ 690 w 947"/>
              <a:gd name="T87" fmla="*/ 296 h 981"/>
              <a:gd name="T88" fmla="*/ 715 w 947"/>
              <a:gd name="T89" fmla="*/ 241 h 981"/>
              <a:gd name="T90" fmla="*/ 370 w 947"/>
              <a:gd name="T91" fmla="*/ 541 h 981"/>
              <a:gd name="T92" fmla="*/ 688 w 947"/>
              <a:gd name="T93" fmla="*/ 364 h 981"/>
              <a:gd name="T94" fmla="*/ 680 w 947"/>
              <a:gd name="T95" fmla="*/ 356 h 981"/>
              <a:gd name="T96" fmla="*/ 534 w 947"/>
              <a:gd name="T97" fmla="*/ 378 h 981"/>
              <a:gd name="T98" fmla="*/ 534 w 947"/>
              <a:gd name="T99" fmla="*/ 378 h 981"/>
              <a:gd name="T100" fmla="*/ 378 w 947"/>
              <a:gd name="T101" fmla="*/ 549 h 981"/>
              <a:gd name="T102" fmla="*/ 216 w 947"/>
              <a:gd name="T103" fmla="*/ 531 h 981"/>
              <a:gd name="T104" fmla="*/ 220 w 947"/>
              <a:gd name="T105" fmla="*/ 617 h 981"/>
              <a:gd name="T106" fmla="*/ 333 w 947"/>
              <a:gd name="T107" fmla="*/ 398 h 981"/>
              <a:gd name="T108" fmla="*/ 385 w 947"/>
              <a:gd name="T109" fmla="*/ 780 h 981"/>
              <a:gd name="T110" fmla="*/ 472 w 947"/>
              <a:gd name="T111" fmla="*/ 767 h 981"/>
              <a:gd name="T112" fmla="*/ 599 w 947"/>
              <a:gd name="T113" fmla="*/ 643 h 981"/>
              <a:gd name="T114" fmla="*/ 323 w 947"/>
              <a:gd name="T115" fmla="*/ 631 h 981"/>
              <a:gd name="T116" fmla="*/ 400 w 947"/>
              <a:gd name="T117" fmla="*/ 639 h 981"/>
              <a:gd name="T118" fmla="*/ 375 w 947"/>
              <a:gd name="T119" fmla="*/ 663 h 981"/>
              <a:gd name="T120" fmla="*/ 204 w 947"/>
              <a:gd name="T121" fmla="*/ 628 h 981"/>
              <a:gd name="T122" fmla="*/ 379 w 947"/>
              <a:gd name="T123" fmla="*/ 790 h 981"/>
              <a:gd name="T124" fmla="*/ 379 w 947"/>
              <a:gd name="T125" fmla="*/ 790 h 9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47" h="981">
                <a:moveTo>
                  <a:pt x="934" y="9"/>
                </a:moveTo>
                <a:cubicBezTo>
                  <a:pt x="930" y="6"/>
                  <a:pt x="926" y="4"/>
                  <a:pt x="921" y="2"/>
                </a:cubicBezTo>
                <a:cubicBezTo>
                  <a:pt x="912" y="0"/>
                  <a:pt x="899" y="0"/>
                  <a:pt x="879" y="6"/>
                </a:cubicBezTo>
                <a:cubicBezTo>
                  <a:pt x="841" y="18"/>
                  <a:pt x="778" y="55"/>
                  <a:pt x="676" y="153"/>
                </a:cubicBezTo>
                <a:cubicBezTo>
                  <a:pt x="654" y="134"/>
                  <a:pt x="610" y="93"/>
                  <a:pt x="610" y="93"/>
                </a:cubicBezTo>
                <a:lnTo>
                  <a:pt x="352" y="376"/>
                </a:lnTo>
                <a:lnTo>
                  <a:pt x="344" y="385"/>
                </a:lnTo>
                <a:lnTo>
                  <a:pt x="106" y="395"/>
                </a:lnTo>
                <a:lnTo>
                  <a:pt x="104" y="395"/>
                </a:lnTo>
                <a:lnTo>
                  <a:pt x="103" y="396"/>
                </a:lnTo>
                <a:lnTo>
                  <a:pt x="23" y="454"/>
                </a:lnTo>
                <a:lnTo>
                  <a:pt x="23" y="455"/>
                </a:lnTo>
                <a:lnTo>
                  <a:pt x="22" y="455"/>
                </a:lnTo>
                <a:lnTo>
                  <a:pt x="2" y="485"/>
                </a:lnTo>
                <a:lnTo>
                  <a:pt x="0" y="488"/>
                </a:lnTo>
                <a:lnTo>
                  <a:pt x="2" y="492"/>
                </a:lnTo>
                <a:lnTo>
                  <a:pt x="152" y="677"/>
                </a:lnTo>
                <a:lnTo>
                  <a:pt x="103" y="736"/>
                </a:lnTo>
                <a:lnTo>
                  <a:pt x="100" y="740"/>
                </a:lnTo>
                <a:lnTo>
                  <a:pt x="103" y="744"/>
                </a:lnTo>
                <a:lnTo>
                  <a:pt x="126" y="771"/>
                </a:lnTo>
                <a:lnTo>
                  <a:pt x="116" y="786"/>
                </a:lnTo>
                <a:lnTo>
                  <a:pt x="113" y="790"/>
                </a:lnTo>
                <a:lnTo>
                  <a:pt x="117" y="794"/>
                </a:lnTo>
                <a:lnTo>
                  <a:pt x="157" y="834"/>
                </a:lnTo>
                <a:lnTo>
                  <a:pt x="130" y="865"/>
                </a:lnTo>
                <a:lnTo>
                  <a:pt x="74" y="933"/>
                </a:lnTo>
                <a:cubicBezTo>
                  <a:pt x="75" y="942"/>
                  <a:pt x="74" y="943"/>
                  <a:pt x="86" y="944"/>
                </a:cubicBezTo>
                <a:lnTo>
                  <a:pt x="150" y="883"/>
                </a:lnTo>
                <a:lnTo>
                  <a:pt x="179" y="853"/>
                </a:lnTo>
                <a:lnTo>
                  <a:pt x="223" y="890"/>
                </a:lnTo>
                <a:lnTo>
                  <a:pt x="226" y="893"/>
                </a:lnTo>
                <a:lnTo>
                  <a:pt x="230" y="890"/>
                </a:lnTo>
                <a:lnTo>
                  <a:pt x="245" y="879"/>
                </a:lnTo>
                <a:lnTo>
                  <a:pt x="273" y="900"/>
                </a:lnTo>
                <a:lnTo>
                  <a:pt x="277" y="902"/>
                </a:lnTo>
                <a:lnTo>
                  <a:pt x="281" y="899"/>
                </a:lnTo>
                <a:lnTo>
                  <a:pt x="336" y="845"/>
                </a:lnTo>
                <a:lnTo>
                  <a:pt x="534" y="978"/>
                </a:lnTo>
                <a:lnTo>
                  <a:pt x="537" y="981"/>
                </a:lnTo>
                <a:lnTo>
                  <a:pt x="540" y="978"/>
                </a:lnTo>
                <a:lnTo>
                  <a:pt x="568" y="956"/>
                </a:lnTo>
                <a:lnTo>
                  <a:pt x="569" y="955"/>
                </a:lnTo>
                <a:lnTo>
                  <a:pt x="569" y="954"/>
                </a:lnTo>
                <a:lnTo>
                  <a:pt x="620" y="870"/>
                </a:lnTo>
                <a:lnTo>
                  <a:pt x="621" y="869"/>
                </a:lnTo>
                <a:lnTo>
                  <a:pt x="621" y="867"/>
                </a:lnTo>
                <a:lnTo>
                  <a:pt x="610" y="631"/>
                </a:lnTo>
                <a:cubicBezTo>
                  <a:pt x="700" y="533"/>
                  <a:pt x="877" y="336"/>
                  <a:pt x="877" y="336"/>
                </a:cubicBezTo>
                <a:cubicBezTo>
                  <a:pt x="877" y="336"/>
                  <a:pt x="834" y="297"/>
                  <a:pt x="814" y="278"/>
                </a:cubicBezTo>
                <a:cubicBezTo>
                  <a:pt x="903" y="169"/>
                  <a:pt x="934" y="103"/>
                  <a:pt x="942" y="63"/>
                </a:cubicBezTo>
                <a:cubicBezTo>
                  <a:pt x="947" y="43"/>
                  <a:pt x="945" y="30"/>
                  <a:pt x="942" y="21"/>
                </a:cubicBezTo>
                <a:cubicBezTo>
                  <a:pt x="940" y="15"/>
                  <a:pt x="937" y="11"/>
                  <a:pt x="934" y="9"/>
                </a:cubicBezTo>
                <a:close/>
                <a:moveTo>
                  <a:pt x="917" y="102"/>
                </a:moveTo>
                <a:cubicBezTo>
                  <a:pt x="912" y="112"/>
                  <a:pt x="907" y="123"/>
                  <a:pt x="900" y="136"/>
                </a:cubicBezTo>
                <a:cubicBezTo>
                  <a:pt x="894" y="126"/>
                  <a:pt x="879" y="106"/>
                  <a:pt x="861" y="89"/>
                </a:cubicBezTo>
                <a:cubicBezTo>
                  <a:pt x="844" y="74"/>
                  <a:pt x="822" y="61"/>
                  <a:pt x="810" y="55"/>
                </a:cubicBezTo>
                <a:cubicBezTo>
                  <a:pt x="822" y="47"/>
                  <a:pt x="832" y="41"/>
                  <a:pt x="842" y="35"/>
                </a:cubicBezTo>
                <a:lnTo>
                  <a:pt x="917" y="102"/>
                </a:lnTo>
                <a:close/>
                <a:moveTo>
                  <a:pt x="854" y="98"/>
                </a:moveTo>
                <a:cubicBezTo>
                  <a:pt x="876" y="118"/>
                  <a:pt x="893" y="147"/>
                  <a:pt x="893" y="147"/>
                </a:cubicBezTo>
                <a:cubicBezTo>
                  <a:pt x="874" y="181"/>
                  <a:pt x="844" y="223"/>
                  <a:pt x="802" y="275"/>
                </a:cubicBezTo>
                <a:lnTo>
                  <a:pt x="798" y="280"/>
                </a:lnTo>
                <a:lnTo>
                  <a:pt x="799" y="281"/>
                </a:lnTo>
                <a:lnTo>
                  <a:pt x="705" y="381"/>
                </a:lnTo>
                <a:lnTo>
                  <a:pt x="770" y="438"/>
                </a:lnTo>
                <a:lnTo>
                  <a:pt x="762" y="447"/>
                </a:lnTo>
                <a:lnTo>
                  <a:pt x="697" y="389"/>
                </a:lnTo>
                <a:lnTo>
                  <a:pt x="605" y="488"/>
                </a:lnTo>
                <a:lnTo>
                  <a:pt x="671" y="546"/>
                </a:lnTo>
                <a:lnTo>
                  <a:pt x="663" y="555"/>
                </a:lnTo>
                <a:lnTo>
                  <a:pt x="598" y="496"/>
                </a:lnTo>
                <a:lnTo>
                  <a:pt x="506" y="594"/>
                </a:lnTo>
                <a:lnTo>
                  <a:pt x="573" y="654"/>
                </a:lnTo>
                <a:lnTo>
                  <a:pt x="565" y="663"/>
                </a:lnTo>
                <a:lnTo>
                  <a:pt x="498" y="602"/>
                </a:lnTo>
                <a:lnTo>
                  <a:pt x="403" y="704"/>
                </a:lnTo>
                <a:lnTo>
                  <a:pt x="402" y="705"/>
                </a:lnTo>
                <a:lnTo>
                  <a:pt x="402" y="706"/>
                </a:lnTo>
                <a:cubicBezTo>
                  <a:pt x="402" y="706"/>
                  <a:pt x="390" y="747"/>
                  <a:pt x="381" y="764"/>
                </a:cubicBezTo>
                <a:cubicBezTo>
                  <a:pt x="368" y="788"/>
                  <a:pt x="332" y="832"/>
                  <a:pt x="332" y="832"/>
                </a:cubicBezTo>
                <a:lnTo>
                  <a:pt x="331" y="833"/>
                </a:lnTo>
                <a:lnTo>
                  <a:pt x="302" y="861"/>
                </a:lnTo>
                <a:lnTo>
                  <a:pt x="235" y="808"/>
                </a:lnTo>
                <a:lnTo>
                  <a:pt x="248" y="789"/>
                </a:lnTo>
                <a:lnTo>
                  <a:pt x="263" y="782"/>
                </a:lnTo>
                <a:lnTo>
                  <a:pt x="256" y="775"/>
                </a:lnTo>
                <a:lnTo>
                  <a:pt x="230" y="804"/>
                </a:lnTo>
                <a:lnTo>
                  <a:pt x="229" y="804"/>
                </a:lnTo>
                <a:lnTo>
                  <a:pt x="229" y="805"/>
                </a:lnTo>
                <a:lnTo>
                  <a:pt x="206" y="861"/>
                </a:lnTo>
                <a:cubicBezTo>
                  <a:pt x="198" y="853"/>
                  <a:pt x="194" y="849"/>
                  <a:pt x="187" y="843"/>
                </a:cubicBezTo>
                <a:lnTo>
                  <a:pt x="333" y="677"/>
                </a:lnTo>
                <a:lnTo>
                  <a:pt x="324" y="669"/>
                </a:lnTo>
                <a:lnTo>
                  <a:pt x="167" y="825"/>
                </a:lnTo>
                <a:cubicBezTo>
                  <a:pt x="160" y="819"/>
                  <a:pt x="159" y="819"/>
                  <a:pt x="152" y="812"/>
                </a:cubicBezTo>
                <a:lnTo>
                  <a:pt x="200" y="780"/>
                </a:lnTo>
                <a:lnTo>
                  <a:pt x="200" y="780"/>
                </a:lnTo>
                <a:lnTo>
                  <a:pt x="200" y="780"/>
                </a:lnTo>
                <a:lnTo>
                  <a:pt x="229" y="751"/>
                </a:lnTo>
                <a:lnTo>
                  <a:pt x="220" y="745"/>
                </a:lnTo>
                <a:lnTo>
                  <a:pt x="214" y="760"/>
                </a:lnTo>
                <a:lnTo>
                  <a:pt x="195" y="774"/>
                </a:lnTo>
                <a:lnTo>
                  <a:pt x="139" y="712"/>
                </a:lnTo>
                <a:lnTo>
                  <a:pt x="165" y="680"/>
                </a:lnTo>
                <a:lnTo>
                  <a:pt x="167" y="677"/>
                </a:lnTo>
                <a:lnTo>
                  <a:pt x="167" y="676"/>
                </a:lnTo>
                <a:cubicBezTo>
                  <a:pt x="173" y="670"/>
                  <a:pt x="205" y="640"/>
                  <a:pt x="225" y="627"/>
                </a:cubicBezTo>
                <a:cubicBezTo>
                  <a:pt x="242" y="617"/>
                  <a:pt x="284" y="603"/>
                  <a:pt x="284" y="603"/>
                </a:cubicBezTo>
                <a:lnTo>
                  <a:pt x="286" y="603"/>
                </a:lnTo>
                <a:lnTo>
                  <a:pt x="286" y="601"/>
                </a:lnTo>
                <a:lnTo>
                  <a:pt x="381" y="496"/>
                </a:lnTo>
                <a:lnTo>
                  <a:pt x="314" y="436"/>
                </a:lnTo>
                <a:lnTo>
                  <a:pt x="321" y="428"/>
                </a:lnTo>
                <a:lnTo>
                  <a:pt x="389" y="488"/>
                </a:lnTo>
                <a:lnTo>
                  <a:pt x="479" y="389"/>
                </a:lnTo>
                <a:lnTo>
                  <a:pt x="412" y="328"/>
                </a:lnTo>
                <a:lnTo>
                  <a:pt x="420" y="320"/>
                </a:lnTo>
                <a:lnTo>
                  <a:pt x="486" y="380"/>
                </a:lnTo>
                <a:lnTo>
                  <a:pt x="576" y="280"/>
                </a:lnTo>
                <a:lnTo>
                  <a:pt x="510" y="221"/>
                </a:lnTo>
                <a:lnTo>
                  <a:pt x="517" y="212"/>
                </a:lnTo>
                <a:lnTo>
                  <a:pt x="584" y="272"/>
                </a:lnTo>
                <a:lnTo>
                  <a:pt x="683" y="162"/>
                </a:lnTo>
                <a:lnTo>
                  <a:pt x="682" y="162"/>
                </a:lnTo>
                <a:cubicBezTo>
                  <a:pt x="730" y="116"/>
                  <a:pt x="768" y="84"/>
                  <a:pt x="799" y="62"/>
                </a:cubicBezTo>
                <a:cubicBezTo>
                  <a:pt x="806" y="65"/>
                  <a:pt x="834" y="80"/>
                  <a:pt x="854" y="98"/>
                </a:cubicBezTo>
                <a:close/>
                <a:moveTo>
                  <a:pt x="817" y="132"/>
                </a:moveTo>
                <a:lnTo>
                  <a:pt x="757" y="115"/>
                </a:lnTo>
                <a:lnTo>
                  <a:pt x="732" y="137"/>
                </a:lnTo>
                <a:lnTo>
                  <a:pt x="743" y="144"/>
                </a:lnTo>
                <a:lnTo>
                  <a:pt x="757" y="136"/>
                </a:lnTo>
                <a:lnTo>
                  <a:pt x="779" y="135"/>
                </a:lnTo>
                <a:lnTo>
                  <a:pt x="772" y="142"/>
                </a:lnTo>
                <a:lnTo>
                  <a:pt x="811" y="176"/>
                </a:lnTo>
                <a:lnTo>
                  <a:pt x="820" y="174"/>
                </a:lnTo>
                <a:lnTo>
                  <a:pt x="821" y="192"/>
                </a:lnTo>
                <a:lnTo>
                  <a:pt x="814" y="208"/>
                </a:lnTo>
                <a:lnTo>
                  <a:pt x="822" y="222"/>
                </a:lnTo>
                <a:lnTo>
                  <a:pt x="842" y="196"/>
                </a:lnTo>
                <a:lnTo>
                  <a:pt x="817" y="132"/>
                </a:lnTo>
                <a:close/>
                <a:moveTo>
                  <a:pt x="768" y="202"/>
                </a:moveTo>
                <a:cubicBezTo>
                  <a:pt x="765" y="199"/>
                  <a:pt x="762" y="199"/>
                  <a:pt x="759" y="202"/>
                </a:cubicBezTo>
                <a:lnTo>
                  <a:pt x="755" y="207"/>
                </a:lnTo>
                <a:cubicBezTo>
                  <a:pt x="754" y="208"/>
                  <a:pt x="753" y="208"/>
                  <a:pt x="753" y="209"/>
                </a:cubicBezTo>
                <a:cubicBezTo>
                  <a:pt x="752" y="211"/>
                  <a:pt x="753" y="214"/>
                  <a:pt x="755" y="216"/>
                </a:cubicBezTo>
                <a:lnTo>
                  <a:pt x="760" y="221"/>
                </a:lnTo>
                <a:cubicBezTo>
                  <a:pt x="762" y="223"/>
                  <a:pt x="766" y="223"/>
                  <a:pt x="769" y="220"/>
                </a:cubicBezTo>
                <a:lnTo>
                  <a:pt x="773" y="215"/>
                </a:lnTo>
                <a:cubicBezTo>
                  <a:pt x="776" y="213"/>
                  <a:pt x="776" y="210"/>
                  <a:pt x="773" y="207"/>
                </a:cubicBezTo>
                <a:lnTo>
                  <a:pt x="768" y="202"/>
                </a:lnTo>
                <a:close/>
                <a:moveTo>
                  <a:pt x="748" y="184"/>
                </a:moveTo>
                <a:cubicBezTo>
                  <a:pt x="745" y="182"/>
                  <a:pt x="742" y="182"/>
                  <a:pt x="739" y="184"/>
                </a:cubicBezTo>
                <a:lnTo>
                  <a:pt x="735" y="189"/>
                </a:lnTo>
                <a:cubicBezTo>
                  <a:pt x="734" y="190"/>
                  <a:pt x="734" y="190"/>
                  <a:pt x="734" y="191"/>
                </a:cubicBezTo>
                <a:cubicBezTo>
                  <a:pt x="733" y="193"/>
                  <a:pt x="733" y="196"/>
                  <a:pt x="735" y="197"/>
                </a:cubicBezTo>
                <a:lnTo>
                  <a:pt x="740" y="203"/>
                </a:lnTo>
                <a:cubicBezTo>
                  <a:pt x="743" y="205"/>
                  <a:pt x="747" y="205"/>
                  <a:pt x="749" y="202"/>
                </a:cubicBezTo>
                <a:lnTo>
                  <a:pt x="754" y="197"/>
                </a:lnTo>
                <a:cubicBezTo>
                  <a:pt x="756" y="195"/>
                  <a:pt x="755" y="191"/>
                  <a:pt x="753" y="189"/>
                </a:cubicBezTo>
                <a:lnTo>
                  <a:pt x="748" y="184"/>
                </a:lnTo>
                <a:close/>
                <a:moveTo>
                  <a:pt x="726" y="234"/>
                </a:moveTo>
                <a:cubicBezTo>
                  <a:pt x="724" y="233"/>
                  <a:pt x="722" y="231"/>
                  <a:pt x="720" y="230"/>
                </a:cubicBezTo>
                <a:cubicBezTo>
                  <a:pt x="710" y="226"/>
                  <a:pt x="700" y="226"/>
                  <a:pt x="690" y="230"/>
                </a:cubicBezTo>
                <a:cubicBezTo>
                  <a:pt x="681" y="233"/>
                  <a:pt x="672" y="241"/>
                  <a:pt x="667" y="252"/>
                </a:cubicBezTo>
                <a:cubicBezTo>
                  <a:pt x="661" y="263"/>
                  <a:pt x="661" y="275"/>
                  <a:pt x="665" y="284"/>
                </a:cubicBezTo>
                <a:cubicBezTo>
                  <a:pt x="668" y="294"/>
                  <a:pt x="675" y="302"/>
                  <a:pt x="685" y="306"/>
                </a:cubicBezTo>
                <a:cubicBezTo>
                  <a:pt x="694" y="310"/>
                  <a:pt x="705" y="311"/>
                  <a:pt x="714" y="307"/>
                </a:cubicBezTo>
                <a:cubicBezTo>
                  <a:pt x="724" y="304"/>
                  <a:pt x="732" y="296"/>
                  <a:pt x="738" y="285"/>
                </a:cubicBezTo>
                <a:cubicBezTo>
                  <a:pt x="743" y="273"/>
                  <a:pt x="743" y="261"/>
                  <a:pt x="739" y="252"/>
                </a:cubicBezTo>
                <a:cubicBezTo>
                  <a:pt x="737" y="245"/>
                  <a:pt x="732" y="239"/>
                  <a:pt x="726" y="234"/>
                </a:cubicBezTo>
                <a:close/>
                <a:moveTo>
                  <a:pt x="720" y="245"/>
                </a:moveTo>
                <a:cubicBezTo>
                  <a:pt x="725" y="248"/>
                  <a:pt x="728" y="253"/>
                  <a:pt x="730" y="258"/>
                </a:cubicBezTo>
                <a:cubicBezTo>
                  <a:pt x="733" y="265"/>
                  <a:pt x="731" y="274"/>
                  <a:pt x="729" y="280"/>
                </a:cubicBezTo>
                <a:cubicBezTo>
                  <a:pt x="726" y="286"/>
                  <a:pt x="719" y="294"/>
                  <a:pt x="712" y="297"/>
                </a:cubicBezTo>
                <a:cubicBezTo>
                  <a:pt x="705" y="299"/>
                  <a:pt x="697" y="299"/>
                  <a:pt x="690" y="296"/>
                </a:cubicBezTo>
                <a:cubicBezTo>
                  <a:pt x="682" y="292"/>
                  <a:pt x="677" y="286"/>
                  <a:pt x="674" y="279"/>
                </a:cubicBezTo>
                <a:cubicBezTo>
                  <a:pt x="672" y="273"/>
                  <a:pt x="673" y="262"/>
                  <a:pt x="676" y="256"/>
                </a:cubicBezTo>
                <a:cubicBezTo>
                  <a:pt x="679" y="250"/>
                  <a:pt x="685" y="243"/>
                  <a:pt x="692" y="240"/>
                </a:cubicBezTo>
                <a:cubicBezTo>
                  <a:pt x="699" y="238"/>
                  <a:pt x="707" y="238"/>
                  <a:pt x="715" y="241"/>
                </a:cubicBezTo>
                <a:cubicBezTo>
                  <a:pt x="717" y="242"/>
                  <a:pt x="718" y="243"/>
                  <a:pt x="720" y="245"/>
                </a:cubicBezTo>
                <a:close/>
                <a:moveTo>
                  <a:pt x="620" y="285"/>
                </a:moveTo>
                <a:cubicBezTo>
                  <a:pt x="616" y="281"/>
                  <a:pt x="607" y="282"/>
                  <a:pt x="603" y="286"/>
                </a:cubicBezTo>
                <a:lnTo>
                  <a:pt x="370" y="541"/>
                </a:lnTo>
                <a:cubicBezTo>
                  <a:pt x="365" y="546"/>
                  <a:pt x="365" y="552"/>
                  <a:pt x="370" y="557"/>
                </a:cubicBezTo>
                <a:lnTo>
                  <a:pt x="438" y="619"/>
                </a:lnTo>
                <a:cubicBezTo>
                  <a:pt x="442" y="623"/>
                  <a:pt x="451" y="623"/>
                  <a:pt x="455" y="619"/>
                </a:cubicBezTo>
                <a:lnTo>
                  <a:pt x="688" y="364"/>
                </a:lnTo>
                <a:cubicBezTo>
                  <a:pt x="692" y="360"/>
                  <a:pt x="691" y="351"/>
                  <a:pt x="688" y="347"/>
                </a:cubicBezTo>
                <a:lnTo>
                  <a:pt x="620" y="285"/>
                </a:lnTo>
                <a:close/>
                <a:moveTo>
                  <a:pt x="612" y="293"/>
                </a:moveTo>
                <a:lnTo>
                  <a:pt x="680" y="356"/>
                </a:lnTo>
                <a:lnTo>
                  <a:pt x="610" y="432"/>
                </a:lnTo>
                <a:lnTo>
                  <a:pt x="542" y="370"/>
                </a:lnTo>
                <a:lnTo>
                  <a:pt x="612" y="293"/>
                </a:lnTo>
                <a:close/>
                <a:moveTo>
                  <a:pt x="534" y="378"/>
                </a:moveTo>
                <a:lnTo>
                  <a:pt x="602" y="441"/>
                </a:lnTo>
                <a:lnTo>
                  <a:pt x="532" y="517"/>
                </a:lnTo>
                <a:lnTo>
                  <a:pt x="464" y="455"/>
                </a:lnTo>
                <a:lnTo>
                  <a:pt x="534" y="378"/>
                </a:lnTo>
                <a:close/>
                <a:moveTo>
                  <a:pt x="456" y="463"/>
                </a:moveTo>
                <a:lnTo>
                  <a:pt x="524" y="526"/>
                </a:lnTo>
                <a:lnTo>
                  <a:pt x="446" y="611"/>
                </a:lnTo>
                <a:lnTo>
                  <a:pt x="378" y="549"/>
                </a:lnTo>
                <a:lnTo>
                  <a:pt x="456" y="463"/>
                </a:lnTo>
                <a:close/>
                <a:moveTo>
                  <a:pt x="333" y="398"/>
                </a:moveTo>
                <a:lnTo>
                  <a:pt x="214" y="529"/>
                </a:lnTo>
                <a:lnTo>
                  <a:pt x="216" y="531"/>
                </a:lnTo>
                <a:lnTo>
                  <a:pt x="215" y="531"/>
                </a:lnTo>
                <a:lnTo>
                  <a:pt x="281" y="590"/>
                </a:lnTo>
                <a:lnTo>
                  <a:pt x="279" y="593"/>
                </a:lnTo>
                <a:cubicBezTo>
                  <a:pt x="277" y="593"/>
                  <a:pt x="239" y="605"/>
                  <a:pt x="220" y="617"/>
                </a:cubicBezTo>
                <a:cubicBezTo>
                  <a:pt x="217" y="618"/>
                  <a:pt x="215" y="620"/>
                  <a:pt x="213" y="621"/>
                </a:cubicBezTo>
                <a:lnTo>
                  <a:pt x="36" y="459"/>
                </a:lnTo>
                <a:lnTo>
                  <a:pt x="109" y="406"/>
                </a:lnTo>
                <a:lnTo>
                  <a:pt x="333" y="398"/>
                </a:lnTo>
                <a:close/>
                <a:moveTo>
                  <a:pt x="599" y="643"/>
                </a:moveTo>
                <a:lnTo>
                  <a:pt x="610" y="865"/>
                </a:lnTo>
                <a:lnTo>
                  <a:pt x="563" y="942"/>
                </a:lnTo>
                <a:lnTo>
                  <a:pt x="385" y="780"/>
                </a:lnTo>
                <a:cubicBezTo>
                  <a:pt x="387" y="776"/>
                  <a:pt x="389" y="773"/>
                  <a:pt x="391" y="770"/>
                </a:cubicBezTo>
                <a:cubicBezTo>
                  <a:pt x="401" y="750"/>
                  <a:pt x="412" y="713"/>
                  <a:pt x="413" y="711"/>
                </a:cubicBezTo>
                <a:lnTo>
                  <a:pt x="471" y="766"/>
                </a:lnTo>
                <a:lnTo>
                  <a:pt x="472" y="767"/>
                </a:lnTo>
                <a:lnTo>
                  <a:pt x="478" y="773"/>
                </a:lnTo>
                <a:lnTo>
                  <a:pt x="479" y="773"/>
                </a:lnTo>
                <a:lnTo>
                  <a:pt x="481" y="774"/>
                </a:lnTo>
                <a:lnTo>
                  <a:pt x="599" y="643"/>
                </a:lnTo>
                <a:close/>
                <a:moveTo>
                  <a:pt x="354" y="597"/>
                </a:moveTo>
                <a:cubicBezTo>
                  <a:pt x="350" y="594"/>
                  <a:pt x="344" y="594"/>
                  <a:pt x="341" y="598"/>
                </a:cubicBezTo>
                <a:lnTo>
                  <a:pt x="322" y="618"/>
                </a:lnTo>
                <a:cubicBezTo>
                  <a:pt x="319" y="622"/>
                  <a:pt x="319" y="628"/>
                  <a:pt x="323" y="631"/>
                </a:cubicBezTo>
                <a:lnTo>
                  <a:pt x="369" y="673"/>
                </a:lnTo>
                <a:cubicBezTo>
                  <a:pt x="372" y="676"/>
                  <a:pt x="379" y="676"/>
                  <a:pt x="382" y="672"/>
                </a:cubicBezTo>
                <a:lnTo>
                  <a:pt x="400" y="652"/>
                </a:lnTo>
                <a:cubicBezTo>
                  <a:pt x="404" y="648"/>
                  <a:pt x="404" y="642"/>
                  <a:pt x="400" y="639"/>
                </a:cubicBezTo>
                <a:lnTo>
                  <a:pt x="354" y="597"/>
                </a:lnTo>
                <a:close/>
                <a:moveTo>
                  <a:pt x="348" y="607"/>
                </a:moveTo>
                <a:lnTo>
                  <a:pt x="390" y="646"/>
                </a:lnTo>
                <a:lnTo>
                  <a:pt x="375" y="663"/>
                </a:lnTo>
                <a:lnTo>
                  <a:pt x="332" y="624"/>
                </a:lnTo>
                <a:lnTo>
                  <a:pt x="348" y="607"/>
                </a:lnTo>
                <a:close/>
                <a:moveTo>
                  <a:pt x="28" y="467"/>
                </a:moveTo>
                <a:lnTo>
                  <a:pt x="204" y="628"/>
                </a:lnTo>
                <a:cubicBezTo>
                  <a:pt x="187" y="642"/>
                  <a:pt x="169" y="659"/>
                  <a:pt x="160" y="667"/>
                </a:cubicBezTo>
                <a:lnTo>
                  <a:pt x="14" y="487"/>
                </a:lnTo>
                <a:lnTo>
                  <a:pt x="28" y="467"/>
                </a:lnTo>
                <a:close/>
                <a:moveTo>
                  <a:pt x="379" y="790"/>
                </a:moveTo>
                <a:lnTo>
                  <a:pt x="555" y="951"/>
                </a:lnTo>
                <a:lnTo>
                  <a:pt x="536" y="966"/>
                </a:lnTo>
                <a:lnTo>
                  <a:pt x="344" y="836"/>
                </a:lnTo>
                <a:cubicBezTo>
                  <a:pt x="347" y="832"/>
                  <a:pt x="365" y="810"/>
                  <a:pt x="379" y="7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75617" tIns="37808" rIns="75617" bIns="37808" numCol="1" anchor="t" anchorCtr="0" compatLnSpc="1">
            <a:prstTxWarp prst="textNoShape">
              <a:avLst/>
            </a:prstTxWarp>
          </a:bodyPr>
          <a:lstStyle/>
          <a:p>
            <a:pPr algn="l" defTabSz="756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89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95" name="Satellite2">
            <a:extLst>
              <a:ext uri="{FF2B5EF4-FFF2-40B4-BE49-F238E27FC236}">
                <a16:creationId xmlns:a16="http://schemas.microsoft.com/office/drawing/2014/main" id="{34AD9174-A0A0-406D-BADB-70A7B2F9740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 rot="14095590">
            <a:off x="6927836" y="4973044"/>
            <a:ext cx="557746" cy="299165"/>
            <a:chOff x="6358031" y="1424273"/>
            <a:chExt cx="4524477" cy="2426849"/>
          </a:xfrm>
          <a:solidFill>
            <a:schemeClr val="bg1"/>
          </a:solidFill>
        </p:grpSpPr>
        <p:grpSp>
          <p:nvGrpSpPr>
            <p:cNvPr id="96" name="Group 71">
              <a:extLst>
                <a:ext uri="{FF2B5EF4-FFF2-40B4-BE49-F238E27FC236}">
                  <a16:creationId xmlns:a16="http://schemas.microsoft.com/office/drawing/2014/main" id="{4F56B6B3-3DE5-488B-86D2-4FAD89BBF7B6}"/>
                </a:ext>
              </a:extLst>
            </p:cNvPr>
            <p:cNvGrpSpPr/>
            <p:nvPr/>
          </p:nvGrpSpPr>
          <p:grpSpPr>
            <a:xfrm>
              <a:off x="6358031" y="2476772"/>
              <a:ext cx="4524477" cy="1374350"/>
              <a:chOff x="6358031" y="2476772"/>
              <a:chExt cx="4524477" cy="1374350"/>
            </a:xfrm>
            <a:grpFill/>
          </p:grpSpPr>
          <p:sp>
            <p:nvSpPr>
              <p:cNvPr id="101" name="Rectangle 79">
                <a:extLst>
                  <a:ext uri="{FF2B5EF4-FFF2-40B4-BE49-F238E27FC236}">
                    <a16:creationId xmlns:a16="http://schemas.microsoft.com/office/drawing/2014/main" id="{E94D38B7-1190-443B-A5B2-A2383BA25BBA}"/>
                  </a:ext>
                </a:extLst>
              </p:cNvPr>
              <p:cNvSpPr/>
              <p:nvPr/>
            </p:nvSpPr>
            <p:spPr>
              <a:xfrm>
                <a:off x="9142910" y="2737057"/>
                <a:ext cx="515416" cy="8537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5620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89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2" name="Rectangle 80">
                <a:extLst>
                  <a:ext uri="{FF2B5EF4-FFF2-40B4-BE49-F238E27FC236}">
                    <a16:creationId xmlns:a16="http://schemas.microsoft.com/office/drawing/2014/main" id="{95B61035-49C0-4DD9-8ACA-5D4158D28C3F}"/>
                  </a:ext>
                </a:extLst>
              </p:cNvPr>
              <p:cNvSpPr/>
              <p:nvPr/>
            </p:nvSpPr>
            <p:spPr>
              <a:xfrm>
                <a:off x="9755001" y="2737057"/>
                <a:ext cx="515416" cy="8537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5620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89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3" name="Rectangle 82">
                <a:extLst>
                  <a:ext uri="{FF2B5EF4-FFF2-40B4-BE49-F238E27FC236}">
                    <a16:creationId xmlns:a16="http://schemas.microsoft.com/office/drawing/2014/main" id="{392248EE-F036-46F7-B9F5-08DA7C9104DF}"/>
                  </a:ext>
                </a:extLst>
              </p:cNvPr>
              <p:cNvSpPr/>
              <p:nvPr/>
            </p:nvSpPr>
            <p:spPr>
              <a:xfrm>
                <a:off x="10367092" y="2737057"/>
                <a:ext cx="515416" cy="8537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5620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89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4" name="Rectangle 83">
                <a:extLst>
                  <a:ext uri="{FF2B5EF4-FFF2-40B4-BE49-F238E27FC236}">
                    <a16:creationId xmlns:a16="http://schemas.microsoft.com/office/drawing/2014/main" id="{92EDC67E-54AC-4C78-A0EB-09F769AE9545}"/>
                  </a:ext>
                </a:extLst>
              </p:cNvPr>
              <p:cNvSpPr/>
              <p:nvPr/>
            </p:nvSpPr>
            <p:spPr>
              <a:xfrm>
                <a:off x="6358031" y="2737057"/>
                <a:ext cx="515416" cy="8537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5620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89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5" name="Rectangle 84">
                <a:extLst>
                  <a:ext uri="{FF2B5EF4-FFF2-40B4-BE49-F238E27FC236}">
                    <a16:creationId xmlns:a16="http://schemas.microsoft.com/office/drawing/2014/main" id="{A456FF31-05F6-481B-AE37-45732F8F2F72}"/>
                  </a:ext>
                </a:extLst>
              </p:cNvPr>
              <p:cNvSpPr/>
              <p:nvPr/>
            </p:nvSpPr>
            <p:spPr>
              <a:xfrm>
                <a:off x="6970122" y="2737057"/>
                <a:ext cx="515416" cy="8537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5620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89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6" name="Rectangle 85">
                <a:extLst>
                  <a:ext uri="{FF2B5EF4-FFF2-40B4-BE49-F238E27FC236}">
                    <a16:creationId xmlns:a16="http://schemas.microsoft.com/office/drawing/2014/main" id="{5D6196BC-3EB1-4655-A132-622937796DB7}"/>
                  </a:ext>
                </a:extLst>
              </p:cNvPr>
              <p:cNvSpPr/>
              <p:nvPr/>
            </p:nvSpPr>
            <p:spPr>
              <a:xfrm>
                <a:off x="7582213" y="2737057"/>
                <a:ext cx="515416" cy="8537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5620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89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7" name="Freeform: Shape 1288">
                <a:extLst>
                  <a:ext uri="{FF2B5EF4-FFF2-40B4-BE49-F238E27FC236}">
                    <a16:creationId xmlns:a16="http://schemas.microsoft.com/office/drawing/2014/main" id="{C3CB5043-4A11-4EBC-A647-6255602F55AE}"/>
                  </a:ext>
                </a:extLst>
              </p:cNvPr>
              <p:cNvSpPr/>
              <p:nvPr/>
            </p:nvSpPr>
            <p:spPr>
              <a:xfrm rot="16200000">
                <a:off x="7933094" y="2737981"/>
                <a:ext cx="1374350" cy="851931"/>
              </a:xfrm>
              <a:custGeom>
                <a:avLst/>
                <a:gdLst>
                  <a:gd name="connsiteX0" fmla="*/ 1462839 w 1662963"/>
                  <a:gd name="connsiteY0" fmla="*/ 655003 h 851931"/>
                  <a:gd name="connsiteX1" fmla="*/ 200127 w 1662963"/>
                  <a:gd name="connsiteY1" fmla="*/ 655003 h 851931"/>
                  <a:gd name="connsiteX2" fmla="*/ 200127 w 1662963"/>
                  <a:gd name="connsiteY2" fmla="*/ 732079 h 851931"/>
                  <a:gd name="connsiteX3" fmla="*/ 1462839 w 1662963"/>
                  <a:gd name="connsiteY3" fmla="*/ 732079 h 851931"/>
                  <a:gd name="connsiteX4" fmla="*/ 1462839 w 1662963"/>
                  <a:gd name="connsiteY4" fmla="*/ 121603 h 851931"/>
                  <a:gd name="connsiteX5" fmla="*/ 200127 w 1662963"/>
                  <a:gd name="connsiteY5" fmla="*/ 121603 h 851931"/>
                  <a:gd name="connsiteX6" fmla="*/ 200127 w 1662963"/>
                  <a:gd name="connsiteY6" fmla="*/ 198679 h 851931"/>
                  <a:gd name="connsiteX7" fmla="*/ 1462839 w 1662963"/>
                  <a:gd name="connsiteY7" fmla="*/ 198679 h 851931"/>
                  <a:gd name="connsiteX8" fmla="*/ 1525974 w 1662963"/>
                  <a:gd name="connsiteY8" fmla="*/ 387427 h 851931"/>
                  <a:gd name="connsiteX9" fmla="*/ 136991 w 1662963"/>
                  <a:gd name="connsiteY9" fmla="*/ 387427 h 851931"/>
                  <a:gd name="connsiteX10" fmla="*/ 136991 w 1662963"/>
                  <a:gd name="connsiteY10" fmla="*/ 464503 h 851931"/>
                  <a:gd name="connsiteX11" fmla="*/ 1525974 w 1662963"/>
                  <a:gd name="connsiteY11" fmla="*/ 464503 h 851931"/>
                  <a:gd name="connsiteX12" fmla="*/ 1662963 w 1662963"/>
                  <a:gd name="connsiteY12" fmla="*/ 425965 h 851931"/>
                  <a:gd name="connsiteX13" fmla="*/ 1545822 w 1662963"/>
                  <a:gd name="connsiteY13" fmla="*/ 851931 h 851931"/>
                  <a:gd name="connsiteX14" fmla="*/ 117140 w 1662963"/>
                  <a:gd name="connsiteY14" fmla="*/ 851931 h 851931"/>
                  <a:gd name="connsiteX15" fmla="*/ 0 w 1662963"/>
                  <a:gd name="connsiteY15" fmla="*/ 425965 h 851931"/>
                  <a:gd name="connsiteX16" fmla="*/ 117141 w 1662963"/>
                  <a:gd name="connsiteY16" fmla="*/ 0 h 851931"/>
                  <a:gd name="connsiteX17" fmla="*/ 1545823 w 1662963"/>
                  <a:gd name="connsiteY17" fmla="*/ 0 h 851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62963" h="851931">
                    <a:moveTo>
                      <a:pt x="1462839" y="655003"/>
                    </a:moveTo>
                    <a:lnTo>
                      <a:pt x="200127" y="655003"/>
                    </a:lnTo>
                    <a:lnTo>
                      <a:pt x="200127" y="732079"/>
                    </a:lnTo>
                    <a:lnTo>
                      <a:pt x="1462839" y="732079"/>
                    </a:lnTo>
                    <a:close/>
                    <a:moveTo>
                      <a:pt x="1462839" y="121603"/>
                    </a:moveTo>
                    <a:lnTo>
                      <a:pt x="200127" y="121603"/>
                    </a:lnTo>
                    <a:lnTo>
                      <a:pt x="200127" y="198679"/>
                    </a:lnTo>
                    <a:lnTo>
                      <a:pt x="1462839" y="198679"/>
                    </a:lnTo>
                    <a:close/>
                    <a:moveTo>
                      <a:pt x="1525974" y="387427"/>
                    </a:moveTo>
                    <a:lnTo>
                      <a:pt x="136991" y="387427"/>
                    </a:lnTo>
                    <a:lnTo>
                      <a:pt x="136991" y="464503"/>
                    </a:lnTo>
                    <a:lnTo>
                      <a:pt x="1525974" y="464503"/>
                    </a:lnTo>
                    <a:close/>
                    <a:moveTo>
                      <a:pt x="1662963" y="425965"/>
                    </a:moveTo>
                    <a:lnTo>
                      <a:pt x="1545822" y="851931"/>
                    </a:lnTo>
                    <a:lnTo>
                      <a:pt x="117140" y="851931"/>
                    </a:lnTo>
                    <a:lnTo>
                      <a:pt x="0" y="425965"/>
                    </a:lnTo>
                    <a:lnTo>
                      <a:pt x="117141" y="0"/>
                    </a:lnTo>
                    <a:lnTo>
                      <a:pt x="154582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5620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89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97" name="Group 72">
              <a:extLst>
                <a:ext uri="{FF2B5EF4-FFF2-40B4-BE49-F238E27FC236}">
                  <a16:creationId xmlns:a16="http://schemas.microsoft.com/office/drawing/2014/main" id="{61C31028-8249-44C4-B4B0-6FCD0620BA80}"/>
                </a:ext>
              </a:extLst>
            </p:cNvPr>
            <p:cNvGrpSpPr/>
            <p:nvPr/>
          </p:nvGrpSpPr>
          <p:grpSpPr>
            <a:xfrm>
              <a:off x="7720101" y="1424273"/>
              <a:ext cx="1796689" cy="877092"/>
              <a:chOff x="6059529" y="3937178"/>
              <a:chExt cx="1796689" cy="877092"/>
            </a:xfrm>
            <a:grpFill/>
          </p:grpSpPr>
          <p:sp>
            <p:nvSpPr>
              <p:cNvPr id="98" name="Freeform: Shape 1279">
                <a:extLst>
                  <a:ext uri="{FF2B5EF4-FFF2-40B4-BE49-F238E27FC236}">
                    <a16:creationId xmlns:a16="http://schemas.microsoft.com/office/drawing/2014/main" id="{B0A075AB-3A61-4017-915E-59F0C8AA80BF}"/>
                  </a:ext>
                </a:extLst>
              </p:cNvPr>
              <p:cNvSpPr/>
              <p:nvPr/>
            </p:nvSpPr>
            <p:spPr>
              <a:xfrm>
                <a:off x="6059529" y="3937178"/>
                <a:ext cx="1796689" cy="656935"/>
              </a:xfrm>
              <a:custGeom>
                <a:avLst/>
                <a:gdLst>
                  <a:gd name="connsiteX0" fmla="*/ 896407 w 1796689"/>
                  <a:gd name="connsiteY0" fmla="*/ 102 h 656935"/>
                  <a:gd name="connsiteX1" fmla="*/ 1729349 w 1796689"/>
                  <a:gd name="connsiteY1" fmla="*/ 423392 h 656935"/>
                  <a:gd name="connsiteX2" fmla="*/ 1796689 w 1796689"/>
                  <a:gd name="connsiteY2" fmla="*/ 540737 h 656935"/>
                  <a:gd name="connsiteX3" fmla="*/ 1661498 w 1796689"/>
                  <a:gd name="connsiteY3" fmla="*/ 609823 h 656935"/>
                  <a:gd name="connsiteX4" fmla="*/ 1605028 w 1796689"/>
                  <a:gd name="connsiteY4" fmla="*/ 511419 h 656935"/>
                  <a:gd name="connsiteX5" fmla="*/ 898560 w 1796689"/>
                  <a:gd name="connsiteY5" fmla="*/ 152401 h 656935"/>
                  <a:gd name="connsiteX6" fmla="*/ 202528 w 1796689"/>
                  <a:gd name="connsiteY6" fmla="*/ 531255 h 656935"/>
                  <a:gd name="connsiteX7" fmla="*/ 135057 w 1796689"/>
                  <a:gd name="connsiteY7" fmla="*/ 656935 h 656935"/>
                  <a:gd name="connsiteX8" fmla="*/ 0 w 1796689"/>
                  <a:gd name="connsiteY8" fmla="*/ 587918 h 656935"/>
                  <a:gd name="connsiteX9" fmla="*/ 75769 w 1796689"/>
                  <a:gd name="connsiteY9" fmla="*/ 446780 h 656935"/>
                  <a:gd name="connsiteX10" fmla="*/ 896407 w 1796689"/>
                  <a:gd name="connsiteY10" fmla="*/ 102 h 656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6689" h="656935">
                    <a:moveTo>
                      <a:pt x="896407" y="102"/>
                    </a:moveTo>
                    <a:cubicBezTo>
                      <a:pt x="1239173" y="-4746"/>
                      <a:pt x="1544653" y="163027"/>
                      <a:pt x="1729349" y="423392"/>
                    </a:cubicBezTo>
                    <a:lnTo>
                      <a:pt x="1796689" y="540737"/>
                    </a:lnTo>
                    <a:lnTo>
                      <a:pt x="1661498" y="609823"/>
                    </a:lnTo>
                    <a:lnTo>
                      <a:pt x="1605028" y="511419"/>
                    </a:lnTo>
                    <a:cubicBezTo>
                      <a:pt x="1448376" y="290588"/>
                      <a:pt x="1189280" y="148289"/>
                      <a:pt x="898560" y="152401"/>
                    </a:cubicBezTo>
                    <a:cubicBezTo>
                      <a:pt x="607840" y="156513"/>
                      <a:pt x="352872" y="306082"/>
                      <a:pt x="202528" y="531255"/>
                    </a:cubicBezTo>
                    <a:lnTo>
                      <a:pt x="135057" y="656935"/>
                    </a:lnTo>
                    <a:lnTo>
                      <a:pt x="0" y="587918"/>
                    </a:lnTo>
                    <a:lnTo>
                      <a:pt x="75769" y="446780"/>
                    </a:lnTo>
                    <a:cubicBezTo>
                      <a:pt x="253028" y="181296"/>
                      <a:pt x="553642" y="4950"/>
                      <a:pt x="89640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5620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89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9" name="Freeform: Shape 1280">
                <a:extLst>
                  <a:ext uri="{FF2B5EF4-FFF2-40B4-BE49-F238E27FC236}">
                    <a16:creationId xmlns:a16="http://schemas.microsoft.com/office/drawing/2014/main" id="{62E98578-F89C-4E0B-9B02-EA815742FF79}"/>
                  </a:ext>
                </a:extLst>
              </p:cNvPr>
              <p:cNvSpPr/>
              <p:nvPr/>
            </p:nvSpPr>
            <p:spPr>
              <a:xfrm>
                <a:off x="6297830" y="4228610"/>
                <a:ext cx="1315446" cy="478063"/>
              </a:xfrm>
              <a:custGeom>
                <a:avLst/>
                <a:gdLst>
                  <a:gd name="connsiteX0" fmla="*/ 658105 w 1315446"/>
                  <a:gd name="connsiteY0" fmla="*/ 149 h 478063"/>
                  <a:gd name="connsiteX1" fmla="*/ 1246516 w 1315446"/>
                  <a:gd name="connsiteY1" fmla="*/ 279598 h 478063"/>
                  <a:gd name="connsiteX2" fmla="*/ 1315446 w 1315446"/>
                  <a:gd name="connsiteY2" fmla="*/ 376546 h 478063"/>
                  <a:gd name="connsiteX3" fmla="*/ 1203140 w 1315446"/>
                  <a:gd name="connsiteY3" fmla="*/ 433937 h 478063"/>
                  <a:gd name="connsiteX4" fmla="*/ 1159370 w 1315446"/>
                  <a:gd name="connsiteY4" fmla="*/ 370443 h 478063"/>
                  <a:gd name="connsiteX5" fmla="*/ 659885 w 1315446"/>
                  <a:gd name="connsiteY5" fmla="*/ 126018 h 478063"/>
                  <a:gd name="connsiteX6" fmla="*/ 170722 w 1315446"/>
                  <a:gd name="connsiteY6" fmla="*/ 388318 h 478063"/>
                  <a:gd name="connsiteX7" fmla="*/ 112309 w 1315446"/>
                  <a:gd name="connsiteY7" fmla="*/ 478063 h 478063"/>
                  <a:gd name="connsiteX8" fmla="*/ 0 w 1315446"/>
                  <a:gd name="connsiteY8" fmla="*/ 420671 h 478063"/>
                  <a:gd name="connsiteX9" fmla="*/ 81084 w 1315446"/>
                  <a:gd name="connsiteY9" fmla="*/ 299906 h 478063"/>
                  <a:gd name="connsiteX10" fmla="*/ 658105 w 1315446"/>
                  <a:gd name="connsiteY10" fmla="*/ 149 h 478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5446" h="478063">
                    <a:moveTo>
                      <a:pt x="658105" y="149"/>
                    </a:moveTo>
                    <a:cubicBezTo>
                      <a:pt x="885988" y="-4570"/>
                      <a:pt x="1094072" y="102461"/>
                      <a:pt x="1246516" y="279598"/>
                    </a:cubicBezTo>
                    <a:lnTo>
                      <a:pt x="1315446" y="376546"/>
                    </a:lnTo>
                    <a:lnTo>
                      <a:pt x="1203140" y="433937"/>
                    </a:lnTo>
                    <a:lnTo>
                      <a:pt x="1159370" y="370443"/>
                    </a:lnTo>
                    <a:cubicBezTo>
                      <a:pt x="1029985" y="215404"/>
                      <a:pt x="853334" y="121759"/>
                      <a:pt x="659885" y="126018"/>
                    </a:cubicBezTo>
                    <a:cubicBezTo>
                      <a:pt x="468164" y="130239"/>
                      <a:pt x="295478" y="229902"/>
                      <a:pt x="170722" y="388318"/>
                    </a:cubicBezTo>
                    <a:lnTo>
                      <a:pt x="112309" y="478063"/>
                    </a:lnTo>
                    <a:lnTo>
                      <a:pt x="0" y="420671"/>
                    </a:lnTo>
                    <a:lnTo>
                      <a:pt x="81084" y="299906"/>
                    </a:lnTo>
                    <a:cubicBezTo>
                      <a:pt x="228262" y="118747"/>
                      <a:pt x="431973" y="4832"/>
                      <a:pt x="658105" y="1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5620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89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0" name="Freeform: Shape 1281">
                <a:extLst>
                  <a:ext uri="{FF2B5EF4-FFF2-40B4-BE49-F238E27FC236}">
                    <a16:creationId xmlns:a16="http://schemas.microsoft.com/office/drawing/2014/main" id="{22FA96BB-8A5B-4F80-B6D9-A637ED96948B}"/>
                  </a:ext>
                </a:extLst>
              </p:cNvPr>
              <p:cNvSpPr/>
              <p:nvPr/>
            </p:nvSpPr>
            <p:spPr>
              <a:xfrm>
                <a:off x="6524211" y="4520040"/>
                <a:ext cx="860271" cy="294230"/>
              </a:xfrm>
              <a:custGeom>
                <a:avLst/>
                <a:gdLst>
                  <a:gd name="connsiteX0" fmla="*/ 431725 w 860271"/>
                  <a:gd name="connsiteY0" fmla="*/ 219 h 294230"/>
                  <a:gd name="connsiteX1" fmla="*/ 817444 w 860271"/>
                  <a:gd name="connsiteY1" fmla="*/ 160176 h 294230"/>
                  <a:gd name="connsiteX2" fmla="*/ 860271 w 860271"/>
                  <a:gd name="connsiteY2" fmla="*/ 205126 h 294230"/>
                  <a:gd name="connsiteX3" fmla="*/ 765758 w 860271"/>
                  <a:gd name="connsiteY3" fmla="*/ 253425 h 294230"/>
                  <a:gd name="connsiteX4" fmla="*/ 760869 w 860271"/>
                  <a:gd name="connsiteY4" fmla="*/ 247437 h 294230"/>
                  <a:gd name="connsiteX5" fmla="*/ 433196 w 860271"/>
                  <a:gd name="connsiteY5" fmla="*/ 104252 h 294230"/>
                  <a:gd name="connsiteX6" fmla="*/ 114521 w 860271"/>
                  <a:gd name="connsiteY6" fmla="*/ 264457 h 294230"/>
                  <a:gd name="connsiteX7" fmla="*/ 91769 w 860271"/>
                  <a:gd name="connsiteY7" fmla="*/ 294230 h 294230"/>
                  <a:gd name="connsiteX8" fmla="*/ 0 w 860271"/>
                  <a:gd name="connsiteY8" fmla="*/ 247334 h 294230"/>
                  <a:gd name="connsiteX9" fmla="*/ 55605 w 860271"/>
                  <a:gd name="connsiteY9" fmla="*/ 178570 h 294230"/>
                  <a:gd name="connsiteX10" fmla="*/ 431725 w 860271"/>
                  <a:gd name="connsiteY10" fmla="*/ 219 h 29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0271" h="294230">
                    <a:moveTo>
                      <a:pt x="431725" y="219"/>
                    </a:moveTo>
                    <a:cubicBezTo>
                      <a:pt x="573733" y="-4087"/>
                      <a:pt x="706531" y="55177"/>
                      <a:pt x="817444" y="160176"/>
                    </a:cubicBezTo>
                    <a:lnTo>
                      <a:pt x="860271" y="205126"/>
                    </a:lnTo>
                    <a:lnTo>
                      <a:pt x="765758" y="253425"/>
                    </a:lnTo>
                    <a:lnTo>
                      <a:pt x="760869" y="247437"/>
                    </a:lnTo>
                    <a:cubicBezTo>
                      <a:pt x="666650" y="153246"/>
                      <a:pt x="553826" y="100168"/>
                      <a:pt x="433196" y="104252"/>
                    </a:cubicBezTo>
                    <a:cubicBezTo>
                      <a:pt x="314729" y="108263"/>
                      <a:pt x="205181" y="166921"/>
                      <a:pt x="114521" y="264457"/>
                    </a:cubicBezTo>
                    <a:lnTo>
                      <a:pt x="91769" y="294230"/>
                    </a:lnTo>
                    <a:lnTo>
                      <a:pt x="0" y="247334"/>
                    </a:lnTo>
                    <a:lnTo>
                      <a:pt x="55605" y="178570"/>
                    </a:lnTo>
                    <a:cubicBezTo>
                      <a:pt x="162626" y="69782"/>
                      <a:pt x="291929" y="4458"/>
                      <a:pt x="431725" y="2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5620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89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cxnSp>
        <p:nvCxnSpPr>
          <p:cNvPr id="108" name="Curved Connector 139"/>
          <p:cNvCxnSpPr/>
          <p:nvPr/>
        </p:nvCxnSpPr>
        <p:spPr>
          <a:xfrm rot="15480000" flipH="1">
            <a:off x="6115933" y="4744615"/>
            <a:ext cx="649905" cy="377269"/>
          </a:xfrm>
          <a:prstGeom prst="curvedConnector2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urved Connector 140"/>
          <p:cNvCxnSpPr/>
          <p:nvPr/>
        </p:nvCxnSpPr>
        <p:spPr>
          <a:xfrm rot="4680000" flipH="1">
            <a:off x="3581282" y="3033988"/>
            <a:ext cx="649905" cy="377269"/>
          </a:xfrm>
          <a:prstGeom prst="curvedConnector2">
            <a:avLst/>
          </a:prstGeom>
          <a:ln w="28575">
            <a:solidFill>
              <a:srgbClr val="3182B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urved Connector 141"/>
          <p:cNvCxnSpPr/>
          <p:nvPr/>
        </p:nvCxnSpPr>
        <p:spPr>
          <a:xfrm rot="6120000">
            <a:off x="2664065" y="4896715"/>
            <a:ext cx="649905" cy="377269"/>
          </a:xfrm>
          <a:prstGeom prst="curvedConnector2">
            <a:avLst/>
          </a:prstGeom>
          <a:ln w="28575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urved Connector 143"/>
          <p:cNvCxnSpPr/>
          <p:nvPr/>
        </p:nvCxnSpPr>
        <p:spPr>
          <a:xfrm rot="6120000" flipH="1" flipV="1">
            <a:off x="6313641" y="3012766"/>
            <a:ext cx="649905" cy="377269"/>
          </a:xfrm>
          <a:prstGeom prst="curvedConnector2">
            <a:avLst/>
          </a:prstGeom>
          <a:ln w="285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feld 111"/>
          <p:cNvSpPr txBox="1"/>
          <p:nvPr/>
        </p:nvSpPr>
        <p:spPr>
          <a:xfrm>
            <a:off x="4253717" y="5697759"/>
            <a:ext cx="52565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Entrepreneurial support</a:t>
            </a:r>
            <a:r>
              <a:rPr lang="en-US" sz="1600" dirty="0" smtClean="0"/>
              <a:t> has </a:t>
            </a:r>
            <a:r>
              <a:rPr lang="en-US" sz="1600" dirty="0"/>
              <a:t>a positive </a:t>
            </a:r>
            <a:endParaRPr lang="en-US" sz="1600" dirty="0" smtClean="0"/>
          </a:p>
          <a:p>
            <a:r>
              <a:rPr lang="en-US" sz="1600" dirty="0" smtClean="0"/>
              <a:t>impact </a:t>
            </a:r>
            <a:r>
              <a:rPr lang="en-US" sz="1600" dirty="0"/>
              <a:t>on </a:t>
            </a:r>
            <a:r>
              <a:rPr lang="en-US" sz="1600" dirty="0" smtClean="0"/>
              <a:t>researchers‘ PBC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(</a:t>
            </a:r>
            <a:r>
              <a:rPr lang="en-US" sz="1400" dirty="0" err="1" smtClean="0"/>
              <a:t>Fernández</a:t>
            </a:r>
            <a:r>
              <a:rPr lang="en-US" sz="1400" dirty="0" smtClean="0"/>
              <a:t>-Pérez</a:t>
            </a:r>
            <a:r>
              <a:rPr lang="en-US" sz="1400" dirty="0"/>
              <a:t>, Alonso-Galicia, </a:t>
            </a:r>
            <a:r>
              <a:rPr lang="en-US" sz="1400" dirty="0" err="1"/>
              <a:t>Rodríquez-Ariza</a:t>
            </a:r>
            <a:r>
              <a:rPr lang="en-US" sz="1400" dirty="0"/>
              <a:t>, &amp; </a:t>
            </a:r>
          </a:p>
          <a:p>
            <a:r>
              <a:rPr lang="en-US" sz="1400" dirty="0"/>
              <a:t>del Mar Fuentes-Fuentes, 2015</a:t>
            </a:r>
            <a:r>
              <a:rPr lang="en-US" sz="1400" dirty="0" smtClean="0"/>
              <a:t>).</a:t>
            </a:r>
            <a:endParaRPr lang="en-US" sz="1400" dirty="0"/>
          </a:p>
          <a:p>
            <a:endParaRPr lang="de-CH" sz="1400" dirty="0"/>
          </a:p>
        </p:txBody>
      </p:sp>
      <p:sp>
        <p:nvSpPr>
          <p:cNvPr id="113" name="Textfeld 112"/>
          <p:cNvSpPr txBox="1"/>
          <p:nvPr/>
        </p:nvSpPr>
        <p:spPr>
          <a:xfrm>
            <a:off x="473334" y="6033685"/>
            <a:ext cx="3383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Financial </a:t>
            </a:r>
            <a:r>
              <a:rPr lang="en-US" sz="1600" dirty="0"/>
              <a:t>and social rewards have a positive impact on researchers' spin-off </a:t>
            </a:r>
            <a:r>
              <a:rPr lang="en-US" sz="1600" dirty="0" smtClean="0"/>
              <a:t>intentions </a:t>
            </a:r>
            <a:r>
              <a:rPr lang="en-US" sz="1400" dirty="0" smtClean="0"/>
              <a:t>(Renault</a:t>
            </a:r>
            <a:r>
              <a:rPr lang="en-US" sz="1400" dirty="0"/>
              <a:t>, 2006</a:t>
            </a:r>
            <a:r>
              <a:rPr lang="en-US" sz="1600" dirty="0" smtClean="0"/>
              <a:t>).</a:t>
            </a:r>
            <a:endParaRPr lang="de-CH" sz="1600" dirty="0"/>
          </a:p>
        </p:txBody>
      </p:sp>
      <p:sp>
        <p:nvSpPr>
          <p:cNvPr id="114" name="Textfeld 113"/>
          <p:cNvSpPr txBox="1"/>
          <p:nvPr/>
        </p:nvSpPr>
        <p:spPr>
          <a:xfrm>
            <a:off x="308232" y="3256920"/>
            <a:ext cx="336596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Positive effect on researchers</a:t>
            </a:r>
            <a:r>
              <a:rPr lang="en-US" sz="1600" dirty="0"/>
              <a:t>' intentions to start their own businesses </a:t>
            </a:r>
            <a:r>
              <a:rPr lang="en-US" sz="1400" dirty="0"/>
              <a:t>(</a:t>
            </a:r>
            <a:r>
              <a:rPr lang="en-US" sz="1400" dirty="0" err="1"/>
              <a:t>Prodan</a:t>
            </a:r>
            <a:r>
              <a:rPr lang="en-US" sz="1400" dirty="0"/>
              <a:t> and </a:t>
            </a:r>
            <a:r>
              <a:rPr lang="en-US" sz="1400" dirty="0" err="1"/>
              <a:t>Drnovsek</a:t>
            </a:r>
            <a:r>
              <a:rPr lang="en-US" sz="1400" dirty="0"/>
              <a:t>, 2010; </a:t>
            </a:r>
            <a:r>
              <a:rPr lang="en-US" sz="1400" dirty="0" err="1"/>
              <a:t>Huyghe</a:t>
            </a:r>
            <a:r>
              <a:rPr lang="en-US" sz="1400" dirty="0"/>
              <a:t> and </a:t>
            </a:r>
            <a:r>
              <a:rPr lang="en-US" sz="1400" dirty="0" err="1"/>
              <a:t>Knockaert</a:t>
            </a:r>
            <a:r>
              <a:rPr lang="en-US" sz="1400" dirty="0"/>
              <a:t>, 2015</a:t>
            </a:r>
            <a:r>
              <a:rPr lang="en-US" sz="1400" dirty="0" smtClean="0"/>
              <a:t>).</a:t>
            </a:r>
            <a:endParaRPr lang="en-US" sz="1400" dirty="0"/>
          </a:p>
          <a:p>
            <a:endParaRPr lang="de-CH" sz="2000" dirty="0"/>
          </a:p>
        </p:txBody>
      </p:sp>
      <p:sp>
        <p:nvSpPr>
          <p:cNvPr id="115" name="Textfeld 114"/>
          <p:cNvSpPr txBox="1"/>
          <p:nvPr/>
        </p:nvSpPr>
        <p:spPr>
          <a:xfrm>
            <a:off x="4479506" y="2302861"/>
            <a:ext cx="5000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Kirby et al, 2012, used the institutional approach of </a:t>
            </a:r>
            <a:r>
              <a:rPr lang="en-US" sz="1600" dirty="0" smtClean="0"/>
              <a:t>North</a:t>
            </a:r>
            <a:r>
              <a:rPr lang="en-US" sz="1600" dirty="0"/>
              <a:t> </a:t>
            </a:r>
            <a:r>
              <a:rPr lang="en-US" sz="1600" dirty="0" smtClean="0"/>
              <a:t>(1990/2005</a:t>
            </a:r>
            <a:r>
              <a:rPr lang="en-US" sz="1600" dirty="0"/>
              <a:t>) and defined formal and informal factors that determine the development of an entrepreneurial university</a:t>
            </a:r>
            <a:r>
              <a:rPr lang="en-US" sz="1800" dirty="0"/>
              <a:t>.</a:t>
            </a:r>
            <a:endParaRPr lang="de-CH" sz="1800" dirty="0"/>
          </a:p>
        </p:txBody>
      </p:sp>
      <p:sp>
        <p:nvSpPr>
          <p:cNvPr id="117" name="Cupid"/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2300118" y="4669565"/>
            <a:ext cx="496231" cy="514106"/>
          </a:xfrm>
          <a:custGeom>
            <a:avLst/>
            <a:gdLst>
              <a:gd name="T0" fmla="*/ 18194 w 19489"/>
              <a:gd name="T1" fmla="*/ 17734 h 20159"/>
              <a:gd name="T2" fmla="*/ 17002 w 19489"/>
              <a:gd name="T3" fmla="*/ 16957 h 20159"/>
              <a:gd name="T4" fmla="*/ 15254 w 19489"/>
              <a:gd name="T5" fmla="*/ 16329 h 20159"/>
              <a:gd name="T6" fmla="*/ 16492 w 19489"/>
              <a:gd name="T7" fmla="*/ 13220 h 20159"/>
              <a:gd name="T8" fmla="*/ 17210 w 19489"/>
              <a:gd name="T9" fmla="*/ 11733 h 20159"/>
              <a:gd name="T10" fmla="*/ 14776 w 19489"/>
              <a:gd name="T11" fmla="*/ 13037 h 20159"/>
              <a:gd name="T12" fmla="*/ 13987 w 19489"/>
              <a:gd name="T13" fmla="*/ 14879 h 20159"/>
              <a:gd name="T14" fmla="*/ 12100 w 19489"/>
              <a:gd name="T15" fmla="*/ 10636 h 20159"/>
              <a:gd name="T16" fmla="*/ 12956 w 19489"/>
              <a:gd name="T17" fmla="*/ 10074 h 20159"/>
              <a:gd name="T18" fmla="*/ 13885 w 19489"/>
              <a:gd name="T19" fmla="*/ 8067 h 20159"/>
              <a:gd name="T20" fmla="*/ 13689 w 19489"/>
              <a:gd name="T21" fmla="*/ 5790 h 20159"/>
              <a:gd name="T22" fmla="*/ 13184 w 19489"/>
              <a:gd name="T23" fmla="*/ 6311 h 20159"/>
              <a:gd name="T24" fmla="*/ 12900 w 19489"/>
              <a:gd name="T25" fmla="*/ 3856 h 20159"/>
              <a:gd name="T26" fmla="*/ 12310 w 19489"/>
              <a:gd name="T27" fmla="*/ 1607 h 20159"/>
              <a:gd name="T28" fmla="*/ 10577 w 19489"/>
              <a:gd name="T29" fmla="*/ 2 h 20159"/>
              <a:gd name="T30" fmla="*/ 10521 w 19489"/>
              <a:gd name="T31" fmla="*/ 5940 h 20159"/>
              <a:gd name="T32" fmla="*/ 9457 w 19489"/>
              <a:gd name="T33" fmla="*/ 9355 h 20159"/>
              <a:gd name="T34" fmla="*/ 8770 w 19489"/>
              <a:gd name="T35" fmla="*/ 9096 h 20159"/>
              <a:gd name="T36" fmla="*/ 8803 w 19489"/>
              <a:gd name="T37" fmla="*/ 7603 h 20159"/>
              <a:gd name="T38" fmla="*/ 8458 w 19489"/>
              <a:gd name="T39" fmla="*/ 6400 h 20159"/>
              <a:gd name="T40" fmla="*/ 7966 w 19489"/>
              <a:gd name="T41" fmla="*/ 5162 h 20159"/>
              <a:gd name="T42" fmla="*/ 6671 w 19489"/>
              <a:gd name="T43" fmla="*/ 4498 h 20159"/>
              <a:gd name="T44" fmla="*/ 6427 w 19489"/>
              <a:gd name="T45" fmla="*/ 4430 h 20159"/>
              <a:gd name="T46" fmla="*/ 5994 w 19489"/>
              <a:gd name="T47" fmla="*/ 3884 h 20159"/>
              <a:gd name="T48" fmla="*/ 5944 w 19489"/>
              <a:gd name="T49" fmla="*/ 4228 h 20159"/>
              <a:gd name="T50" fmla="*/ 6232 w 19489"/>
              <a:gd name="T51" fmla="*/ 4358 h 20159"/>
              <a:gd name="T52" fmla="*/ 5628 w 19489"/>
              <a:gd name="T53" fmla="*/ 4490 h 20159"/>
              <a:gd name="T54" fmla="*/ 3478 w 19489"/>
              <a:gd name="T55" fmla="*/ 6410 h 20159"/>
              <a:gd name="T56" fmla="*/ 2966 w 19489"/>
              <a:gd name="T57" fmla="*/ 6914 h 20159"/>
              <a:gd name="T58" fmla="*/ 2552 w 19489"/>
              <a:gd name="T59" fmla="*/ 8593 h 20159"/>
              <a:gd name="T60" fmla="*/ 3332 w 19489"/>
              <a:gd name="T61" fmla="*/ 9008 h 20159"/>
              <a:gd name="T62" fmla="*/ 3564 w 19489"/>
              <a:gd name="T63" fmla="*/ 8673 h 20159"/>
              <a:gd name="T64" fmla="*/ 3815 w 19489"/>
              <a:gd name="T65" fmla="*/ 9211 h 20159"/>
              <a:gd name="T66" fmla="*/ 3877 w 19489"/>
              <a:gd name="T67" fmla="*/ 8520 h 20159"/>
              <a:gd name="T68" fmla="*/ 4152 w 19489"/>
              <a:gd name="T69" fmla="*/ 9418 h 20159"/>
              <a:gd name="T70" fmla="*/ 4224 w 19489"/>
              <a:gd name="T71" fmla="*/ 10262 h 20159"/>
              <a:gd name="T72" fmla="*/ 6974 w 19489"/>
              <a:gd name="T73" fmla="*/ 10310 h 20159"/>
              <a:gd name="T74" fmla="*/ 7213 w 19489"/>
              <a:gd name="T75" fmla="*/ 12067 h 20159"/>
              <a:gd name="T76" fmla="*/ 5021 w 19489"/>
              <a:gd name="T77" fmla="*/ 12317 h 20159"/>
              <a:gd name="T78" fmla="*/ 572 w 19489"/>
              <a:gd name="T79" fmla="*/ 9794 h 20159"/>
              <a:gd name="T80" fmla="*/ 534 w 19489"/>
              <a:gd name="T81" fmla="*/ 8994 h 20159"/>
              <a:gd name="T82" fmla="*/ 2835 w 19489"/>
              <a:gd name="T83" fmla="*/ 16189 h 20159"/>
              <a:gd name="T84" fmla="*/ 1339 w 19489"/>
              <a:gd name="T85" fmla="*/ 18704 h 20159"/>
              <a:gd name="T86" fmla="*/ 4420 w 19489"/>
              <a:gd name="T87" fmla="*/ 17410 h 20159"/>
              <a:gd name="T88" fmla="*/ 10984 w 19489"/>
              <a:gd name="T89" fmla="*/ 19513 h 20159"/>
              <a:gd name="T90" fmla="*/ 10963 w 19489"/>
              <a:gd name="T91" fmla="*/ 18538 h 20159"/>
              <a:gd name="T92" fmla="*/ 8953 w 19489"/>
              <a:gd name="T93" fmla="*/ 13681 h 20159"/>
              <a:gd name="T94" fmla="*/ 12290 w 19489"/>
              <a:gd name="T95" fmla="*/ 18355 h 20159"/>
              <a:gd name="T96" fmla="*/ 14135 w 19489"/>
              <a:gd name="T97" fmla="*/ 17832 h 20159"/>
              <a:gd name="T98" fmla="*/ 19344 w 19489"/>
              <a:gd name="T99" fmla="*/ 19190 h 20159"/>
              <a:gd name="T100" fmla="*/ 6298 w 19489"/>
              <a:gd name="T101" fmla="*/ 13691 h 20159"/>
              <a:gd name="T102" fmla="*/ 1881 w 19489"/>
              <a:gd name="T103" fmla="*/ 10068 h 20159"/>
              <a:gd name="T104" fmla="*/ 5068 w 19489"/>
              <a:gd name="T105" fmla="*/ 13863 h 20159"/>
              <a:gd name="T106" fmla="*/ 4627 w 19489"/>
              <a:gd name="T107" fmla="*/ 15573 h 20159"/>
              <a:gd name="T108" fmla="*/ 5159 w 19489"/>
              <a:gd name="T109" fmla="*/ 13950 h 20159"/>
              <a:gd name="T110" fmla="*/ 6210 w 19489"/>
              <a:gd name="T111" fmla="*/ 13783 h 20159"/>
              <a:gd name="T112" fmla="*/ 4960 w 19489"/>
              <a:gd name="T113" fmla="*/ 15708 h 20159"/>
              <a:gd name="T114" fmla="*/ 7096 w 19489"/>
              <a:gd name="T115" fmla="*/ 15050 h 20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489" h="20159">
                <a:moveTo>
                  <a:pt x="19472" y="19091"/>
                </a:moveTo>
                <a:cubicBezTo>
                  <a:pt x="19416" y="18852"/>
                  <a:pt x="19329" y="18603"/>
                  <a:pt x="19215" y="18346"/>
                </a:cubicBezTo>
                <a:cubicBezTo>
                  <a:pt x="19166" y="18237"/>
                  <a:pt x="19073" y="18153"/>
                  <a:pt x="18959" y="18115"/>
                </a:cubicBezTo>
                <a:cubicBezTo>
                  <a:pt x="18705" y="18028"/>
                  <a:pt x="18450" y="17896"/>
                  <a:pt x="18194" y="17734"/>
                </a:cubicBezTo>
                <a:cubicBezTo>
                  <a:pt x="18092" y="17669"/>
                  <a:pt x="18024" y="17561"/>
                  <a:pt x="18012" y="17441"/>
                </a:cubicBezTo>
                <a:cubicBezTo>
                  <a:pt x="17997" y="17299"/>
                  <a:pt x="17964" y="17169"/>
                  <a:pt x="17908" y="17052"/>
                </a:cubicBezTo>
                <a:cubicBezTo>
                  <a:pt x="17801" y="16830"/>
                  <a:pt x="17551" y="16711"/>
                  <a:pt x="17316" y="16781"/>
                </a:cubicBezTo>
                <a:cubicBezTo>
                  <a:pt x="17211" y="16812"/>
                  <a:pt x="17107" y="16871"/>
                  <a:pt x="17002" y="16957"/>
                </a:cubicBezTo>
                <a:cubicBezTo>
                  <a:pt x="16911" y="17033"/>
                  <a:pt x="16797" y="17077"/>
                  <a:pt x="16678" y="17076"/>
                </a:cubicBezTo>
                <a:cubicBezTo>
                  <a:pt x="16435" y="17074"/>
                  <a:pt x="16240" y="16960"/>
                  <a:pt x="16080" y="16768"/>
                </a:cubicBezTo>
                <a:cubicBezTo>
                  <a:pt x="16056" y="16739"/>
                  <a:pt x="16028" y="16712"/>
                  <a:pt x="15999" y="16690"/>
                </a:cubicBezTo>
                <a:cubicBezTo>
                  <a:pt x="15609" y="16392"/>
                  <a:pt x="15430" y="16358"/>
                  <a:pt x="15254" y="16329"/>
                </a:cubicBezTo>
                <a:cubicBezTo>
                  <a:pt x="15201" y="16320"/>
                  <a:pt x="15147" y="16319"/>
                  <a:pt x="15094" y="16327"/>
                </a:cubicBezTo>
                <a:cubicBezTo>
                  <a:pt x="14713" y="16387"/>
                  <a:pt x="14557" y="16321"/>
                  <a:pt x="14668" y="16107"/>
                </a:cubicBezTo>
                <a:cubicBezTo>
                  <a:pt x="14946" y="15464"/>
                  <a:pt x="15328" y="14895"/>
                  <a:pt x="15817" y="14402"/>
                </a:cubicBezTo>
                <a:cubicBezTo>
                  <a:pt x="16141" y="14013"/>
                  <a:pt x="16379" y="13619"/>
                  <a:pt x="16492" y="13220"/>
                </a:cubicBezTo>
                <a:cubicBezTo>
                  <a:pt x="16496" y="13204"/>
                  <a:pt x="16502" y="13187"/>
                  <a:pt x="16510" y="13172"/>
                </a:cubicBezTo>
                <a:cubicBezTo>
                  <a:pt x="16728" y="12736"/>
                  <a:pt x="17029" y="12377"/>
                  <a:pt x="17399" y="12082"/>
                </a:cubicBezTo>
                <a:cubicBezTo>
                  <a:pt x="17448" y="12044"/>
                  <a:pt x="17482" y="11988"/>
                  <a:pt x="17489" y="11926"/>
                </a:cubicBezTo>
                <a:cubicBezTo>
                  <a:pt x="17505" y="11805"/>
                  <a:pt x="17408" y="11742"/>
                  <a:pt x="17210" y="11733"/>
                </a:cubicBezTo>
                <a:cubicBezTo>
                  <a:pt x="16733" y="11804"/>
                  <a:pt x="16365" y="12147"/>
                  <a:pt x="16039" y="12588"/>
                </a:cubicBezTo>
                <a:cubicBezTo>
                  <a:pt x="15975" y="12675"/>
                  <a:pt x="15867" y="12718"/>
                  <a:pt x="15760" y="12698"/>
                </a:cubicBezTo>
                <a:cubicBezTo>
                  <a:pt x="15557" y="12660"/>
                  <a:pt x="15320" y="12630"/>
                  <a:pt x="15080" y="12698"/>
                </a:cubicBezTo>
                <a:cubicBezTo>
                  <a:pt x="14921" y="12742"/>
                  <a:pt x="14802" y="12874"/>
                  <a:pt x="14776" y="13037"/>
                </a:cubicBezTo>
                <a:cubicBezTo>
                  <a:pt x="14734" y="13293"/>
                  <a:pt x="14731" y="13539"/>
                  <a:pt x="14801" y="13846"/>
                </a:cubicBezTo>
                <a:cubicBezTo>
                  <a:pt x="14814" y="13899"/>
                  <a:pt x="14810" y="13954"/>
                  <a:pt x="14788" y="14004"/>
                </a:cubicBezTo>
                <a:cubicBezTo>
                  <a:pt x="14622" y="14390"/>
                  <a:pt x="14370" y="14687"/>
                  <a:pt x="14053" y="14915"/>
                </a:cubicBezTo>
                <a:cubicBezTo>
                  <a:pt x="14025" y="14935"/>
                  <a:pt x="13985" y="14914"/>
                  <a:pt x="13987" y="14879"/>
                </a:cubicBezTo>
                <a:cubicBezTo>
                  <a:pt x="14040" y="13685"/>
                  <a:pt x="14062" y="12574"/>
                  <a:pt x="13983" y="11739"/>
                </a:cubicBezTo>
                <a:cubicBezTo>
                  <a:pt x="13814" y="10896"/>
                  <a:pt x="13160" y="10662"/>
                  <a:pt x="12234" y="10767"/>
                </a:cubicBezTo>
                <a:cubicBezTo>
                  <a:pt x="12163" y="10775"/>
                  <a:pt x="12098" y="10721"/>
                  <a:pt x="12099" y="10649"/>
                </a:cubicBezTo>
                <a:cubicBezTo>
                  <a:pt x="12099" y="10645"/>
                  <a:pt x="12100" y="10641"/>
                  <a:pt x="12100" y="10636"/>
                </a:cubicBezTo>
                <a:cubicBezTo>
                  <a:pt x="12100" y="10636"/>
                  <a:pt x="12100" y="10636"/>
                  <a:pt x="12100" y="10635"/>
                </a:cubicBezTo>
                <a:cubicBezTo>
                  <a:pt x="12107" y="10582"/>
                  <a:pt x="12146" y="10539"/>
                  <a:pt x="12196" y="10523"/>
                </a:cubicBezTo>
                <a:cubicBezTo>
                  <a:pt x="12488" y="10429"/>
                  <a:pt x="12748" y="10295"/>
                  <a:pt x="12971" y="10117"/>
                </a:cubicBezTo>
                <a:cubicBezTo>
                  <a:pt x="12990" y="10103"/>
                  <a:pt x="12979" y="10074"/>
                  <a:pt x="12956" y="10074"/>
                </a:cubicBezTo>
                <a:cubicBezTo>
                  <a:pt x="12741" y="10076"/>
                  <a:pt x="12588" y="10003"/>
                  <a:pt x="12499" y="9852"/>
                </a:cubicBezTo>
                <a:cubicBezTo>
                  <a:pt x="12491" y="9839"/>
                  <a:pt x="12497" y="9823"/>
                  <a:pt x="12510" y="9817"/>
                </a:cubicBezTo>
                <a:cubicBezTo>
                  <a:pt x="13328" y="9474"/>
                  <a:pt x="13912" y="8975"/>
                  <a:pt x="13978" y="8128"/>
                </a:cubicBezTo>
                <a:cubicBezTo>
                  <a:pt x="13981" y="8078"/>
                  <a:pt x="13929" y="8043"/>
                  <a:pt x="13885" y="8067"/>
                </a:cubicBezTo>
                <a:lnTo>
                  <a:pt x="13339" y="8357"/>
                </a:lnTo>
                <a:cubicBezTo>
                  <a:pt x="13315" y="8369"/>
                  <a:pt x="13292" y="8341"/>
                  <a:pt x="13309" y="8320"/>
                </a:cubicBezTo>
                <a:cubicBezTo>
                  <a:pt x="13950" y="7550"/>
                  <a:pt x="14231" y="6720"/>
                  <a:pt x="13884" y="5788"/>
                </a:cubicBezTo>
                <a:cubicBezTo>
                  <a:pt x="13850" y="5696"/>
                  <a:pt x="13720" y="5697"/>
                  <a:pt x="13689" y="5790"/>
                </a:cubicBezTo>
                <a:cubicBezTo>
                  <a:pt x="13601" y="6048"/>
                  <a:pt x="13494" y="6281"/>
                  <a:pt x="13361" y="6482"/>
                </a:cubicBezTo>
                <a:cubicBezTo>
                  <a:pt x="13345" y="6507"/>
                  <a:pt x="13321" y="6527"/>
                  <a:pt x="13293" y="6539"/>
                </a:cubicBezTo>
                <a:cubicBezTo>
                  <a:pt x="13185" y="6584"/>
                  <a:pt x="13145" y="6526"/>
                  <a:pt x="13158" y="6384"/>
                </a:cubicBezTo>
                <a:cubicBezTo>
                  <a:pt x="13161" y="6358"/>
                  <a:pt x="13169" y="6332"/>
                  <a:pt x="13184" y="6311"/>
                </a:cubicBezTo>
                <a:cubicBezTo>
                  <a:pt x="13325" y="6108"/>
                  <a:pt x="13425" y="5826"/>
                  <a:pt x="13500" y="5496"/>
                </a:cubicBezTo>
                <a:cubicBezTo>
                  <a:pt x="13739" y="4493"/>
                  <a:pt x="13589" y="3601"/>
                  <a:pt x="13110" y="2802"/>
                </a:cubicBezTo>
                <a:cubicBezTo>
                  <a:pt x="13065" y="2727"/>
                  <a:pt x="12951" y="2756"/>
                  <a:pt x="12947" y="2843"/>
                </a:cubicBezTo>
                <a:lnTo>
                  <a:pt x="12900" y="3856"/>
                </a:lnTo>
                <a:cubicBezTo>
                  <a:pt x="12897" y="3909"/>
                  <a:pt x="12858" y="3955"/>
                  <a:pt x="12806" y="3963"/>
                </a:cubicBezTo>
                <a:cubicBezTo>
                  <a:pt x="12805" y="3963"/>
                  <a:pt x="12804" y="3964"/>
                  <a:pt x="12803" y="3964"/>
                </a:cubicBezTo>
                <a:cubicBezTo>
                  <a:pt x="12734" y="3973"/>
                  <a:pt x="12675" y="3914"/>
                  <a:pt x="12678" y="3845"/>
                </a:cubicBezTo>
                <a:cubicBezTo>
                  <a:pt x="12710" y="2941"/>
                  <a:pt x="12607" y="2174"/>
                  <a:pt x="12310" y="1607"/>
                </a:cubicBezTo>
                <a:cubicBezTo>
                  <a:pt x="12293" y="1575"/>
                  <a:pt x="12251" y="1569"/>
                  <a:pt x="12225" y="1594"/>
                </a:cubicBezTo>
                <a:cubicBezTo>
                  <a:pt x="12185" y="1633"/>
                  <a:pt x="12144" y="1682"/>
                  <a:pt x="12105" y="1745"/>
                </a:cubicBezTo>
                <a:cubicBezTo>
                  <a:pt x="12080" y="1784"/>
                  <a:pt x="12020" y="1774"/>
                  <a:pt x="12008" y="1729"/>
                </a:cubicBezTo>
                <a:cubicBezTo>
                  <a:pt x="11742" y="757"/>
                  <a:pt x="11339" y="43"/>
                  <a:pt x="10577" y="2"/>
                </a:cubicBezTo>
                <a:cubicBezTo>
                  <a:pt x="10551" y="0"/>
                  <a:pt x="10538" y="32"/>
                  <a:pt x="10557" y="50"/>
                </a:cubicBezTo>
                <a:cubicBezTo>
                  <a:pt x="11317" y="782"/>
                  <a:pt x="11814" y="1681"/>
                  <a:pt x="11882" y="2852"/>
                </a:cubicBezTo>
                <a:cubicBezTo>
                  <a:pt x="11884" y="2888"/>
                  <a:pt x="11884" y="2923"/>
                  <a:pt x="11882" y="2959"/>
                </a:cubicBezTo>
                <a:cubicBezTo>
                  <a:pt x="11808" y="4221"/>
                  <a:pt x="11311" y="5184"/>
                  <a:pt x="10521" y="5940"/>
                </a:cubicBezTo>
                <a:cubicBezTo>
                  <a:pt x="10504" y="5956"/>
                  <a:pt x="10488" y="5973"/>
                  <a:pt x="10472" y="5991"/>
                </a:cubicBezTo>
                <a:cubicBezTo>
                  <a:pt x="10129" y="6393"/>
                  <a:pt x="9819" y="6853"/>
                  <a:pt x="9547" y="7379"/>
                </a:cubicBezTo>
                <a:cubicBezTo>
                  <a:pt x="9468" y="7532"/>
                  <a:pt x="9431" y="7703"/>
                  <a:pt x="9444" y="7875"/>
                </a:cubicBezTo>
                <a:cubicBezTo>
                  <a:pt x="9482" y="8388"/>
                  <a:pt x="9488" y="8883"/>
                  <a:pt x="9457" y="9355"/>
                </a:cubicBezTo>
                <a:cubicBezTo>
                  <a:pt x="9451" y="9439"/>
                  <a:pt x="9396" y="9513"/>
                  <a:pt x="9316" y="9539"/>
                </a:cubicBezTo>
                <a:cubicBezTo>
                  <a:pt x="9172" y="9585"/>
                  <a:pt x="9043" y="9549"/>
                  <a:pt x="8926" y="9448"/>
                </a:cubicBezTo>
                <a:cubicBezTo>
                  <a:pt x="8901" y="9426"/>
                  <a:pt x="8873" y="9406"/>
                  <a:pt x="8845" y="9388"/>
                </a:cubicBezTo>
                <a:cubicBezTo>
                  <a:pt x="8738" y="9323"/>
                  <a:pt x="8722" y="9222"/>
                  <a:pt x="8770" y="9096"/>
                </a:cubicBezTo>
                <a:cubicBezTo>
                  <a:pt x="8788" y="9048"/>
                  <a:pt x="8815" y="9004"/>
                  <a:pt x="8848" y="8965"/>
                </a:cubicBezTo>
                <a:cubicBezTo>
                  <a:pt x="9031" y="8744"/>
                  <a:pt x="9165" y="8513"/>
                  <a:pt x="9195" y="8261"/>
                </a:cubicBezTo>
                <a:cubicBezTo>
                  <a:pt x="9198" y="8232"/>
                  <a:pt x="9205" y="8204"/>
                  <a:pt x="9214" y="8177"/>
                </a:cubicBezTo>
                <a:cubicBezTo>
                  <a:pt x="9349" y="7773"/>
                  <a:pt x="9231" y="7567"/>
                  <a:pt x="8803" y="7603"/>
                </a:cubicBezTo>
                <a:cubicBezTo>
                  <a:pt x="8664" y="7608"/>
                  <a:pt x="8634" y="7553"/>
                  <a:pt x="8662" y="7467"/>
                </a:cubicBezTo>
                <a:cubicBezTo>
                  <a:pt x="8672" y="7438"/>
                  <a:pt x="8691" y="7412"/>
                  <a:pt x="8715" y="7392"/>
                </a:cubicBezTo>
                <a:cubicBezTo>
                  <a:pt x="9034" y="7139"/>
                  <a:pt x="8965" y="6834"/>
                  <a:pt x="8693" y="6501"/>
                </a:cubicBezTo>
                <a:cubicBezTo>
                  <a:pt x="8636" y="6431"/>
                  <a:pt x="8548" y="6393"/>
                  <a:pt x="8458" y="6400"/>
                </a:cubicBezTo>
                <a:cubicBezTo>
                  <a:pt x="8185" y="6420"/>
                  <a:pt x="8044" y="6318"/>
                  <a:pt x="8045" y="6084"/>
                </a:cubicBezTo>
                <a:cubicBezTo>
                  <a:pt x="8046" y="6037"/>
                  <a:pt x="8063" y="5992"/>
                  <a:pt x="8094" y="5957"/>
                </a:cubicBezTo>
                <a:cubicBezTo>
                  <a:pt x="8360" y="5663"/>
                  <a:pt x="8261" y="5407"/>
                  <a:pt x="7975" y="5171"/>
                </a:cubicBezTo>
                <a:cubicBezTo>
                  <a:pt x="7972" y="5169"/>
                  <a:pt x="7969" y="5165"/>
                  <a:pt x="7966" y="5162"/>
                </a:cubicBezTo>
                <a:cubicBezTo>
                  <a:pt x="7612" y="4722"/>
                  <a:pt x="7229" y="4689"/>
                  <a:pt x="6827" y="4932"/>
                </a:cubicBezTo>
                <a:cubicBezTo>
                  <a:pt x="6791" y="4954"/>
                  <a:pt x="6744" y="4926"/>
                  <a:pt x="6748" y="4883"/>
                </a:cubicBezTo>
                <a:cubicBezTo>
                  <a:pt x="6759" y="4758"/>
                  <a:pt x="6760" y="4641"/>
                  <a:pt x="6747" y="4535"/>
                </a:cubicBezTo>
                <a:cubicBezTo>
                  <a:pt x="6743" y="4498"/>
                  <a:pt x="6702" y="4478"/>
                  <a:pt x="6671" y="4498"/>
                </a:cubicBezTo>
                <a:cubicBezTo>
                  <a:pt x="6619" y="4532"/>
                  <a:pt x="6575" y="4582"/>
                  <a:pt x="6539" y="4646"/>
                </a:cubicBezTo>
                <a:cubicBezTo>
                  <a:pt x="6517" y="4685"/>
                  <a:pt x="6458" y="4670"/>
                  <a:pt x="6455" y="4625"/>
                </a:cubicBezTo>
                <a:cubicBezTo>
                  <a:pt x="6453" y="4583"/>
                  <a:pt x="6460" y="4537"/>
                  <a:pt x="6476" y="4488"/>
                </a:cubicBezTo>
                <a:cubicBezTo>
                  <a:pt x="6486" y="4457"/>
                  <a:pt x="6459" y="4422"/>
                  <a:pt x="6427" y="4430"/>
                </a:cubicBezTo>
                <a:cubicBezTo>
                  <a:pt x="6426" y="4430"/>
                  <a:pt x="6425" y="4430"/>
                  <a:pt x="6424" y="4431"/>
                </a:cubicBezTo>
                <a:cubicBezTo>
                  <a:pt x="6393" y="4439"/>
                  <a:pt x="6363" y="4418"/>
                  <a:pt x="6363" y="4386"/>
                </a:cubicBezTo>
                <a:cubicBezTo>
                  <a:pt x="6361" y="4103"/>
                  <a:pt x="6241" y="3937"/>
                  <a:pt x="6006" y="3885"/>
                </a:cubicBezTo>
                <a:cubicBezTo>
                  <a:pt x="6002" y="3884"/>
                  <a:pt x="5998" y="3884"/>
                  <a:pt x="5994" y="3884"/>
                </a:cubicBezTo>
                <a:cubicBezTo>
                  <a:pt x="5798" y="3875"/>
                  <a:pt x="5735" y="3985"/>
                  <a:pt x="5786" y="4195"/>
                </a:cubicBezTo>
                <a:cubicBezTo>
                  <a:pt x="5788" y="4202"/>
                  <a:pt x="5790" y="4209"/>
                  <a:pt x="5795" y="4215"/>
                </a:cubicBezTo>
                <a:cubicBezTo>
                  <a:pt x="5823" y="4255"/>
                  <a:pt x="5862" y="4273"/>
                  <a:pt x="5915" y="4256"/>
                </a:cubicBezTo>
                <a:cubicBezTo>
                  <a:pt x="5929" y="4252"/>
                  <a:pt x="5940" y="4241"/>
                  <a:pt x="5944" y="4228"/>
                </a:cubicBezTo>
                <a:cubicBezTo>
                  <a:pt x="5967" y="4162"/>
                  <a:pt x="6004" y="4122"/>
                  <a:pt x="6059" y="4112"/>
                </a:cubicBezTo>
                <a:cubicBezTo>
                  <a:pt x="6069" y="4109"/>
                  <a:pt x="6081" y="4111"/>
                  <a:pt x="6090" y="4116"/>
                </a:cubicBezTo>
                <a:cubicBezTo>
                  <a:pt x="6168" y="4157"/>
                  <a:pt x="6213" y="4233"/>
                  <a:pt x="6232" y="4337"/>
                </a:cubicBezTo>
                <a:cubicBezTo>
                  <a:pt x="6234" y="4344"/>
                  <a:pt x="6234" y="4351"/>
                  <a:pt x="6232" y="4358"/>
                </a:cubicBezTo>
                <a:cubicBezTo>
                  <a:pt x="6212" y="4467"/>
                  <a:pt x="6169" y="4567"/>
                  <a:pt x="6099" y="4658"/>
                </a:cubicBezTo>
                <a:cubicBezTo>
                  <a:pt x="6092" y="4667"/>
                  <a:pt x="6082" y="4674"/>
                  <a:pt x="6071" y="4677"/>
                </a:cubicBezTo>
                <a:cubicBezTo>
                  <a:pt x="5903" y="4721"/>
                  <a:pt x="5768" y="4653"/>
                  <a:pt x="5655" y="4508"/>
                </a:cubicBezTo>
                <a:cubicBezTo>
                  <a:pt x="5648" y="4499"/>
                  <a:pt x="5639" y="4492"/>
                  <a:pt x="5628" y="4490"/>
                </a:cubicBezTo>
                <a:cubicBezTo>
                  <a:pt x="4777" y="4273"/>
                  <a:pt x="4256" y="4631"/>
                  <a:pt x="4041" y="5527"/>
                </a:cubicBezTo>
                <a:cubicBezTo>
                  <a:pt x="4017" y="5628"/>
                  <a:pt x="3941" y="5707"/>
                  <a:pt x="3843" y="5740"/>
                </a:cubicBezTo>
                <a:cubicBezTo>
                  <a:pt x="3534" y="5842"/>
                  <a:pt x="3369" y="6027"/>
                  <a:pt x="3442" y="6348"/>
                </a:cubicBezTo>
                <a:cubicBezTo>
                  <a:pt x="3447" y="6372"/>
                  <a:pt x="3460" y="6394"/>
                  <a:pt x="3478" y="6410"/>
                </a:cubicBezTo>
                <a:cubicBezTo>
                  <a:pt x="3499" y="6431"/>
                  <a:pt x="3516" y="6451"/>
                  <a:pt x="3528" y="6471"/>
                </a:cubicBezTo>
                <a:cubicBezTo>
                  <a:pt x="3576" y="6548"/>
                  <a:pt x="3514" y="6645"/>
                  <a:pt x="3423" y="6640"/>
                </a:cubicBezTo>
                <a:cubicBezTo>
                  <a:pt x="3269" y="6631"/>
                  <a:pt x="3144" y="6706"/>
                  <a:pt x="3038" y="6836"/>
                </a:cubicBezTo>
                <a:cubicBezTo>
                  <a:pt x="3016" y="6863"/>
                  <a:pt x="2992" y="6889"/>
                  <a:pt x="2966" y="6914"/>
                </a:cubicBezTo>
                <a:cubicBezTo>
                  <a:pt x="2670" y="7195"/>
                  <a:pt x="2696" y="7523"/>
                  <a:pt x="2987" y="7888"/>
                </a:cubicBezTo>
                <a:cubicBezTo>
                  <a:pt x="3022" y="7932"/>
                  <a:pt x="3010" y="7997"/>
                  <a:pt x="2962" y="8024"/>
                </a:cubicBezTo>
                <a:cubicBezTo>
                  <a:pt x="2732" y="8155"/>
                  <a:pt x="2601" y="8338"/>
                  <a:pt x="2556" y="8567"/>
                </a:cubicBezTo>
                <a:cubicBezTo>
                  <a:pt x="2554" y="8576"/>
                  <a:pt x="2553" y="8585"/>
                  <a:pt x="2552" y="8593"/>
                </a:cubicBezTo>
                <a:cubicBezTo>
                  <a:pt x="2507" y="9115"/>
                  <a:pt x="2648" y="9386"/>
                  <a:pt x="2935" y="9460"/>
                </a:cubicBezTo>
                <a:cubicBezTo>
                  <a:pt x="2943" y="9462"/>
                  <a:pt x="2952" y="9463"/>
                  <a:pt x="2960" y="9464"/>
                </a:cubicBezTo>
                <a:cubicBezTo>
                  <a:pt x="3147" y="9488"/>
                  <a:pt x="3298" y="9408"/>
                  <a:pt x="3404" y="9208"/>
                </a:cubicBezTo>
                <a:cubicBezTo>
                  <a:pt x="3482" y="9064"/>
                  <a:pt x="3438" y="9013"/>
                  <a:pt x="3332" y="9008"/>
                </a:cubicBezTo>
                <a:cubicBezTo>
                  <a:pt x="3256" y="9005"/>
                  <a:pt x="3191" y="8954"/>
                  <a:pt x="3173" y="8881"/>
                </a:cubicBezTo>
                <a:cubicBezTo>
                  <a:pt x="3113" y="8621"/>
                  <a:pt x="3183" y="8489"/>
                  <a:pt x="3408" y="8507"/>
                </a:cubicBezTo>
                <a:cubicBezTo>
                  <a:pt x="3492" y="8514"/>
                  <a:pt x="3559" y="8581"/>
                  <a:pt x="3563" y="8665"/>
                </a:cubicBezTo>
                <a:cubicBezTo>
                  <a:pt x="3563" y="8667"/>
                  <a:pt x="3563" y="8670"/>
                  <a:pt x="3564" y="8673"/>
                </a:cubicBezTo>
                <a:cubicBezTo>
                  <a:pt x="3565" y="8710"/>
                  <a:pt x="3554" y="8748"/>
                  <a:pt x="3532" y="8778"/>
                </a:cubicBezTo>
                <a:cubicBezTo>
                  <a:pt x="3500" y="8821"/>
                  <a:pt x="3492" y="8910"/>
                  <a:pt x="3498" y="9026"/>
                </a:cubicBezTo>
                <a:cubicBezTo>
                  <a:pt x="3500" y="9058"/>
                  <a:pt x="3510" y="9089"/>
                  <a:pt x="3528" y="9115"/>
                </a:cubicBezTo>
                <a:cubicBezTo>
                  <a:pt x="3592" y="9208"/>
                  <a:pt x="3692" y="9232"/>
                  <a:pt x="3815" y="9211"/>
                </a:cubicBezTo>
                <a:cubicBezTo>
                  <a:pt x="3885" y="9199"/>
                  <a:pt x="3939" y="9143"/>
                  <a:pt x="3953" y="9074"/>
                </a:cubicBezTo>
                <a:cubicBezTo>
                  <a:pt x="3983" y="8915"/>
                  <a:pt x="3957" y="8835"/>
                  <a:pt x="3882" y="8821"/>
                </a:cubicBezTo>
                <a:cubicBezTo>
                  <a:pt x="3797" y="8806"/>
                  <a:pt x="3730" y="8730"/>
                  <a:pt x="3739" y="8643"/>
                </a:cubicBezTo>
                <a:cubicBezTo>
                  <a:pt x="3747" y="8563"/>
                  <a:pt x="3796" y="8524"/>
                  <a:pt x="3877" y="8520"/>
                </a:cubicBezTo>
                <a:cubicBezTo>
                  <a:pt x="3971" y="8516"/>
                  <a:pt x="4051" y="8594"/>
                  <a:pt x="4049" y="8689"/>
                </a:cubicBezTo>
                <a:cubicBezTo>
                  <a:pt x="4045" y="8857"/>
                  <a:pt x="4063" y="9050"/>
                  <a:pt x="4092" y="9254"/>
                </a:cubicBezTo>
                <a:cubicBezTo>
                  <a:pt x="4093" y="9261"/>
                  <a:pt x="4093" y="9268"/>
                  <a:pt x="4094" y="9275"/>
                </a:cubicBezTo>
                <a:cubicBezTo>
                  <a:pt x="4096" y="9334"/>
                  <a:pt x="4113" y="9383"/>
                  <a:pt x="4152" y="9418"/>
                </a:cubicBezTo>
                <a:cubicBezTo>
                  <a:pt x="4187" y="9451"/>
                  <a:pt x="4206" y="9498"/>
                  <a:pt x="4204" y="9546"/>
                </a:cubicBezTo>
                <a:lnTo>
                  <a:pt x="4185" y="9973"/>
                </a:lnTo>
                <a:cubicBezTo>
                  <a:pt x="4183" y="10023"/>
                  <a:pt x="4174" y="10072"/>
                  <a:pt x="4161" y="10120"/>
                </a:cubicBezTo>
                <a:cubicBezTo>
                  <a:pt x="4144" y="10183"/>
                  <a:pt x="4160" y="10233"/>
                  <a:pt x="4224" y="10262"/>
                </a:cubicBezTo>
                <a:cubicBezTo>
                  <a:pt x="4360" y="10324"/>
                  <a:pt x="4476" y="10422"/>
                  <a:pt x="4560" y="10546"/>
                </a:cubicBezTo>
                <a:cubicBezTo>
                  <a:pt x="4853" y="10977"/>
                  <a:pt x="5202" y="11195"/>
                  <a:pt x="5627" y="11121"/>
                </a:cubicBezTo>
                <a:cubicBezTo>
                  <a:pt x="5676" y="11113"/>
                  <a:pt x="5726" y="11111"/>
                  <a:pt x="5775" y="11116"/>
                </a:cubicBezTo>
                <a:cubicBezTo>
                  <a:pt x="6329" y="11173"/>
                  <a:pt x="6736" y="10921"/>
                  <a:pt x="6974" y="10310"/>
                </a:cubicBezTo>
                <a:cubicBezTo>
                  <a:pt x="7002" y="10239"/>
                  <a:pt x="7062" y="10184"/>
                  <a:pt x="7137" y="10170"/>
                </a:cubicBezTo>
                <a:cubicBezTo>
                  <a:pt x="7317" y="10138"/>
                  <a:pt x="7390" y="10360"/>
                  <a:pt x="7382" y="10779"/>
                </a:cubicBezTo>
                <a:cubicBezTo>
                  <a:pt x="7381" y="10851"/>
                  <a:pt x="7356" y="10921"/>
                  <a:pt x="7313" y="10979"/>
                </a:cubicBezTo>
                <a:cubicBezTo>
                  <a:pt x="7098" y="11279"/>
                  <a:pt x="7098" y="11653"/>
                  <a:pt x="7213" y="12067"/>
                </a:cubicBezTo>
                <a:cubicBezTo>
                  <a:pt x="7275" y="12291"/>
                  <a:pt x="7153" y="12563"/>
                  <a:pt x="6942" y="12660"/>
                </a:cubicBezTo>
                <a:cubicBezTo>
                  <a:pt x="6804" y="12724"/>
                  <a:pt x="6623" y="12742"/>
                  <a:pt x="6382" y="12707"/>
                </a:cubicBezTo>
                <a:cubicBezTo>
                  <a:pt x="6259" y="12689"/>
                  <a:pt x="6145" y="12630"/>
                  <a:pt x="6062" y="12537"/>
                </a:cubicBezTo>
                <a:cubicBezTo>
                  <a:pt x="5756" y="12194"/>
                  <a:pt x="5274" y="12128"/>
                  <a:pt x="5021" y="12317"/>
                </a:cubicBezTo>
                <a:lnTo>
                  <a:pt x="1858" y="9891"/>
                </a:lnTo>
                <a:cubicBezTo>
                  <a:pt x="1747" y="9174"/>
                  <a:pt x="1480" y="8764"/>
                  <a:pt x="1253" y="8606"/>
                </a:cubicBezTo>
                <a:cubicBezTo>
                  <a:pt x="948" y="8393"/>
                  <a:pt x="507" y="8316"/>
                  <a:pt x="264" y="8657"/>
                </a:cubicBezTo>
                <a:cubicBezTo>
                  <a:pt x="0" y="9026"/>
                  <a:pt x="1" y="9534"/>
                  <a:pt x="572" y="9794"/>
                </a:cubicBezTo>
                <a:cubicBezTo>
                  <a:pt x="751" y="9876"/>
                  <a:pt x="1150" y="9726"/>
                  <a:pt x="1158" y="9575"/>
                </a:cubicBezTo>
                <a:cubicBezTo>
                  <a:pt x="1166" y="9391"/>
                  <a:pt x="1144" y="9179"/>
                  <a:pt x="1011" y="9156"/>
                </a:cubicBezTo>
                <a:cubicBezTo>
                  <a:pt x="861" y="9131"/>
                  <a:pt x="874" y="9280"/>
                  <a:pt x="795" y="9323"/>
                </a:cubicBezTo>
                <a:cubicBezTo>
                  <a:pt x="624" y="9418"/>
                  <a:pt x="490" y="9179"/>
                  <a:pt x="534" y="8994"/>
                </a:cubicBezTo>
                <a:cubicBezTo>
                  <a:pt x="594" y="8742"/>
                  <a:pt x="914" y="8665"/>
                  <a:pt x="1097" y="8873"/>
                </a:cubicBezTo>
                <a:cubicBezTo>
                  <a:pt x="1462" y="9286"/>
                  <a:pt x="1526" y="10071"/>
                  <a:pt x="1442" y="11004"/>
                </a:cubicBezTo>
                <a:cubicBezTo>
                  <a:pt x="1301" y="12568"/>
                  <a:pt x="1063" y="13915"/>
                  <a:pt x="1606" y="15140"/>
                </a:cubicBezTo>
                <a:cubicBezTo>
                  <a:pt x="1952" y="15718"/>
                  <a:pt x="2350" y="16110"/>
                  <a:pt x="2835" y="16189"/>
                </a:cubicBezTo>
                <a:lnTo>
                  <a:pt x="727" y="18386"/>
                </a:lnTo>
                <a:lnTo>
                  <a:pt x="474" y="17874"/>
                </a:lnTo>
                <a:cubicBezTo>
                  <a:pt x="457" y="18239"/>
                  <a:pt x="313" y="18716"/>
                  <a:pt x="160" y="19067"/>
                </a:cubicBezTo>
                <a:cubicBezTo>
                  <a:pt x="504" y="18900"/>
                  <a:pt x="975" y="18737"/>
                  <a:pt x="1339" y="18704"/>
                </a:cubicBezTo>
                <a:lnTo>
                  <a:pt x="818" y="18473"/>
                </a:lnTo>
                <a:lnTo>
                  <a:pt x="2995" y="16204"/>
                </a:lnTo>
                <a:cubicBezTo>
                  <a:pt x="3192" y="16208"/>
                  <a:pt x="3402" y="16162"/>
                  <a:pt x="3627" y="16059"/>
                </a:cubicBezTo>
                <a:cubicBezTo>
                  <a:pt x="3514" y="16574"/>
                  <a:pt x="3791" y="17022"/>
                  <a:pt x="4420" y="17410"/>
                </a:cubicBezTo>
                <a:cubicBezTo>
                  <a:pt x="4346" y="17822"/>
                  <a:pt x="4543" y="18226"/>
                  <a:pt x="4906" y="18625"/>
                </a:cubicBezTo>
                <a:cubicBezTo>
                  <a:pt x="5796" y="19658"/>
                  <a:pt x="7132" y="19715"/>
                  <a:pt x="8877" y="18877"/>
                </a:cubicBezTo>
                <a:cubicBezTo>
                  <a:pt x="9563" y="18579"/>
                  <a:pt x="10228" y="18512"/>
                  <a:pt x="10854" y="18877"/>
                </a:cubicBezTo>
                <a:cubicBezTo>
                  <a:pt x="11070" y="19044"/>
                  <a:pt x="11122" y="19254"/>
                  <a:pt x="10984" y="19513"/>
                </a:cubicBezTo>
                <a:cubicBezTo>
                  <a:pt x="10715" y="19733"/>
                  <a:pt x="10638" y="19566"/>
                  <a:pt x="10663" y="19193"/>
                </a:cubicBezTo>
                <a:cubicBezTo>
                  <a:pt x="10684" y="18778"/>
                  <a:pt x="10249" y="18850"/>
                  <a:pt x="10207" y="19193"/>
                </a:cubicBezTo>
                <a:cubicBezTo>
                  <a:pt x="10172" y="19862"/>
                  <a:pt x="10426" y="20159"/>
                  <a:pt x="11096" y="19919"/>
                </a:cubicBezTo>
                <a:cubicBezTo>
                  <a:pt x="11481" y="19508"/>
                  <a:pt x="11484" y="19053"/>
                  <a:pt x="10963" y="18538"/>
                </a:cubicBezTo>
                <a:cubicBezTo>
                  <a:pt x="10768" y="18351"/>
                  <a:pt x="10468" y="18269"/>
                  <a:pt x="10102" y="18246"/>
                </a:cubicBezTo>
                <a:lnTo>
                  <a:pt x="7246" y="14853"/>
                </a:lnTo>
                <a:cubicBezTo>
                  <a:pt x="7748" y="14298"/>
                  <a:pt x="8244" y="13815"/>
                  <a:pt x="8708" y="13629"/>
                </a:cubicBezTo>
                <a:cubicBezTo>
                  <a:pt x="8793" y="13595"/>
                  <a:pt x="8890" y="13615"/>
                  <a:pt x="8953" y="13681"/>
                </a:cubicBezTo>
                <a:cubicBezTo>
                  <a:pt x="9739" y="14499"/>
                  <a:pt x="10506" y="15111"/>
                  <a:pt x="11218" y="15132"/>
                </a:cubicBezTo>
                <a:cubicBezTo>
                  <a:pt x="11299" y="15134"/>
                  <a:pt x="11367" y="15195"/>
                  <a:pt x="11378" y="15275"/>
                </a:cubicBezTo>
                <a:cubicBezTo>
                  <a:pt x="11505" y="16279"/>
                  <a:pt x="11710" y="17200"/>
                  <a:pt x="12008" y="18022"/>
                </a:cubicBezTo>
                <a:cubicBezTo>
                  <a:pt x="12059" y="18163"/>
                  <a:pt x="12159" y="18283"/>
                  <a:pt x="12290" y="18355"/>
                </a:cubicBezTo>
                <a:cubicBezTo>
                  <a:pt x="12357" y="18392"/>
                  <a:pt x="12427" y="18424"/>
                  <a:pt x="12501" y="18452"/>
                </a:cubicBezTo>
                <a:cubicBezTo>
                  <a:pt x="12666" y="18515"/>
                  <a:pt x="12852" y="18480"/>
                  <a:pt x="12988" y="18366"/>
                </a:cubicBezTo>
                <a:cubicBezTo>
                  <a:pt x="13207" y="18181"/>
                  <a:pt x="13462" y="18017"/>
                  <a:pt x="13747" y="17872"/>
                </a:cubicBezTo>
                <a:cubicBezTo>
                  <a:pt x="13867" y="17812"/>
                  <a:pt x="14005" y="17798"/>
                  <a:pt x="14135" y="17832"/>
                </a:cubicBezTo>
                <a:cubicBezTo>
                  <a:pt x="14577" y="17949"/>
                  <a:pt x="14976" y="18093"/>
                  <a:pt x="15329" y="18263"/>
                </a:cubicBezTo>
                <a:cubicBezTo>
                  <a:pt x="15487" y="18339"/>
                  <a:pt x="15663" y="18365"/>
                  <a:pt x="15837" y="18343"/>
                </a:cubicBezTo>
                <a:cubicBezTo>
                  <a:pt x="16374" y="18277"/>
                  <a:pt x="16865" y="18314"/>
                  <a:pt x="17315" y="18445"/>
                </a:cubicBezTo>
                <a:cubicBezTo>
                  <a:pt x="18095" y="18666"/>
                  <a:pt x="18807" y="18904"/>
                  <a:pt x="19344" y="19190"/>
                </a:cubicBezTo>
                <a:cubicBezTo>
                  <a:pt x="19411" y="19225"/>
                  <a:pt x="19489" y="19165"/>
                  <a:pt x="19472" y="19091"/>
                </a:cubicBezTo>
                <a:close/>
                <a:moveTo>
                  <a:pt x="6667" y="13524"/>
                </a:moveTo>
                <a:cubicBezTo>
                  <a:pt x="6734" y="13608"/>
                  <a:pt x="6652" y="13795"/>
                  <a:pt x="6536" y="13965"/>
                </a:cubicBezTo>
                <a:lnTo>
                  <a:pt x="6298" y="13691"/>
                </a:lnTo>
                <a:cubicBezTo>
                  <a:pt x="6450" y="13543"/>
                  <a:pt x="6607" y="13449"/>
                  <a:pt x="6667" y="13524"/>
                </a:cubicBezTo>
                <a:close/>
                <a:moveTo>
                  <a:pt x="1930" y="12569"/>
                </a:moveTo>
                <a:cubicBezTo>
                  <a:pt x="1942" y="11543"/>
                  <a:pt x="1920" y="10513"/>
                  <a:pt x="1892" y="10185"/>
                </a:cubicBezTo>
                <a:cubicBezTo>
                  <a:pt x="1889" y="10145"/>
                  <a:pt x="1885" y="10106"/>
                  <a:pt x="1881" y="10068"/>
                </a:cubicBezTo>
                <a:lnTo>
                  <a:pt x="4932" y="12408"/>
                </a:lnTo>
                <a:cubicBezTo>
                  <a:pt x="4931" y="12409"/>
                  <a:pt x="4930" y="12410"/>
                  <a:pt x="4929" y="12412"/>
                </a:cubicBezTo>
                <a:cubicBezTo>
                  <a:pt x="4696" y="12745"/>
                  <a:pt x="4812" y="13468"/>
                  <a:pt x="5084" y="13851"/>
                </a:cubicBezTo>
                <a:cubicBezTo>
                  <a:pt x="5078" y="13854"/>
                  <a:pt x="5073" y="13858"/>
                  <a:pt x="5068" y="13863"/>
                </a:cubicBezTo>
                <a:lnTo>
                  <a:pt x="3515" y="15481"/>
                </a:lnTo>
                <a:cubicBezTo>
                  <a:pt x="2770" y="15037"/>
                  <a:pt x="1916" y="13805"/>
                  <a:pt x="1930" y="12569"/>
                </a:cubicBezTo>
                <a:close/>
                <a:moveTo>
                  <a:pt x="4960" y="15708"/>
                </a:moveTo>
                <a:cubicBezTo>
                  <a:pt x="4793" y="15840"/>
                  <a:pt x="4689" y="15723"/>
                  <a:pt x="4627" y="15573"/>
                </a:cubicBezTo>
                <a:cubicBezTo>
                  <a:pt x="4579" y="15455"/>
                  <a:pt x="4394" y="15408"/>
                  <a:pt x="4262" y="15514"/>
                </a:cubicBezTo>
                <a:cubicBezTo>
                  <a:pt x="4178" y="15582"/>
                  <a:pt x="4132" y="15657"/>
                  <a:pt x="4021" y="15654"/>
                </a:cubicBezTo>
                <a:cubicBezTo>
                  <a:pt x="3901" y="15650"/>
                  <a:pt x="3768" y="15611"/>
                  <a:pt x="3630" y="15543"/>
                </a:cubicBezTo>
                <a:lnTo>
                  <a:pt x="5159" y="13950"/>
                </a:lnTo>
                <a:cubicBezTo>
                  <a:pt x="5160" y="13949"/>
                  <a:pt x="5161" y="13947"/>
                  <a:pt x="5162" y="13946"/>
                </a:cubicBezTo>
                <a:cubicBezTo>
                  <a:pt x="5181" y="13966"/>
                  <a:pt x="5201" y="13985"/>
                  <a:pt x="5221" y="14001"/>
                </a:cubicBezTo>
                <a:cubicBezTo>
                  <a:pt x="5532" y="14256"/>
                  <a:pt x="5779" y="14304"/>
                  <a:pt x="6045" y="14001"/>
                </a:cubicBezTo>
                <a:cubicBezTo>
                  <a:pt x="6090" y="13929"/>
                  <a:pt x="6148" y="13853"/>
                  <a:pt x="6210" y="13783"/>
                </a:cubicBezTo>
                <a:lnTo>
                  <a:pt x="6459" y="14069"/>
                </a:lnTo>
                <a:cubicBezTo>
                  <a:pt x="6420" y="14118"/>
                  <a:pt x="6380" y="14164"/>
                  <a:pt x="6342" y="14202"/>
                </a:cubicBezTo>
                <a:cubicBezTo>
                  <a:pt x="6001" y="14544"/>
                  <a:pt x="5607" y="14786"/>
                  <a:pt x="5350" y="15143"/>
                </a:cubicBezTo>
                <a:cubicBezTo>
                  <a:pt x="5350" y="15143"/>
                  <a:pt x="5095" y="15601"/>
                  <a:pt x="4960" y="15708"/>
                </a:cubicBezTo>
                <a:close/>
                <a:moveTo>
                  <a:pt x="7265" y="18442"/>
                </a:moveTo>
                <a:cubicBezTo>
                  <a:pt x="6135" y="18486"/>
                  <a:pt x="5136" y="17687"/>
                  <a:pt x="5245" y="16827"/>
                </a:cubicBezTo>
                <a:cubicBezTo>
                  <a:pt x="5260" y="16710"/>
                  <a:pt x="5331" y="16608"/>
                  <a:pt x="5434" y="16550"/>
                </a:cubicBezTo>
                <a:cubicBezTo>
                  <a:pt x="6184" y="16127"/>
                  <a:pt x="6774" y="15641"/>
                  <a:pt x="7096" y="15050"/>
                </a:cubicBezTo>
                <a:cubicBezTo>
                  <a:pt x="7115" y="15014"/>
                  <a:pt x="7137" y="14981"/>
                  <a:pt x="7162" y="14949"/>
                </a:cubicBezTo>
                <a:lnTo>
                  <a:pt x="9932" y="18239"/>
                </a:lnTo>
                <a:cubicBezTo>
                  <a:pt x="9186" y="18226"/>
                  <a:pt x="8209" y="18405"/>
                  <a:pt x="7265" y="18442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40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71" grpId="0"/>
      <p:bldP spid="72" grpId="0"/>
      <p:bldP spid="73" grpId="0"/>
      <p:bldP spid="74" grpId="0" animBg="1"/>
      <p:bldP spid="92" grpId="0" animBg="1"/>
      <p:bldP spid="112" grpId="0"/>
      <p:bldP spid="113" grpId="0"/>
      <p:bldP spid="1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71D9-C934-43BD-B59D-D849422C4C08}" type="datetime3">
              <a:rPr lang="de-DE" smtClean="0">
                <a:solidFill>
                  <a:srgbClr val="000000"/>
                </a:solidFill>
              </a:rPr>
              <a:t>21/07/20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88DD-6605-4EF4-9E67-B567F731CE68}" type="slidenum">
              <a:rPr lang="de-CH" smtClean="0">
                <a:solidFill>
                  <a:srgbClr val="000000"/>
                </a:solidFill>
              </a:rPr>
              <a:pPr/>
              <a:t>6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000" dirty="0" smtClean="0"/>
              <a:t>RESEARCH QUESTIONS </a:t>
            </a:r>
            <a:r>
              <a:rPr lang="de-CH" sz="2000" dirty="0"/>
              <a:t>&amp; </a:t>
            </a:r>
            <a:r>
              <a:rPr lang="de-CH" sz="2000" dirty="0" smtClean="0"/>
              <a:t>HYPOTHESIS</a:t>
            </a:r>
            <a:endParaRPr lang="de-CH" sz="20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1296689" y="2988543"/>
            <a:ext cx="8280921" cy="903385"/>
          </a:xfrm>
          <a:noFill/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1" indent="0">
              <a:buNone/>
            </a:pPr>
            <a:endParaRPr lang="en-US" sz="500" dirty="0">
              <a:latin typeface="+mj-lt"/>
            </a:endParaRPr>
          </a:p>
          <a:p>
            <a:pPr marL="170623" lvl="1" indent="0">
              <a:buNone/>
            </a:pPr>
            <a:r>
              <a:rPr lang="en-US" sz="1200" dirty="0" smtClean="0">
                <a:latin typeface="+mj-lt"/>
              </a:rPr>
              <a:t>H1: </a:t>
            </a:r>
            <a:r>
              <a:rPr lang="en-US" sz="1200" i="1" dirty="0" smtClean="0">
                <a:latin typeface="+mj-lt"/>
              </a:rPr>
              <a:t>PBC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dirty="0">
                <a:latin typeface="+mj-lt"/>
              </a:rPr>
              <a:t>has a significant positive effect on entrepreneurial </a:t>
            </a:r>
            <a:r>
              <a:rPr lang="en-US" sz="1200" dirty="0" smtClean="0">
                <a:latin typeface="+mj-lt"/>
              </a:rPr>
              <a:t>intentions. (EI) a</a:t>
            </a:r>
            <a:r>
              <a:rPr lang="en-US" sz="1200" dirty="0">
                <a:latin typeface="+mj-lt"/>
              </a:rPr>
              <a:t>) </a:t>
            </a:r>
            <a:r>
              <a:rPr lang="en-US" sz="1200" dirty="0" smtClean="0">
                <a:latin typeface="+mj-lt"/>
              </a:rPr>
              <a:t>Pre-and </a:t>
            </a:r>
            <a:r>
              <a:rPr lang="en-US" sz="1200" dirty="0">
                <a:latin typeface="+mj-lt"/>
              </a:rPr>
              <a:t>b) </a:t>
            </a:r>
            <a:r>
              <a:rPr lang="en-US" sz="1200" dirty="0" smtClean="0">
                <a:latin typeface="+mj-lt"/>
              </a:rPr>
              <a:t>Post-Rubicon.</a:t>
            </a:r>
          </a:p>
          <a:p>
            <a:pPr marL="170623" lvl="1" indent="0">
              <a:buNone/>
            </a:pPr>
            <a:r>
              <a:rPr lang="en-US" sz="1200" dirty="0" smtClean="0">
                <a:latin typeface="+mj-lt"/>
              </a:rPr>
              <a:t>H2: </a:t>
            </a:r>
            <a:r>
              <a:rPr lang="en-US" sz="1200" i="1" dirty="0" smtClean="0">
                <a:latin typeface="+mj-lt"/>
              </a:rPr>
              <a:t>Attitudes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dirty="0">
                <a:latin typeface="+mj-lt"/>
              </a:rPr>
              <a:t>towards entrepreneurship </a:t>
            </a:r>
            <a:r>
              <a:rPr lang="en-US" sz="1200" dirty="0" smtClean="0">
                <a:latin typeface="+mj-lt"/>
              </a:rPr>
              <a:t>have </a:t>
            </a:r>
            <a:r>
              <a:rPr lang="en-US" sz="1200" dirty="0">
                <a:latin typeface="+mj-lt"/>
              </a:rPr>
              <a:t>a significant positive effect on </a:t>
            </a:r>
            <a:r>
              <a:rPr lang="en-US" sz="1200" dirty="0" smtClean="0">
                <a:latin typeface="+mj-lt"/>
              </a:rPr>
              <a:t>EI.  </a:t>
            </a:r>
            <a:r>
              <a:rPr lang="en-US" sz="1200" dirty="0">
                <a:latin typeface="+mj-lt"/>
              </a:rPr>
              <a:t>a) </a:t>
            </a:r>
            <a:r>
              <a:rPr lang="en-US" sz="1200" dirty="0" smtClean="0">
                <a:latin typeface="+mj-lt"/>
              </a:rPr>
              <a:t>Pre- </a:t>
            </a:r>
            <a:r>
              <a:rPr lang="en-US" sz="1200" dirty="0">
                <a:latin typeface="+mj-lt"/>
              </a:rPr>
              <a:t>and b) </a:t>
            </a:r>
            <a:r>
              <a:rPr lang="en-US" sz="1200" dirty="0" smtClean="0">
                <a:latin typeface="+mj-lt"/>
              </a:rPr>
              <a:t>Post-Rubicon.</a:t>
            </a:r>
          </a:p>
          <a:p>
            <a:pPr marL="170623" lvl="1" indent="0">
              <a:buNone/>
            </a:pPr>
            <a:r>
              <a:rPr lang="en-US" sz="1200" dirty="0" smtClean="0">
                <a:latin typeface="+mj-lt"/>
              </a:rPr>
              <a:t>H3</a:t>
            </a:r>
            <a:r>
              <a:rPr lang="en-US" sz="1200" dirty="0">
                <a:latin typeface="+mj-lt"/>
              </a:rPr>
              <a:t>. </a:t>
            </a:r>
            <a:r>
              <a:rPr lang="en-US" sz="1200" i="1" dirty="0">
                <a:latin typeface="+mj-lt"/>
              </a:rPr>
              <a:t>Subjective</a:t>
            </a:r>
            <a:r>
              <a:rPr lang="en-US" sz="1200" dirty="0">
                <a:latin typeface="+mj-lt"/>
              </a:rPr>
              <a:t> norms </a:t>
            </a:r>
            <a:r>
              <a:rPr lang="en-US" sz="1200" dirty="0" smtClean="0">
                <a:latin typeface="+mj-lt"/>
              </a:rPr>
              <a:t>have </a:t>
            </a:r>
            <a:r>
              <a:rPr lang="en-US" sz="1200" dirty="0">
                <a:latin typeface="+mj-lt"/>
              </a:rPr>
              <a:t>a significant positive effect on </a:t>
            </a:r>
            <a:r>
              <a:rPr lang="en-US" sz="1200" dirty="0" smtClean="0">
                <a:latin typeface="+mj-lt"/>
              </a:rPr>
              <a:t>EI. a</a:t>
            </a:r>
            <a:r>
              <a:rPr lang="en-US" sz="1200" dirty="0">
                <a:latin typeface="+mj-lt"/>
              </a:rPr>
              <a:t>) </a:t>
            </a:r>
            <a:r>
              <a:rPr lang="en-US" sz="1200" dirty="0" smtClean="0">
                <a:latin typeface="+mj-lt"/>
              </a:rPr>
              <a:t>Pre- </a:t>
            </a:r>
            <a:r>
              <a:rPr lang="en-US" sz="1200" dirty="0">
                <a:latin typeface="+mj-lt"/>
              </a:rPr>
              <a:t>and b) </a:t>
            </a:r>
            <a:r>
              <a:rPr lang="en-US" sz="1200" dirty="0" smtClean="0">
                <a:latin typeface="+mj-lt"/>
              </a:rPr>
              <a:t>Post-Rubicon.</a:t>
            </a:r>
            <a:endParaRPr lang="de-CH" dirty="0"/>
          </a:p>
        </p:txBody>
      </p:sp>
      <p:sp>
        <p:nvSpPr>
          <p:cNvPr id="7" name="Rechteck 6"/>
          <p:cNvSpPr/>
          <p:nvPr/>
        </p:nvSpPr>
        <p:spPr bwMode="auto">
          <a:xfrm>
            <a:off x="1296690" y="2102732"/>
            <a:ext cx="8280920" cy="81380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800" dirty="0"/>
              <a:t>PART I </a:t>
            </a:r>
            <a:r>
              <a:rPr lang="en-US" sz="1800" dirty="0" smtClean="0"/>
              <a:t>– (How) Does </a:t>
            </a:r>
            <a:r>
              <a:rPr lang="en-US" sz="1800" dirty="0"/>
              <a:t>the TPB-predictors continue to be indicators / predictors </a:t>
            </a:r>
            <a:r>
              <a:rPr lang="en-US" sz="1800" dirty="0" smtClean="0"/>
              <a:t>of </a:t>
            </a:r>
            <a:r>
              <a:rPr lang="en-US" sz="1800" dirty="0" err="1" smtClean="0"/>
              <a:t>ent</a:t>
            </a:r>
            <a:r>
              <a:rPr lang="en-US" sz="1800" dirty="0" smtClean="0"/>
              <a:t>. </a:t>
            </a:r>
            <a:r>
              <a:rPr lang="en-US" sz="1800" dirty="0"/>
              <a:t>i</a:t>
            </a:r>
            <a:r>
              <a:rPr lang="en-US" sz="1800" dirty="0" smtClean="0"/>
              <a:t>ntention in </a:t>
            </a:r>
            <a:r>
              <a:rPr lang="en-US" sz="1800" dirty="0"/>
              <a:t>an extended spin-up process (Pre - vs. Post-Rubicon)?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85" y="252239"/>
            <a:ext cx="1440160" cy="472889"/>
          </a:xfrm>
          <a:prstGeom prst="rect">
            <a:avLst/>
          </a:prstGeom>
        </p:spPr>
      </p:pic>
      <p:grpSp>
        <p:nvGrpSpPr>
          <p:cNvPr id="12" name="Museum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37651" y="4212679"/>
            <a:ext cx="571007" cy="542925"/>
            <a:chOff x="8" y="8"/>
            <a:chExt cx="488" cy="464"/>
          </a:xfrm>
          <a:solidFill>
            <a:schemeClr val="bg1"/>
          </a:solidFill>
        </p:grpSpPr>
        <p:sp>
          <p:nvSpPr>
            <p:cNvPr id="13" name="Museum2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8" y="165"/>
              <a:ext cx="488" cy="307"/>
            </a:xfrm>
            <a:custGeom>
              <a:avLst/>
              <a:gdLst>
                <a:gd name="T0" fmla="*/ 1138 w 1250"/>
                <a:gd name="T1" fmla="*/ 608 h 784"/>
                <a:gd name="T2" fmla="*/ 1138 w 1250"/>
                <a:gd name="T3" fmla="*/ 0 h 784"/>
                <a:gd name="T4" fmla="*/ 978 w 1250"/>
                <a:gd name="T5" fmla="*/ 0 h 784"/>
                <a:gd name="T6" fmla="*/ 978 w 1250"/>
                <a:gd name="T7" fmla="*/ 608 h 784"/>
                <a:gd name="T8" fmla="*/ 850 w 1250"/>
                <a:gd name="T9" fmla="*/ 608 h 784"/>
                <a:gd name="T10" fmla="*/ 850 w 1250"/>
                <a:gd name="T11" fmla="*/ 0 h 784"/>
                <a:gd name="T12" fmla="*/ 689 w 1250"/>
                <a:gd name="T13" fmla="*/ 0 h 784"/>
                <a:gd name="T14" fmla="*/ 689 w 1250"/>
                <a:gd name="T15" fmla="*/ 608 h 784"/>
                <a:gd name="T16" fmla="*/ 561 w 1250"/>
                <a:gd name="T17" fmla="*/ 608 h 784"/>
                <a:gd name="T18" fmla="*/ 561 w 1250"/>
                <a:gd name="T19" fmla="*/ 0 h 784"/>
                <a:gd name="T20" fmla="*/ 401 w 1250"/>
                <a:gd name="T21" fmla="*/ 0 h 784"/>
                <a:gd name="T22" fmla="*/ 401 w 1250"/>
                <a:gd name="T23" fmla="*/ 608 h 784"/>
                <a:gd name="T24" fmla="*/ 273 w 1250"/>
                <a:gd name="T25" fmla="*/ 608 h 784"/>
                <a:gd name="T26" fmla="*/ 273 w 1250"/>
                <a:gd name="T27" fmla="*/ 0 h 784"/>
                <a:gd name="T28" fmla="*/ 112 w 1250"/>
                <a:gd name="T29" fmla="*/ 0 h 784"/>
                <a:gd name="T30" fmla="*/ 112 w 1250"/>
                <a:gd name="T31" fmla="*/ 608 h 784"/>
                <a:gd name="T32" fmla="*/ 112 w 1250"/>
                <a:gd name="T33" fmla="*/ 608 h 784"/>
                <a:gd name="T34" fmla="*/ 0 w 1250"/>
                <a:gd name="T35" fmla="*/ 784 h 784"/>
                <a:gd name="T36" fmla="*/ 1250 w 1250"/>
                <a:gd name="T37" fmla="*/ 784 h 784"/>
                <a:gd name="T38" fmla="*/ 1138 w 1250"/>
                <a:gd name="T39" fmla="*/ 608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50" h="784">
                  <a:moveTo>
                    <a:pt x="1138" y="608"/>
                  </a:moveTo>
                  <a:lnTo>
                    <a:pt x="1138" y="0"/>
                  </a:lnTo>
                  <a:lnTo>
                    <a:pt x="978" y="0"/>
                  </a:lnTo>
                  <a:lnTo>
                    <a:pt x="978" y="608"/>
                  </a:lnTo>
                  <a:lnTo>
                    <a:pt x="850" y="608"/>
                  </a:lnTo>
                  <a:lnTo>
                    <a:pt x="850" y="0"/>
                  </a:lnTo>
                  <a:lnTo>
                    <a:pt x="689" y="0"/>
                  </a:lnTo>
                  <a:lnTo>
                    <a:pt x="689" y="608"/>
                  </a:lnTo>
                  <a:lnTo>
                    <a:pt x="561" y="608"/>
                  </a:lnTo>
                  <a:lnTo>
                    <a:pt x="561" y="0"/>
                  </a:lnTo>
                  <a:lnTo>
                    <a:pt x="401" y="0"/>
                  </a:lnTo>
                  <a:lnTo>
                    <a:pt x="401" y="608"/>
                  </a:lnTo>
                  <a:lnTo>
                    <a:pt x="273" y="608"/>
                  </a:lnTo>
                  <a:lnTo>
                    <a:pt x="273" y="0"/>
                  </a:lnTo>
                  <a:lnTo>
                    <a:pt x="112" y="0"/>
                  </a:lnTo>
                  <a:lnTo>
                    <a:pt x="112" y="608"/>
                  </a:lnTo>
                  <a:lnTo>
                    <a:pt x="112" y="608"/>
                  </a:lnTo>
                  <a:lnTo>
                    <a:pt x="0" y="784"/>
                  </a:lnTo>
                  <a:lnTo>
                    <a:pt x="1250" y="784"/>
                  </a:lnTo>
                  <a:lnTo>
                    <a:pt x="1138" y="608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Museum2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0" y="8"/>
              <a:ext cx="464" cy="131"/>
            </a:xfrm>
            <a:custGeom>
              <a:avLst/>
              <a:gdLst>
                <a:gd name="T0" fmla="*/ 0 w 1186"/>
                <a:gd name="T1" fmla="*/ 335 h 335"/>
                <a:gd name="T2" fmla="*/ 1186 w 1186"/>
                <a:gd name="T3" fmla="*/ 335 h 335"/>
                <a:gd name="T4" fmla="*/ 593 w 1186"/>
                <a:gd name="T5" fmla="*/ 0 h 335"/>
                <a:gd name="T6" fmla="*/ 0 w 1186"/>
                <a:gd name="T7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6" h="335">
                  <a:moveTo>
                    <a:pt x="0" y="335"/>
                  </a:moveTo>
                  <a:lnTo>
                    <a:pt x="1186" y="335"/>
                  </a:lnTo>
                  <a:lnTo>
                    <a:pt x="593" y="0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Big_Idea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48826" y="2238170"/>
            <a:ext cx="515816" cy="542925"/>
            <a:chOff x="3544" y="-299"/>
            <a:chExt cx="4110" cy="4326"/>
          </a:xfrm>
          <a:solidFill>
            <a:schemeClr val="bg1"/>
          </a:solidFill>
        </p:grpSpPr>
        <p:sp>
          <p:nvSpPr>
            <p:cNvPr id="26" name="Freeform 1368"/>
            <p:cNvSpPr>
              <a:spLocks noEditPoints="1"/>
            </p:cNvSpPr>
            <p:nvPr/>
          </p:nvSpPr>
          <p:spPr bwMode="auto">
            <a:xfrm>
              <a:off x="4897" y="1236"/>
              <a:ext cx="393" cy="372"/>
            </a:xfrm>
            <a:custGeom>
              <a:avLst/>
              <a:gdLst>
                <a:gd name="T0" fmla="*/ 59 w 116"/>
                <a:gd name="T1" fmla="*/ 110 h 110"/>
                <a:gd name="T2" fmla="*/ 3 w 116"/>
                <a:gd name="T3" fmla="*/ 76 h 110"/>
                <a:gd name="T4" fmla="*/ 0 w 116"/>
                <a:gd name="T5" fmla="*/ 71 h 110"/>
                <a:gd name="T6" fmla="*/ 0 w 116"/>
                <a:gd name="T7" fmla="*/ 0 h 110"/>
                <a:gd name="T8" fmla="*/ 116 w 116"/>
                <a:gd name="T9" fmla="*/ 0 h 110"/>
                <a:gd name="T10" fmla="*/ 116 w 116"/>
                <a:gd name="T11" fmla="*/ 77 h 110"/>
                <a:gd name="T12" fmla="*/ 113 w 116"/>
                <a:gd name="T13" fmla="*/ 82 h 110"/>
                <a:gd name="T14" fmla="*/ 59 w 116"/>
                <a:gd name="T15" fmla="*/ 110 h 110"/>
                <a:gd name="T16" fmla="*/ 35 w 116"/>
                <a:gd name="T17" fmla="*/ 60 h 110"/>
                <a:gd name="T18" fmla="*/ 59 w 116"/>
                <a:gd name="T19" fmla="*/ 75 h 110"/>
                <a:gd name="T20" fmla="*/ 82 w 116"/>
                <a:gd name="T21" fmla="*/ 64 h 110"/>
                <a:gd name="T22" fmla="*/ 82 w 116"/>
                <a:gd name="T23" fmla="*/ 34 h 110"/>
                <a:gd name="T24" fmla="*/ 35 w 116"/>
                <a:gd name="T25" fmla="*/ 34 h 110"/>
                <a:gd name="T26" fmla="*/ 35 w 116"/>
                <a:gd name="T27" fmla="*/ 6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110">
                  <a:moveTo>
                    <a:pt x="59" y="110"/>
                  </a:moveTo>
                  <a:cubicBezTo>
                    <a:pt x="38" y="110"/>
                    <a:pt x="19" y="99"/>
                    <a:pt x="3" y="76"/>
                  </a:cubicBezTo>
                  <a:lnTo>
                    <a:pt x="0" y="7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116" y="77"/>
                  </a:lnTo>
                  <a:lnTo>
                    <a:pt x="113" y="82"/>
                  </a:lnTo>
                  <a:cubicBezTo>
                    <a:pt x="110" y="85"/>
                    <a:pt x="90" y="110"/>
                    <a:pt x="59" y="110"/>
                  </a:cubicBezTo>
                  <a:close/>
                  <a:moveTo>
                    <a:pt x="35" y="60"/>
                  </a:moveTo>
                  <a:cubicBezTo>
                    <a:pt x="43" y="70"/>
                    <a:pt x="51" y="75"/>
                    <a:pt x="59" y="75"/>
                  </a:cubicBezTo>
                  <a:cubicBezTo>
                    <a:pt x="68" y="75"/>
                    <a:pt x="76" y="69"/>
                    <a:pt x="82" y="64"/>
                  </a:cubicBezTo>
                  <a:lnTo>
                    <a:pt x="82" y="34"/>
                  </a:lnTo>
                  <a:lnTo>
                    <a:pt x="35" y="34"/>
                  </a:lnTo>
                  <a:lnTo>
                    <a:pt x="35" y="6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1369"/>
            <p:cNvSpPr>
              <a:spLocks/>
            </p:cNvSpPr>
            <p:nvPr/>
          </p:nvSpPr>
          <p:spPr bwMode="auto">
            <a:xfrm>
              <a:off x="6551" y="558"/>
              <a:ext cx="318" cy="678"/>
            </a:xfrm>
            <a:custGeom>
              <a:avLst/>
              <a:gdLst>
                <a:gd name="T0" fmla="*/ 74 w 94"/>
                <a:gd name="T1" fmla="*/ 182 h 200"/>
                <a:gd name="T2" fmla="*/ 23 w 94"/>
                <a:gd name="T3" fmla="*/ 34 h 200"/>
                <a:gd name="T4" fmla="*/ 49 w 94"/>
                <a:gd name="T5" fmla="*/ 26 h 200"/>
                <a:gd name="T6" fmla="*/ 93 w 94"/>
                <a:gd name="T7" fmla="*/ 159 h 200"/>
                <a:gd name="T8" fmla="*/ 74 w 94"/>
                <a:gd name="T9" fmla="*/ 18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200">
                  <a:moveTo>
                    <a:pt x="74" y="182"/>
                  </a:moveTo>
                  <a:cubicBezTo>
                    <a:pt x="53" y="149"/>
                    <a:pt x="65" y="95"/>
                    <a:pt x="23" y="34"/>
                  </a:cubicBezTo>
                  <a:cubicBezTo>
                    <a:pt x="0" y="0"/>
                    <a:pt x="37" y="8"/>
                    <a:pt x="49" y="26"/>
                  </a:cubicBezTo>
                  <a:cubicBezTo>
                    <a:pt x="64" y="49"/>
                    <a:pt x="88" y="125"/>
                    <a:pt x="93" y="159"/>
                  </a:cubicBezTo>
                  <a:cubicBezTo>
                    <a:pt x="94" y="167"/>
                    <a:pt x="86" y="200"/>
                    <a:pt x="74" y="182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1370"/>
            <p:cNvSpPr>
              <a:spLocks/>
            </p:cNvSpPr>
            <p:nvPr/>
          </p:nvSpPr>
          <p:spPr bwMode="auto">
            <a:xfrm>
              <a:off x="6694" y="334"/>
              <a:ext cx="253" cy="678"/>
            </a:xfrm>
            <a:custGeom>
              <a:avLst/>
              <a:gdLst>
                <a:gd name="T0" fmla="*/ 57 w 75"/>
                <a:gd name="T1" fmla="*/ 181 h 200"/>
                <a:gd name="T2" fmla="*/ 19 w 75"/>
                <a:gd name="T3" fmla="*/ 36 h 200"/>
                <a:gd name="T4" fmla="*/ 45 w 75"/>
                <a:gd name="T5" fmla="*/ 32 h 200"/>
                <a:gd name="T6" fmla="*/ 75 w 75"/>
                <a:gd name="T7" fmla="*/ 169 h 200"/>
                <a:gd name="T8" fmla="*/ 57 w 75"/>
                <a:gd name="T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00">
                  <a:moveTo>
                    <a:pt x="57" y="181"/>
                  </a:moveTo>
                  <a:cubicBezTo>
                    <a:pt x="40" y="146"/>
                    <a:pt x="54" y="102"/>
                    <a:pt x="19" y="36"/>
                  </a:cubicBezTo>
                  <a:cubicBezTo>
                    <a:pt x="0" y="0"/>
                    <a:pt x="36" y="13"/>
                    <a:pt x="45" y="32"/>
                  </a:cubicBezTo>
                  <a:cubicBezTo>
                    <a:pt x="58" y="56"/>
                    <a:pt x="74" y="134"/>
                    <a:pt x="75" y="169"/>
                  </a:cubicBezTo>
                  <a:cubicBezTo>
                    <a:pt x="75" y="177"/>
                    <a:pt x="67" y="200"/>
                    <a:pt x="57" y="18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371"/>
            <p:cNvSpPr>
              <a:spLocks/>
            </p:cNvSpPr>
            <p:nvPr/>
          </p:nvSpPr>
          <p:spPr bwMode="auto">
            <a:xfrm>
              <a:off x="6149" y="-299"/>
              <a:ext cx="1492" cy="1030"/>
            </a:xfrm>
            <a:custGeom>
              <a:avLst/>
              <a:gdLst>
                <a:gd name="T0" fmla="*/ 364 w 441"/>
                <a:gd name="T1" fmla="*/ 93 h 304"/>
                <a:gd name="T2" fmla="*/ 247 w 441"/>
                <a:gd name="T3" fmla="*/ 44 h 304"/>
                <a:gd name="T4" fmla="*/ 147 w 441"/>
                <a:gd name="T5" fmla="*/ 83 h 304"/>
                <a:gd name="T6" fmla="*/ 99 w 441"/>
                <a:gd name="T7" fmla="*/ 162 h 304"/>
                <a:gd name="T8" fmla="*/ 110 w 441"/>
                <a:gd name="T9" fmla="*/ 295 h 304"/>
                <a:gd name="T10" fmla="*/ 112 w 441"/>
                <a:gd name="T11" fmla="*/ 257 h 304"/>
                <a:gd name="T12" fmla="*/ 106 w 441"/>
                <a:gd name="T13" fmla="*/ 187 h 304"/>
                <a:gd name="T14" fmla="*/ 112 w 441"/>
                <a:gd name="T15" fmla="*/ 181 h 304"/>
                <a:gd name="T16" fmla="*/ 125 w 441"/>
                <a:gd name="T17" fmla="*/ 154 h 304"/>
                <a:gd name="T18" fmla="*/ 144 w 441"/>
                <a:gd name="T19" fmla="*/ 104 h 304"/>
                <a:gd name="T20" fmla="*/ 144 w 441"/>
                <a:gd name="T21" fmla="*/ 105 h 304"/>
                <a:gd name="T22" fmla="*/ 177 w 441"/>
                <a:gd name="T23" fmla="*/ 94 h 304"/>
                <a:gd name="T24" fmla="*/ 225 w 441"/>
                <a:gd name="T25" fmla="*/ 62 h 304"/>
                <a:gd name="T26" fmla="*/ 264 w 441"/>
                <a:gd name="T27" fmla="*/ 77 h 304"/>
                <a:gd name="T28" fmla="*/ 336 w 441"/>
                <a:gd name="T29" fmla="*/ 104 h 304"/>
                <a:gd name="T30" fmla="*/ 365 w 441"/>
                <a:gd name="T31" fmla="*/ 120 h 304"/>
                <a:gd name="T32" fmla="*/ 365 w 441"/>
                <a:gd name="T33" fmla="*/ 115 h 304"/>
                <a:gd name="T34" fmla="*/ 385 w 441"/>
                <a:gd name="T35" fmla="*/ 167 h 304"/>
                <a:gd name="T36" fmla="*/ 382 w 441"/>
                <a:gd name="T37" fmla="*/ 172 h 304"/>
                <a:gd name="T38" fmla="*/ 363 w 441"/>
                <a:gd name="T39" fmla="*/ 162 h 304"/>
                <a:gd name="T40" fmla="*/ 365 w 441"/>
                <a:gd name="T41" fmla="*/ 190 h 304"/>
                <a:gd name="T42" fmla="*/ 360 w 441"/>
                <a:gd name="T43" fmla="*/ 255 h 304"/>
                <a:gd name="T44" fmla="*/ 361 w 441"/>
                <a:gd name="T45" fmla="*/ 290 h 304"/>
                <a:gd name="T46" fmla="*/ 405 w 441"/>
                <a:gd name="T47" fmla="*/ 190 h 304"/>
                <a:gd name="T48" fmla="*/ 364 w 441"/>
                <a:gd name="T49" fmla="*/ 9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1" h="304">
                  <a:moveTo>
                    <a:pt x="364" y="93"/>
                  </a:moveTo>
                  <a:cubicBezTo>
                    <a:pt x="355" y="11"/>
                    <a:pt x="285" y="22"/>
                    <a:pt x="247" y="44"/>
                  </a:cubicBezTo>
                  <a:cubicBezTo>
                    <a:pt x="193" y="0"/>
                    <a:pt x="157" y="47"/>
                    <a:pt x="147" y="83"/>
                  </a:cubicBezTo>
                  <a:cubicBezTo>
                    <a:pt x="81" y="83"/>
                    <a:pt x="85" y="133"/>
                    <a:pt x="99" y="162"/>
                  </a:cubicBezTo>
                  <a:cubicBezTo>
                    <a:pt x="0" y="209"/>
                    <a:pt x="79" y="285"/>
                    <a:pt x="110" y="295"/>
                  </a:cubicBezTo>
                  <a:cubicBezTo>
                    <a:pt x="142" y="304"/>
                    <a:pt x="130" y="262"/>
                    <a:pt x="112" y="257"/>
                  </a:cubicBezTo>
                  <a:cubicBezTo>
                    <a:pt x="93" y="251"/>
                    <a:pt x="71" y="218"/>
                    <a:pt x="106" y="187"/>
                  </a:cubicBezTo>
                  <a:cubicBezTo>
                    <a:pt x="109" y="185"/>
                    <a:pt x="111" y="183"/>
                    <a:pt x="112" y="181"/>
                  </a:cubicBezTo>
                  <a:cubicBezTo>
                    <a:pt x="130" y="195"/>
                    <a:pt x="135" y="164"/>
                    <a:pt x="125" y="154"/>
                  </a:cubicBezTo>
                  <a:cubicBezTo>
                    <a:pt x="114" y="144"/>
                    <a:pt x="110" y="113"/>
                    <a:pt x="144" y="104"/>
                  </a:cubicBezTo>
                  <a:cubicBezTo>
                    <a:pt x="144" y="104"/>
                    <a:pt x="144" y="104"/>
                    <a:pt x="144" y="105"/>
                  </a:cubicBezTo>
                  <a:cubicBezTo>
                    <a:pt x="145" y="135"/>
                    <a:pt x="178" y="112"/>
                    <a:pt x="177" y="94"/>
                  </a:cubicBezTo>
                  <a:cubicBezTo>
                    <a:pt x="176" y="78"/>
                    <a:pt x="194" y="53"/>
                    <a:pt x="225" y="62"/>
                  </a:cubicBezTo>
                  <a:cubicBezTo>
                    <a:pt x="207" y="86"/>
                    <a:pt x="251" y="93"/>
                    <a:pt x="264" y="77"/>
                  </a:cubicBezTo>
                  <a:cubicBezTo>
                    <a:pt x="278" y="61"/>
                    <a:pt x="322" y="55"/>
                    <a:pt x="336" y="104"/>
                  </a:cubicBezTo>
                  <a:cubicBezTo>
                    <a:pt x="351" y="153"/>
                    <a:pt x="365" y="128"/>
                    <a:pt x="365" y="120"/>
                  </a:cubicBezTo>
                  <a:cubicBezTo>
                    <a:pt x="365" y="118"/>
                    <a:pt x="365" y="117"/>
                    <a:pt x="365" y="115"/>
                  </a:cubicBezTo>
                  <a:cubicBezTo>
                    <a:pt x="399" y="125"/>
                    <a:pt x="396" y="157"/>
                    <a:pt x="385" y="167"/>
                  </a:cubicBezTo>
                  <a:cubicBezTo>
                    <a:pt x="384" y="169"/>
                    <a:pt x="383" y="170"/>
                    <a:pt x="382" y="172"/>
                  </a:cubicBezTo>
                  <a:cubicBezTo>
                    <a:pt x="376" y="168"/>
                    <a:pt x="370" y="165"/>
                    <a:pt x="363" y="162"/>
                  </a:cubicBezTo>
                  <a:cubicBezTo>
                    <a:pt x="356" y="159"/>
                    <a:pt x="332" y="161"/>
                    <a:pt x="365" y="190"/>
                  </a:cubicBezTo>
                  <a:cubicBezTo>
                    <a:pt x="397" y="218"/>
                    <a:pt x="377" y="250"/>
                    <a:pt x="360" y="255"/>
                  </a:cubicBezTo>
                  <a:cubicBezTo>
                    <a:pt x="342" y="260"/>
                    <a:pt x="331" y="299"/>
                    <a:pt x="361" y="290"/>
                  </a:cubicBezTo>
                  <a:cubicBezTo>
                    <a:pt x="385" y="283"/>
                    <a:pt x="441" y="232"/>
                    <a:pt x="405" y="190"/>
                  </a:cubicBezTo>
                  <a:cubicBezTo>
                    <a:pt x="423" y="165"/>
                    <a:pt x="441" y="94"/>
                    <a:pt x="364" y="93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372"/>
            <p:cNvSpPr>
              <a:spLocks noEditPoints="1"/>
            </p:cNvSpPr>
            <p:nvPr/>
          </p:nvSpPr>
          <p:spPr bwMode="auto">
            <a:xfrm>
              <a:off x="4934" y="2"/>
              <a:ext cx="910" cy="875"/>
            </a:xfrm>
            <a:custGeom>
              <a:avLst/>
              <a:gdLst>
                <a:gd name="T0" fmla="*/ 266 w 269"/>
                <a:gd name="T1" fmla="*/ 108 h 258"/>
                <a:gd name="T2" fmla="*/ 235 w 269"/>
                <a:gd name="T3" fmla="*/ 69 h 258"/>
                <a:gd name="T4" fmla="*/ 93 w 269"/>
                <a:gd name="T5" fmla="*/ 20 h 258"/>
                <a:gd name="T6" fmla="*/ 28 w 269"/>
                <a:gd name="T7" fmla="*/ 74 h 258"/>
                <a:gd name="T8" fmla="*/ 4 w 269"/>
                <a:gd name="T9" fmla="*/ 108 h 258"/>
                <a:gd name="T10" fmla="*/ 27 w 269"/>
                <a:gd name="T11" fmla="*/ 181 h 258"/>
                <a:gd name="T12" fmla="*/ 175 w 269"/>
                <a:gd name="T13" fmla="*/ 241 h 258"/>
                <a:gd name="T14" fmla="*/ 243 w 269"/>
                <a:gd name="T15" fmla="*/ 178 h 258"/>
                <a:gd name="T16" fmla="*/ 266 w 269"/>
                <a:gd name="T17" fmla="*/ 108 h 258"/>
                <a:gd name="T18" fmla="*/ 202 w 269"/>
                <a:gd name="T19" fmla="*/ 168 h 258"/>
                <a:gd name="T20" fmla="*/ 146 w 269"/>
                <a:gd name="T21" fmla="*/ 148 h 258"/>
                <a:gd name="T22" fmla="*/ 133 w 269"/>
                <a:gd name="T23" fmla="*/ 143 h 258"/>
                <a:gd name="T24" fmla="*/ 121 w 269"/>
                <a:gd name="T25" fmla="*/ 148 h 258"/>
                <a:gd name="T26" fmla="*/ 66 w 269"/>
                <a:gd name="T27" fmla="*/ 168 h 258"/>
                <a:gd name="T28" fmla="*/ 38 w 269"/>
                <a:gd name="T29" fmla="*/ 113 h 258"/>
                <a:gd name="T30" fmla="*/ 135 w 269"/>
                <a:gd name="T31" fmla="*/ 85 h 258"/>
                <a:gd name="T32" fmla="*/ 232 w 269"/>
                <a:gd name="T33" fmla="*/ 113 h 258"/>
                <a:gd name="T34" fmla="*/ 202 w 269"/>
                <a:gd name="T35" fmla="*/ 16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9" h="258">
                  <a:moveTo>
                    <a:pt x="266" y="108"/>
                  </a:moveTo>
                  <a:cubicBezTo>
                    <a:pt x="263" y="90"/>
                    <a:pt x="251" y="78"/>
                    <a:pt x="235" y="69"/>
                  </a:cubicBezTo>
                  <a:cubicBezTo>
                    <a:pt x="207" y="22"/>
                    <a:pt x="150" y="0"/>
                    <a:pt x="93" y="20"/>
                  </a:cubicBezTo>
                  <a:cubicBezTo>
                    <a:pt x="62" y="31"/>
                    <a:pt x="40" y="50"/>
                    <a:pt x="28" y="74"/>
                  </a:cubicBezTo>
                  <a:cubicBezTo>
                    <a:pt x="15" y="82"/>
                    <a:pt x="6" y="93"/>
                    <a:pt x="4" y="108"/>
                  </a:cubicBezTo>
                  <a:cubicBezTo>
                    <a:pt x="0" y="133"/>
                    <a:pt x="10" y="161"/>
                    <a:pt x="27" y="181"/>
                  </a:cubicBezTo>
                  <a:cubicBezTo>
                    <a:pt x="54" y="235"/>
                    <a:pt x="123" y="258"/>
                    <a:pt x="175" y="241"/>
                  </a:cubicBezTo>
                  <a:cubicBezTo>
                    <a:pt x="208" y="231"/>
                    <a:pt x="232" y="207"/>
                    <a:pt x="243" y="178"/>
                  </a:cubicBezTo>
                  <a:cubicBezTo>
                    <a:pt x="260" y="158"/>
                    <a:pt x="269" y="132"/>
                    <a:pt x="266" y="108"/>
                  </a:cubicBezTo>
                  <a:close/>
                  <a:moveTo>
                    <a:pt x="202" y="168"/>
                  </a:moveTo>
                  <a:cubicBezTo>
                    <a:pt x="181" y="178"/>
                    <a:pt x="160" y="163"/>
                    <a:pt x="146" y="148"/>
                  </a:cubicBezTo>
                  <a:cubicBezTo>
                    <a:pt x="143" y="145"/>
                    <a:pt x="138" y="143"/>
                    <a:pt x="133" y="143"/>
                  </a:cubicBezTo>
                  <a:cubicBezTo>
                    <a:pt x="129" y="143"/>
                    <a:pt x="124" y="145"/>
                    <a:pt x="121" y="148"/>
                  </a:cubicBezTo>
                  <a:cubicBezTo>
                    <a:pt x="107" y="163"/>
                    <a:pt x="86" y="178"/>
                    <a:pt x="66" y="168"/>
                  </a:cubicBezTo>
                  <a:cubicBezTo>
                    <a:pt x="47" y="159"/>
                    <a:pt x="35" y="131"/>
                    <a:pt x="38" y="113"/>
                  </a:cubicBezTo>
                  <a:cubicBezTo>
                    <a:pt x="40" y="96"/>
                    <a:pt x="88" y="86"/>
                    <a:pt x="135" y="85"/>
                  </a:cubicBezTo>
                  <a:cubicBezTo>
                    <a:pt x="182" y="86"/>
                    <a:pt x="229" y="96"/>
                    <a:pt x="232" y="113"/>
                  </a:cubicBezTo>
                  <a:cubicBezTo>
                    <a:pt x="234" y="131"/>
                    <a:pt x="222" y="158"/>
                    <a:pt x="202" y="168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373"/>
            <p:cNvSpPr>
              <a:spLocks noEditPoints="1"/>
            </p:cNvSpPr>
            <p:nvPr/>
          </p:nvSpPr>
          <p:spPr bwMode="auto">
            <a:xfrm>
              <a:off x="6078" y="-160"/>
              <a:ext cx="358" cy="359"/>
            </a:xfrm>
            <a:custGeom>
              <a:avLst/>
              <a:gdLst>
                <a:gd name="T0" fmla="*/ 53 w 106"/>
                <a:gd name="T1" fmla="*/ 106 h 106"/>
                <a:gd name="T2" fmla="*/ 0 w 106"/>
                <a:gd name="T3" fmla="*/ 53 h 106"/>
                <a:gd name="T4" fmla="*/ 53 w 106"/>
                <a:gd name="T5" fmla="*/ 0 h 106"/>
                <a:gd name="T6" fmla="*/ 106 w 106"/>
                <a:gd name="T7" fmla="*/ 53 h 106"/>
                <a:gd name="T8" fmla="*/ 53 w 106"/>
                <a:gd name="T9" fmla="*/ 106 h 106"/>
                <a:gd name="T10" fmla="*/ 53 w 106"/>
                <a:gd name="T11" fmla="*/ 35 h 106"/>
                <a:gd name="T12" fmla="*/ 35 w 106"/>
                <a:gd name="T13" fmla="*/ 53 h 106"/>
                <a:gd name="T14" fmla="*/ 53 w 106"/>
                <a:gd name="T15" fmla="*/ 71 h 106"/>
                <a:gd name="T16" fmla="*/ 71 w 106"/>
                <a:gd name="T17" fmla="*/ 53 h 106"/>
                <a:gd name="T18" fmla="*/ 53 w 106"/>
                <a:gd name="T19" fmla="*/ 3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6">
                  <a:moveTo>
                    <a:pt x="53" y="106"/>
                  </a:moveTo>
                  <a:cubicBezTo>
                    <a:pt x="24" y="106"/>
                    <a:pt x="0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6" y="82"/>
                    <a:pt x="82" y="106"/>
                    <a:pt x="53" y="106"/>
                  </a:cubicBezTo>
                  <a:close/>
                  <a:moveTo>
                    <a:pt x="53" y="35"/>
                  </a:moveTo>
                  <a:cubicBezTo>
                    <a:pt x="43" y="35"/>
                    <a:pt x="35" y="43"/>
                    <a:pt x="35" y="53"/>
                  </a:cubicBezTo>
                  <a:cubicBezTo>
                    <a:pt x="35" y="63"/>
                    <a:pt x="43" y="71"/>
                    <a:pt x="53" y="71"/>
                  </a:cubicBezTo>
                  <a:cubicBezTo>
                    <a:pt x="63" y="71"/>
                    <a:pt x="71" y="63"/>
                    <a:pt x="71" y="53"/>
                  </a:cubicBezTo>
                  <a:cubicBezTo>
                    <a:pt x="71" y="43"/>
                    <a:pt x="63" y="35"/>
                    <a:pt x="53" y="35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374"/>
            <p:cNvSpPr>
              <a:spLocks noEditPoints="1"/>
            </p:cNvSpPr>
            <p:nvPr/>
          </p:nvSpPr>
          <p:spPr bwMode="auto">
            <a:xfrm>
              <a:off x="6998" y="558"/>
              <a:ext cx="369" cy="678"/>
            </a:xfrm>
            <a:custGeom>
              <a:avLst/>
              <a:gdLst>
                <a:gd name="T0" fmla="*/ 56 w 109"/>
                <a:gd name="T1" fmla="*/ 66 h 200"/>
                <a:gd name="T2" fmla="*/ 54 w 109"/>
                <a:gd name="T3" fmla="*/ 66 h 200"/>
                <a:gd name="T4" fmla="*/ 71 w 109"/>
                <a:gd name="T5" fmla="*/ 34 h 200"/>
                <a:gd name="T6" fmla="*/ 46 w 109"/>
                <a:gd name="T7" fmla="*/ 26 h 200"/>
                <a:gd name="T8" fmla="*/ 23 w 109"/>
                <a:gd name="T9" fmla="*/ 77 h 200"/>
                <a:gd name="T10" fmla="*/ 4 w 109"/>
                <a:gd name="T11" fmla="*/ 118 h 200"/>
                <a:gd name="T12" fmla="*/ 6 w 109"/>
                <a:gd name="T13" fmla="*/ 134 h 200"/>
                <a:gd name="T14" fmla="*/ 1 w 109"/>
                <a:gd name="T15" fmla="*/ 159 h 200"/>
                <a:gd name="T16" fmla="*/ 20 w 109"/>
                <a:gd name="T17" fmla="*/ 182 h 200"/>
                <a:gd name="T18" fmla="*/ 29 w 109"/>
                <a:gd name="T19" fmla="*/ 163 h 200"/>
                <a:gd name="T20" fmla="*/ 56 w 109"/>
                <a:gd name="T21" fmla="*/ 171 h 200"/>
                <a:gd name="T22" fmla="*/ 109 w 109"/>
                <a:gd name="T23" fmla="*/ 118 h 200"/>
                <a:gd name="T24" fmla="*/ 56 w 109"/>
                <a:gd name="T25" fmla="*/ 66 h 200"/>
                <a:gd name="T26" fmla="*/ 56 w 109"/>
                <a:gd name="T27" fmla="*/ 136 h 200"/>
                <a:gd name="T28" fmla="*/ 38 w 109"/>
                <a:gd name="T29" fmla="*/ 118 h 200"/>
                <a:gd name="T30" fmla="*/ 56 w 109"/>
                <a:gd name="T31" fmla="*/ 100 h 200"/>
                <a:gd name="T32" fmla="*/ 74 w 109"/>
                <a:gd name="T33" fmla="*/ 118 h 200"/>
                <a:gd name="T34" fmla="*/ 56 w 109"/>
                <a:gd name="T35" fmla="*/ 13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" h="200">
                  <a:moveTo>
                    <a:pt x="56" y="66"/>
                  </a:moveTo>
                  <a:cubicBezTo>
                    <a:pt x="55" y="66"/>
                    <a:pt x="55" y="66"/>
                    <a:pt x="54" y="66"/>
                  </a:cubicBezTo>
                  <a:cubicBezTo>
                    <a:pt x="58" y="55"/>
                    <a:pt x="64" y="45"/>
                    <a:pt x="71" y="34"/>
                  </a:cubicBezTo>
                  <a:cubicBezTo>
                    <a:pt x="95" y="0"/>
                    <a:pt x="57" y="8"/>
                    <a:pt x="46" y="26"/>
                  </a:cubicBezTo>
                  <a:cubicBezTo>
                    <a:pt x="39" y="36"/>
                    <a:pt x="31" y="56"/>
                    <a:pt x="23" y="77"/>
                  </a:cubicBezTo>
                  <a:cubicBezTo>
                    <a:pt x="11" y="87"/>
                    <a:pt x="4" y="102"/>
                    <a:pt x="4" y="118"/>
                  </a:cubicBezTo>
                  <a:cubicBezTo>
                    <a:pt x="4" y="124"/>
                    <a:pt x="5" y="129"/>
                    <a:pt x="6" y="134"/>
                  </a:cubicBezTo>
                  <a:cubicBezTo>
                    <a:pt x="4" y="144"/>
                    <a:pt x="2" y="152"/>
                    <a:pt x="1" y="159"/>
                  </a:cubicBezTo>
                  <a:cubicBezTo>
                    <a:pt x="0" y="167"/>
                    <a:pt x="8" y="200"/>
                    <a:pt x="20" y="182"/>
                  </a:cubicBezTo>
                  <a:cubicBezTo>
                    <a:pt x="24" y="176"/>
                    <a:pt x="26" y="170"/>
                    <a:pt x="29" y="163"/>
                  </a:cubicBezTo>
                  <a:cubicBezTo>
                    <a:pt x="37" y="168"/>
                    <a:pt x="46" y="171"/>
                    <a:pt x="56" y="171"/>
                  </a:cubicBezTo>
                  <a:cubicBezTo>
                    <a:pt x="85" y="171"/>
                    <a:pt x="109" y="147"/>
                    <a:pt x="109" y="118"/>
                  </a:cubicBezTo>
                  <a:cubicBezTo>
                    <a:pt x="109" y="89"/>
                    <a:pt x="85" y="66"/>
                    <a:pt x="56" y="66"/>
                  </a:cubicBezTo>
                  <a:close/>
                  <a:moveTo>
                    <a:pt x="56" y="136"/>
                  </a:moveTo>
                  <a:cubicBezTo>
                    <a:pt x="46" y="136"/>
                    <a:pt x="38" y="128"/>
                    <a:pt x="38" y="118"/>
                  </a:cubicBezTo>
                  <a:cubicBezTo>
                    <a:pt x="38" y="108"/>
                    <a:pt x="46" y="100"/>
                    <a:pt x="56" y="100"/>
                  </a:cubicBezTo>
                  <a:cubicBezTo>
                    <a:pt x="66" y="100"/>
                    <a:pt x="74" y="108"/>
                    <a:pt x="74" y="118"/>
                  </a:cubicBezTo>
                  <a:cubicBezTo>
                    <a:pt x="74" y="128"/>
                    <a:pt x="66" y="136"/>
                    <a:pt x="56" y="136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375"/>
            <p:cNvSpPr>
              <a:spLocks noEditPoints="1"/>
            </p:cNvSpPr>
            <p:nvPr/>
          </p:nvSpPr>
          <p:spPr bwMode="auto">
            <a:xfrm>
              <a:off x="6930" y="67"/>
              <a:ext cx="356" cy="738"/>
            </a:xfrm>
            <a:custGeom>
              <a:avLst/>
              <a:gdLst>
                <a:gd name="T0" fmla="*/ 52 w 105"/>
                <a:gd name="T1" fmla="*/ 0 h 218"/>
                <a:gd name="T2" fmla="*/ 0 w 105"/>
                <a:gd name="T3" fmla="*/ 53 h 218"/>
                <a:gd name="T4" fmla="*/ 26 w 105"/>
                <a:gd name="T5" fmla="*/ 99 h 218"/>
                <a:gd name="T6" fmla="*/ 17 w 105"/>
                <a:gd name="T7" fmla="*/ 188 h 218"/>
                <a:gd name="T8" fmla="*/ 34 w 105"/>
                <a:gd name="T9" fmla="*/ 204 h 218"/>
                <a:gd name="T10" fmla="*/ 48 w 105"/>
                <a:gd name="T11" fmla="*/ 106 h 218"/>
                <a:gd name="T12" fmla="*/ 52 w 105"/>
                <a:gd name="T13" fmla="*/ 106 h 218"/>
                <a:gd name="T14" fmla="*/ 105 w 105"/>
                <a:gd name="T15" fmla="*/ 53 h 218"/>
                <a:gd name="T16" fmla="*/ 52 w 105"/>
                <a:gd name="T17" fmla="*/ 0 h 218"/>
                <a:gd name="T18" fmla="*/ 37 w 105"/>
                <a:gd name="T19" fmla="*/ 62 h 218"/>
                <a:gd name="T20" fmla="*/ 34 w 105"/>
                <a:gd name="T21" fmla="*/ 53 h 218"/>
                <a:gd name="T22" fmla="*/ 52 w 105"/>
                <a:gd name="T23" fmla="*/ 35 h 218"/>
                <a:gd name="T24" fmla="*/ 61 w 105"/>
                <a:gd name="T25" fmla="*/ 37 h 218"/>
                <a:gd name="T26" fmla="*/ 70 w 105"/>
                <a:gd name="T27" fmla="*/ 51 h 218"/>
                <a:gd name="T28" fmla="*/ 71 w 105"/>
                <a:gd name="T29" fmla="*/ 53 h 218"/>
                <a:gd name="T30" fmla="*/ 62 w 105"/>
                <a:gd name="T31" fmla="*/ 68 h 218"/>
                <a:gd name="T32" fmla="*/ 52 w 105"/>
                <a:gd name="T33" fmla="*/ 71 h 218"/>
                <a:gd name="T34" fmla="*/ 37 w 105"/>
                <a:gd name="T35" fmla="*/ 6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218"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73"/>
                    <a:pt x="10" y="90"/>
                    <a:pt x="26" y="99"/>
                  </a:cubicBezTo>
                  <a:cubicBezTo>
                    <a:pt x="20" y="129"/>
                    <a:pt x="17" y="166"/>
                    <a:pt x="17" y="188"/>
                  </a:cubicBezTo>
                  <a:cubicBezTo>
                    <a:pt x="16" y="203"/>
                    <a:pt x="28" y="218"/>
                    <a:pt x="34" y="204"/>
                  </a:cubicBezTo>
                  <a:cubicBezTo>
                    <a:pt x="45" y="176"/>
                    <a:pt x="37" y="147"/>
                    <a:pt x="48" y="106"/>
                  </a:cubicBezTo>
                  <a:cubicBezTo>
                    <a:pt x="49" y="106"/>
                    <a:pt x="51" y="106"/>
                    <a:pt x="52" y="106"/>
                  </a:cubicBezTo>
                  <a:cubicBezTo>
                    <a:pt x="82" y="106"/>
                    <a:pt x="105" y="82"/>
                    <a:pt x="105" y="53"/>
                  </a:cubicBezTo>
                  <a:cubicBezTo>
                    <a:pt x="105" y="24"/>
                    <a:pt x="82" y="0"/>
                    <a:pt x="52" y="0"/>
                  </a:cubicBezTo>
                  <a:close/>
                  <a:moveTo>
                    <a:pt x="37" y="62"/>
                  </a:moveTo>
                  <a:cubicBezTo>
                    <a:pt x="35" y="59"/>
                    <a:pt x="34" y="56"/>
                    <a:pt x="34" y="53"/>
                  </a:cubicBezTo>
                  <a:cubicBezTo>
                    <a:pt x="34" y="43"/>
                    <a:pt x="42" y="35"/>
                    <a:pt x="52" y="35"/>
                  </a:cubicBezTo>
                  <a:cubicBezTo>
                    <a:pt x="55" y="35"/>
                    <a:pt x="58" y="36"/>
                    <a:pt x="61" y="37"/>
                  </a:cubicBezTo>
                  <a:cubicBezTo>
                    <a:pt x="66" y="40"/>
                    <a:pt x="69" y="45"/>
                    <a:pt x="70" y="51"/>
                  </a:cubicBezTo>
                  <a:cubicBezTo>
                    <a:pt x="70" y="52"/>
                    <a:pt x="71" y="52"/>
                    <a:pt x="71" y="53"/>
                  </a:cubicBezTo>
                  <a:cubicBezTo>
                    <a:pt x="71" y="60"/>
                    <a:pt x="67" y="65"/>
                    <a:pt x="62" y="68"/>
                  </a:cubicBezTo>
                  <a:cubicBezTo>
                    <a:pt x="59" y="70"/>
                    <a:pt x="56" y="71"/>
                    <a:pt x="52" y="71"/>
                  </a:cubicBezTo>
                  <a:cubicBezTo>
                    <a:pt x="45" y="71"/>
                    <a:pt x="40" y="67"/>
                    <a:pt x="37" y="62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376"/>
            <p:cNvSpPr>
              <a:spLocks noEditPoints="1"/>
            </p:cNvSpPr>
            <p:nvPr/>
          </p:nvSpPr>
          <p:spPr bwMode="auto">
            <a:xfrm>
              <a:off x="3544" y="-279"/>
              <a:ext cx="4110" cy="4306"/>
            </a:xfrm>
            <a:custGeom>
              <a:avLst/>
              <a:gdLst>
                <a:gd name="T0" fmla="*/ 728 w 1215"/>
                <a:gd name="T1" fmla="*/ 718 h 1271"/>
                <a:gd name="T2" fmla="*/ 841 w 1215"/>
                <a:gd name="T3" fmla="*/ 668 h 1271"/>
                <a:gd name="T4" fmla="*/ 884 w 1215"/>
                <a:gd name="T5" fmla="*/ 679 h 1271"/>
                <a:gd name="T6" fmla="*/ 999 w 1215"/>
                <a:gd name="T7" fmla="*/ 688 h 1271"/>
                <a:gd name="T8" fmla="*/ 1103 w 1215"/>
                <a:gd name="T9" fmla="*/ 688 h 1271"/>
                <a:gd name="T10" fmla="*/ 1118 w 1215"/>
                <a:gd name="T11" fmla="*/ 662 h 1271"/>
                <a:gd name="T12" fmla="*/ 1059 w 1215"/>
                <a:gd name="T13" fmla="*/ 512 h 1271"/>
                <a:gd name="T14" fmla="*/ 1095 w 1215"/>
                <a:gd name="T15" fmla="*/ 494 h 1271"/>
                <a:gd name="T16" fmla="*/ 922 w 1215"/>
                <a:gd name="T17" fmla="*/ 477 h 1271"/>
                <a:gd name="T18" fmla="*/ 922 w 1215"/>
                <a:gd name="T19" fmla="*/ 512 h 1271"/>
                <a:gd name="T20" fmla="*/ 943 w 1215"/>
                <a:gd name="T21" fmla="*/ 533 h 1271"/>
                <a:gd name="T22" fmla="*/ 881 w 1215"/>
                <a:gd name="T23" fmla="*/ 546 h 1271"/>
                <a:gd name="T24" fmla="*/ 584 w 1215"/>
                <a:gd name="T25" fmla="*/ 345 h 1271"/>
                <a:gd name="T26" fmla="*/ 486 w 1215"/>
                <a:gd name="T27" fmla="*/ 349 h 1271"/>
                <a:gd name="T28" fmla="*/ 306 w 1215"/>
                <a:gd name="T29" fmla="*/ 113 h 1271"/>
                <a:gd name="T30" fmla="*/ 284 w 1215"/>
                <a:gd name="T31" fmla="*/ 98 h 1271"/>
                <a:gd name="T32" fmla="*/ 194 w 1215"/>
                <a:gd name="T33" fmla="*/ 168 h 1271"/>
                <a:gd name="T34" fmla="*/ 181 w 1215"/>
                <a:gd name="T35" fmla="*/ 189 h 1271"/>
                <a:gd name="T36" fmla="*/ 366 w 1215"/>
                <a:gd name="T37" fmla="*/ 601 h 1271"/>
                <a:gd name="T38" fmla="*/ 52 w 1215"/>
                <a:gd name="T39" fmla="*/ 718 h 1271"/>
                <a:gd name="T40" fmla="*/ 52 w 1215"/>
                <a:gd name="T41" fmla="*/ 822 h 1271"/>
                <a:gd name="T42" fmla="*/ 111 w 1215"/>
                <a:gd name="T43" fmla="*/ 1270 h 1271"/>
                <a:gd name="T44" fmla="*/ 215 w 1215"/>
                <a:gd name="T45" fmla="*/ 822 h 1271"/>
                <a:gd name="T46" fmla="*/ 346 w 1215"/>
                <a:gd name="T47" fmla="*/ 1063 h 1271"/>
                <a:gd name="T48" fmla="*/ 363 w 1215"/>
                <a:gd name="T49" fmla="*/ 1081 h 1271"/>
                <a:gd name="T50" fmla="*/ 406 w 1215"/>
                <a:gd name="T51" fmla="*/ 1197 h 1271"/>
                <a:gd name="T52" fmla="*/ 382 w 1215"/>
                <a:gd name="T53" fmla="*/ 1268 h 1271"/>
                <a:gd name="T54" fmla="*/ 520 w 1215"/>
                <a:gd name="T55" fmla="*/ 1081 h 1271"/>
                <a:gd name="T56" fmla="*/ 589 w 1215"/>
                <a:gd name="T57" fmla="*/ 1242 h 1271"/>
                <a:gd name="T58" fmla="*/ 751 w 1215"/>
                <a:gd name="T59" fmla="*/ 1225 h 1271"/>
                <a:gd name="T60" fmla="*/ 671 w 1215"/>
                <a:gd name="T61" fmla="*/ 1081 h 1271"/>
                <a:gd name="T62" fmla="*/ 763 w 1215"/>
                <a:gd name="T63" fmla="*/ 1075 h 1271"/>
                <a:gd name="T64" fmla="*/ 740 w 1215"/>
                <a:gd name="T65" fmla="*/ 822 h 1271"/>
                <a:gd name="T66" fmla="*/ 1016 w 1215"/>
                <a:gd name="T67" fmla="*/ 1270 h 1271"/>
                <a:gd name="T68" fmla="*/ 1120 w 1215"/>
                <a:gd name="T69" fmla="*/ 822 h 1271"/>
                <a:gd name="T70" fmla="*/ 1215 w 1215"/>
                <a:gd name="T71" fmla="*/ 770 h 1271"/>
                <a:gd name="T72" fmla="*/ 978 w 1215"/>
                <a:gd name="T73" fmla="*/ 563 h 1271"/>
                <a:gd name="T74" fmla="*/ 1025 w 1215"/>
                <a:gd name="T75" fmla="*/ 512 h 1271"/>
                <a:gd name="T76" fmla="*/ 1025 w 1215"/>
                <a:gd name="T77" fmla="*/ 565 h 1271"/>
                <a:gd name="T78" fmla="*/ 978 w 1215"/>
                <a:gd name="T79" fmla="*/ 563 h 1271"/>
                <a:gd name="T80" fmla="*/ 755 w 1215"/>
                <a:gd name="T81" fmla="*/ 479 h 1271"/>
                <a:gd name="T82" fmla="*/ 930 w 1215"/>
                <a:gd name="T83" fmla="*/ 574 h 1271"/>
                <a:gd name="T84" fmla="*/ 841 w 1215"/>
                <a:gd name="T85" fmla="*/ 634 h 1271"/>
                <a:gd name="T86" fmla="*/ 684 w 1215"/>
                <a:gd name="T87" fmla="*/ 497 h 1271"/>
                <a:gd name="T88" fmla="*/ 693 w 1215"/>
                <a:gd name="T89" fmla="*/ 718 h 1271"/>
                <a:gd name="T90" fmla="*/ 563 w 1215"/>
                <a:gd name="T91" fmla="*/ 380 h 1271"/>
                <a:gd name="T92" fmla="*/ 365 w 1215"/>
                <a:gd name="T93" fmla="*/ 470 h 1271"/>
                <a:gd name="T94" fmla="*/ 275 w 1215"/>
                <a:gd name="T95" fmla="*/ 147 h 1271"/>
                <a:gd name="T96" fmla="*/ 486 w 1215"/>
                <a:gd name="T97" fmla="*/ 384 h 1271"/>
                <a:gd name="T98" fmla="*/ 528 w 1215"/>
                <a:gd name="T99" fmla="*/ 718 h 1271"/>
                <a:gd name="T100" fmla="*/ 401 w 1215"/>
                <a:gd name="T101" fmla="*/ 601 h 1271"/>
                <a:gd name="T102" fmla="*/ 382 w 1215"/>
                <a:gd name="T103" fmla="*/ 1046 h 1271"/>
                <a:gd name="T104" fmla="*/ 528 w 1215"/>
                <a:gd name="T105" fmla="*/ 822 h 1271"/>
                <a:gd name="T106" fmla="*/ 382 w 1215"/>
                <a:gd name="T107" fmla="*/ 1046 h 1271"/>
                <a:gd name="T108" fmla="*/ 563 w 1215"/>
                <a:gd name="T109" fmla="*/ 822 h 1271"/>
                <a:gd name="T110" fmla="*/ 731 w 1215"/>
                <a:gd name="T111" fmla="*/ 1046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5" h="1271">
                  <a:moveTo>
                    <a:pt x="1163" y="718"/>
                  </a:moveTo>
                  <a:lnTo>
                    <a:pt x="728" y="718"/>
                  </a:lnTo>
                  <a:lnTo>
                    <a:pt x="716" y="615"/>
                  </a:lnTo>
                  <a:cubicBezTo>
                    <a:pt x="755" y="660"/>
                    <a:pt x="807" y="668"/>
                    <a:pt x="841" y="668"/>
                  </a:cubicBezTo>
                  <a:cubicBezTo>
                    <a:pt x="856" y="668"/>
                    <a:pt x="871" y="667"/>
                    <a:pt x="883" y="664"/>
                  </a:cubicBezTo>
                  <a:cubicBezTo>
                    <a:pt x="881" y="669"/>
                    <a:pt x="882" y="674"/>
                    <a:pt x="884" y="679"/>
                  </a:cubicBezTo>
                  <a:cubicBezTo>
                    <a:pt x="887" y="684"/>
                    <a:pt x="893" y="688"/>
                    <a:pt x="899" y="688"/>
                  </a:cubicBezTo>
                  <a:lnTo>
                    <a:pt x="999" y="688"/>
                  </a:lnTo>
                  <a:lnTo>
                    <a:pt x="1004" y="688"/>
                  </a:lnTo>
                  <a:lnTo>
                    <a:pt x="1103" y="688"/>
                  </a:lnTo>
                  <a:cubicBezTo>
                    <a:pt x="1109" y="688"/>
                    <a:pt x="1115" y="684"/>
                    <a:pt x="1118" y="679"/>
                  </a:cubicBezTo>
                  <a:cubicBezTo>
                    <a:pt x="1121" y="674"/>
                    <a:pt x="1121" y="667"/>
                    <a:pt x="1118" y="662"/>
                  </a:cubicBezTo>
                  <a:lnTo>
                    <a:pt x="1059" y="558"/>
                  </a:lnTo>
                  <a:lnTo>
                    <a:pt x="1059" y="512"/>
                  </a:lnTo>
                  <a:lnTo>
                    <a:pt x="1077" y="512"/>
                  </a:lnTo>
                  <a:cubicBezTo>
                    <a:pt x="1087" y="512"/>
                    <a:pt x="1095" y="504"/>
                    <a:pt x="1095" y="494"/>
                  </a:cubicBezTo>
                  <a:cubicBezTo>
                    <a:pt x="1095" y="485"/>
                    <a:pt x="1087" y="477"/>
                    <a:pt x="1077" y="477"/>
                  </a:cubicBezTo>
                  <a:lnTo>
                    <a:pt x="922" y="477"/>
                  </a:lnTo>
                  <a:cubicBezTo>
                    <a:pt x="913" y="477"/>
                    <a:pt x="905" y="485"/>
                    <a:pt x="905" y="494"/>
                  </a:cubicBezTo>
                  <a:cubicBezTo>
                    <a:pt x="905" y="504"/>
                    <a:pt x="913" y="512"/>
                    <a:pt x="922" y="512"/>
                  </a:cubicBezTo>
                  <a:lnTo>
                    <a:pt x="943" y="512"/>
                  </a:lnTo>
                  <a:lnTo>
                    <a:pt x="943" y="533"/>
                  </a:lnTo>
                  <a:cubicBezTo>
                    <a:pt x="943" y="533"/>
                    <a:pt x="943" y="533"/>
                    <a:pt x="943" y="533"/>
                  </a:cubicBezTo>
                  <a:cubicBezTo>
                    <a:pt x="933" y="537"/>
                    <a:pt x="908" y="546"/>
                    <a:pt x="881" y="546"/>
                  </a:cubicBezTo>
                  <a:cubicBezTo>
                    <a:pt x="833" y="546"/>
                    <a:pt x="803" y="521"/>
                    <a:pt x="789" y="470"/>
                  </a:cubicBezTo>
                  <a:cubicBezTo>
                    <a:pt x="765" y="384"/>
                    <a:pt x="667" y="349"/>
                    <a:pt x="584" y="345"/>
                  </a:cubicBezTo>
                  <a:cubicBezTo>
                    <a:pt x="572" y="345"/>
                    <a:pt x="556" y="346"/>
                    <a:pt x="538" y="347"/>
                  </a:cubicBezTo>
                  <a:cubicBezTo>
                    <a:pt x="522" y="348"/>
                    <a:pt x="503" y="349"/>
                    <a:pt x="486" y="349"/>
                  </a:cubicBezTo>
                  <a:cubicBezTo>
                    <a:pt x="451" y="349"/>
                    <a:pt x="439" y="344"/>
                    <a:pt x="434" y="341"/>
                  </a:cubicBezTo>
                  <a:cubicBezTo>
                    <a:pt x="380" y="297"/>
                    <a:pt x="319" y="247"/>
                    <a:pt x="306" y="113"/>
                  </a:cubicBezTo>
                  <a:cubicBezTo>
                    <a:pt x="305" y="106"/>
                    <a:pt x="301" y="101"/>
                    <a:pt x="295" y="98"/>
                  </a:cubicBezTo>
                  <a:cubicBezTo>
                    <a:pt x="292" y="97"/>
                    <a:pt x="288" y="97"/>
                    <a:pt x="284" y="98"/>
                  </a:cubicBezTo>
                  <a:cubicBezTo>
                    <a:pt x="275" y="15"/>
                    <a:pt x="181" y="0"/>
                    <a:pt x="188" y="87"/>
                  </a:cubicBezTo>
                  <a:cubicBezTo>
                    <a:pt x="195" y="156"/>
                    <a:pt x="192" y="162"/>
                    <a:pt x="194" y="168"/>
                  </a:cubicBezTo>
                  <a:lnTo>
                    <a:pt x="188" y="173"/>
                  </a:lnTo>
                  <a:cubicBezTo>
                    <a:pt x="183" y="177"/>
                    <a:pt x="181" y="183"/>
                    <a:pt x="181" y="189"/>
                  </a:cubicBezTo>
                  <a:cubicBezTo>
                    <a:pt x="182" y="196"/>
                    <a:pt x="203" y="358"/>
                    <a:pt x="340" y="494"/>
                  </a:cubicBezTo>
                  <a:cubicBezTo>
                    <a:pt x="352" y="506"/>
                    <a:pt x="366" y="534"/>
                    <a:pt x="366" y="601"/>
                  </a:cubicBezTo>
                  <a:cubicBezTo>
                    <a:pt x="366" y="626"/>
                    <a:pt x="364" y="673"/>
                    <a:pt x="362" y="718"/>
                  </a:cubicBezTo>
                  <a:lnTo>
                    <a:pt x="52" y="718"/>
                  </a:lnTo>
                  <a:cubicBezTo>
                    <a:pt x="23" y="718"/>
                    <a:pt x="0" y="742"/>
                    <a:pt x="0" y="770"/>
                  </a:cubicBezTo>
                  <a:cubicBezTo>
                    <a:pt x="0" y="799"/>
                    <a:pt x="23" y="822"/>
                    <a:pt x="52" y="822"/>
                  </a:cubicBezTo>
                  <a:lnTo>
                    <a:pt x="111" y="822"/>
                  </a:lnTo>
                  <a:lnTo>
                    <a:pt x="111" y="1270"/>
                  </a:lnTo>
                  <a:lnTo>
                    <a:pt x="215" y="1270"/>
                  </a:lnTo>
                  <a:lnTo>
                    <a:pt x="215" y="822"/>
                  </a:lnTo>
                  <a:lnTo>
                    <a:pt x="358" y="822"/>
                  </a:lnTo>
                  <a:cubicBezTo>
                    <a:pt x="353" y="942"/>
                    <a:pt x="346" y="1061"/>
                    <a:pt x="346" y="1063"/>
                  </a:cubicBezTo>
                  <a:cubicBezTo>
                    <a:pt x="346" y="1067"/>
                    <a:pt x="348" y="1072"/>
                    <a:pt x="351" y="1075"/>
                  </a:cubicBezTo>
                  <a:cubicBezTo>
                    <a:pt x="354" y="1079"/>
                    <a:pt x="359" y="1081"/>
                    <a:pt x="363" y="1081"/>
                  </a:cubicBezTo>
                  <a:lnTo>
                    <a:pt x="424" y="1081"/>
                  </a:lnTo>
                  <a:cubicBezTo>
                    <a:pt x="425" y="1180"/>
                    <a:pt x="428" y="1184"/>
                    <a:pt x="406" y="1197"/>
                  </a:cubicBezTo>
                  <a:cubicBezTo>
                    <a:pt x="382" y="1212"/>
                    <a:pt x="355" y="1211"/>
                    <a:pt x="344" y="1225"/>
                  </a:cubicBezTo>
                  <a:cubicBezTo>
                    <a:pt x="336" y="1237"/>
                    <a:pt x="342" y="1265"/>
                    <a:pt x="382" y="1268"/>
                  </a:cubicBezTo>
                  <a:cubicBezTo>
                    <a:pt x="422" y="1271"/>
                    <a:pt x="489" y="1270"/>
                    <a:pt x="506" y="1242"/>
                  </a:cubicBezTo>
                  <a:cubicBezTo>
                    <a:pt x="521" y="1216"/>
                    <a:pt x="521" y="1124"/>
                    <a:pt x="520" y="1081"/>
                  </a:cubicBezTo>
                  <a:lnTo>
                    <a:pt x="575" y="1081"/>
                  </a:lnTo>
                  <a:cubicBezTo>
                    <a:pt x="574" y="1124"/>
                    <a:pt x="574" y="1216"/>
                    <a:pt x="589" y="1242"/>
                  </a:cubicBezTo>
                  <a:cubicBezTo>
                    <a:pt x="606" y="1270"/>
                    <a:pt x="673" y="1271"/>
                    <a:pt x="713" y="1268"/>
                  </a:cubicBezTo>
                  <a:cubicBezTo>
                    <a:pt x="753" y="1265"/>
                    <a:pt x="759" y="1237"/>
                    <a:pt x="751" y="1225"/>
                  </a:cubicBezTo>
                  <a:cubicBezTo>
                    <a:pt x="740" y="1211"/>
                    <a:pt x="713" y="1212"/>
                    <a:pt x="689" y="1197"/>
                  </a:cubicBezTo>
                  <a:cubicBezTo>
                    <a:pt x="667" y="1184"/>
                    <a:pt x="670" y="1180"/>
                    <a:pt x="671" y="1081"/>
                  </a:cubicBezTo>
                  <a:lnTo>
                    <a:pt x="750" y="1081"/>
                  </a:lnTo>
                  <a:cubicBezTo>
                    <a:pt x="755" y="1081"/>
                    <a:pt x="760" y="1079"/>
                    <a:pt x="763" y="1075"/>
                  </a:cubicBezTo>
                  <a:cubicBezTo>
                    <a:pt x="766" y="1071"/>
                    <a:pt x="768" y="1067"/>
                    <a:pt x="767" y="1062"/>
                  </a:cubicBezTo>
                  <a:lnTo>
                    <a:pt x="740" y="822"/>
                  </a:lnTo>
                  <a:lnTo>
                    <a:pt x="1016" y="822"/>
                  </a:lnTo>
                  <a:lnTo>
                    <a:pt x="1016" y="1270"/>
                  </a:lnTo>
                  <a:lnTo>
                    <a:pt x="1120" y="1270"/>
                  </a:lnTo>
                  <a:lnTo>
                    <a:pt x="1120" y="822"/>
                  </a:lnTo>
                  <a:lnTo>
                    <a:pt x="1163" y="822"/>
                  </a:lnTo>
                  <a:cubicBezTo>
                    <a:pt x="1192" y="822"/>
                    <a:pt x="1215" y="799"/>
                    <a:pt x="1215" y="770"/>
                  </a:cubicBezTo>
                  <a:cubicBezTo>
                    <a:pt x="1215" y="742"/>
                    <a:pt x="1192" y="718"/>
                    <a:pt x="1163" y="718"/>
                  </a:cubicBezTo>
                  <a:close/>
                  <a:moveTo>
                    <a:pt x="978" y="563"/>
                  </a:moveTo>
                  <a:lnTo>
                    <a:pt x="978" y="512"/>
                  </a:lnTo>
                  <a:lnTo>
                    <a:pt x="1025" y="512"/>
                  </a:lnTo>
                  <a:lnTo>
                    <a:pt x="1025" y="563"/>
                  </a:lnTo>
                  <a:cubicBezTo>
                    <a:pt x="1025" y="564"/>
                    <a:pt x="1025" y="564"/>
                    <a:pt x="1025" y="565"/>
                  </a:cubicBezTo>
                  <a:lnTo>
                    <a:pt x="978" y="565"/>
                  </a:lnTo>
                  <a:cubicBezTo>
                    <a:pt x="978" y="564"/>
                    <a:pt x="978" y="564"/>
                    <a:pt x="978" y="563"/>
                  </a:cubicBezTo>
                  <a:close/>
                  <a:moveTo>
                    <a:pt x="582" y="380"/>
                  </a:moveTo>
                  <a:cubicBezTo>
                    <a:pt x="607" y="381"/>
                    <a:pt x="731" y="391"/>
                    <a:pt x="755" y="479"/>
                  </a:cubicBezTo>
                  <a:cubicBezTo>
                    <a:pt x="774" y="545"/>
                    <a:pt x="818" y="580"/>
                    <a:pt x="881" y="580"/>
                  </a:cubicBezTo>
                  <a:cubicBezTo>
                    <a:pt x="899" y="580"/>
                    <a:pt x="916" y="577"/>
                    <a:pt x="930" y="574"/>
                  </a:cubicBezTo>
                  <a:cubicBezTo>
                    <a:pt x="924" y="588"/>
                    <a:pt x="915" y="606"/>
                    <a:pt x="906" y="623"/>
                  </a:cubicBezTo>
                  <a:cubicBezTo>
                    <a:pt x="895" y="627"/>
                    <a:pt x="870" y="634"/>
                    <a:pt x="841" y="634"/>
                  </a:cubicBezTo>
                  <a:cubicBezTo>
                    <a:pt x="768" y="634"/>
                    <a:pt x="722" y="592"/>
                    <a:pt x="704" y="510"/>
                  </a:cubicBezTo>
                  <a:cubicBezTo>
                    <a:pt x="702" y="501"/>
                    <a:pt x="693" y="495"/>
                    <a:pt x="684" y="497"/>
                  </a:cubicBezTo>
                  <a:cubicBezTo>
                    <a:pt x="675" y="498"/>
                    <a:pt x="669" y="507"/>
                    <a:pt x="670" y="516"/>
                  </a:cubicBezTo>
                  <a:lnTo>
                    <a:pt x="693" y="718"/>
                  </a:lnTo>
                  <a:lnTo>
                    <a:pt x="563" y="718"/>
                  </a:lnTo>
                  <a:lnTo>
                    <a:pt x="563" y="380"/>
                  </a:lnTo>
                  <a:cubicBezTo>
                    <a:pt x="571" y="380"/>
                    <a:pt x="577" y="380"/>
                    <a:pt x="582" y="380"/>
                  </a:cubicBezTo>
                  <a:close/>
                  <a:moveTo>
                    <a:pt x="365" y="470"/>
                  </a:moveTo>
                  <a:cubicBezTo>
                    <a:pt x="255" y="360"/>
                    <a:pt x="224" y="229"/>
                    <a:pt x="217" y="194"/>
                  </a:cubicBezTo>
                  <a:lnTo>
                    <a:pt x="275" y="147"/>
                  </a:lnTo>
                  <a:cubicBezTo>
                    <a:pt x="296" y="273"/>
                    <a:pt x="360" y="325"/>
                    <a:pt x="413" y="367"/>
                  </a:cubicBezTo>
                  <a:cubicBezTo>
                    <a:pt x="427" y="379"/>
                    <a:pt x="449" y="384"/>
                    <a:pt x="486" y="384"/>
                  </a:cubicBezTo>
                  <a:cubicBezTo>
                    <a:pt x="500" y="384"/>
                    <a:pt x="515" y="383"/>
                    <a:pt x="528" y="382"/>
                  </a:cubicBezTo>
                  <a:lnTo>
                    <a:pt x="528" y="718"/>
                  </a:lnTo>
                  <a:lnTo>
                    <a:pt x="397" y="718"/>
                  </a:lnTo>
                  <a:cubicBezTo>
                    <a:pt x="399" y="673"/>
                    <a:pt x="400" y="626"/>
                    <a:pt x="401" y="601"/>
                  </a:cubicBezTo>
                  <a:cubicBezTo>
                    <a:pt x="401" y="538"/>
                    <a:pt x="389" y="494"/>
                    <a:pt x="365" y="470"/>
                  </a:cubicBezTo>
                  <a:close/>
                  <a:moveTo>
                    <a:pt x="382" y="1046"/>
                  </a:moveTo>
                  <a:cubicBezTo>
                    <a:pt x="384" y="1008"/>
                    <a:pt x="389" y="916"/>
                    <a:pt x="393" y="822"/>
                  </a:cubicBezTo>
                  <a:lnTo>
                    <a:pt x="528" y="822"/>
                  </a:lnTo>
                  <a:lnTo>
                    <a:pt x="528" y="1046"/>
                  </a:lnTo>
                  <a:lnTo>
                    <a:pt x="382" y="1046"/>
                  </a:lnTo>
                  <a:close/>
                  <a:moveTo>
                    <a:pt x="563" y="1046"/>
                  </a:moveTo>
                  <a:lnTo>
                    <a:pt x="563" y="822"/>
                  </a:lnTo>
                  <a:lnTo>
                    <a:pt x="705" y="822"/>
                  </a:lnTo>
                  <a:lnTo>
                    <a:pt x="731" y="1046"/>
                  </a:lnTo>
                  <a:lnTo>
                    <a:pt x="563" y="1046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" name="Rechteck 34"/>
          <p:cNvSpPr/>
          <p:nvPr/>
        </p:nvSpPr>
        <p:spPr bwMode="auto">
          <a:xfrm>
            <a:off x="1296690" y="4046948"/>
            <a:ext cx="8280920" cy="81380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800" dirty="0"/>
              <a:t>PART II – Impact of higher education institutions on entrepreneurial behavior- According to the MINDSET THEORY OF ACTION PHASE </a:t>
            </a:r>
            <a:r>
              <a:rPr lang="en-US" sz="1050" dirty="0"/>
              <a:t>(</a:t>
            </a:r>
            <a:r>
              <a:rPr lang="en-US" sz="1050" dirty="0" err="1"/>
              <a:t>Gollwitzer</a:t>
            </a:r>
            <a:r>
              <a:rPr lang="en-US" sz="1050" dirty="0"/>
              <a:t> </a:t>
            </a:r>
            <a:r>
              <a:rPr lang="en-US" sz="1050" dirty="0" smtClean="0"/>
              <a:t>and </a:t>
            </a:r>
            <a:r>
              <a:rPr lang="en-US" sz="1050" dirty="0" err="1" smtClean="0"/>
              <a:t>Brandstätter</a:t>
            </a:r>
            <a:r>
              <a:rPr lang="en-US" sz="1050" dirty="0" smtClean="0"/>
              <a:t>, </a:t>
            </a:r>
            <a:r>
              <a:rPr lang="en-US" sz="1050" dirty="0"/>
              <a:t>1997)</a:t>
            </a:r>
            <a:endParaRPr lang="en-US" sz="1800" dirty="0"/>
          </a:p>
          <a:p>
            <a:pPr algn="l"/>
            <a:endParaRPr lang="en-US" sz="1800" dirty="0"/>
          </a:p>
        </p:txBody>
      </p:sp>
      <p:sp>
        <p:nvSpPr>
          <p:cNvPr id="36" name="Textplatzhalter 4"/>
          <p:cNvSpPr txBox="1">
            <a:spLocks/>
          </p:cNvSpPr>
          <p:nvPr/>
        </p:nvSpPr>
        <p:spPr bwMode="auto">
          <a:xfrm>
            <a:off x="1319630" y="5094822"/>
            <a:ext cx="8257980" cy="122413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83329" rtl="0" eaLnBrk="1" fontAlgn="base" hangingPunct="1">
              <a:lnSpc>
                <a:spcPct val="115000"/>
              </a:lnSpc>
              <a:spcBef>
                <a:spcPts val="1131"/>
              </a:spcBef>
              <a:spcAft>
                <a:spcPct val="0"/>
              </a:spcAft>
              <a:defRPr sz="1886" b="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2266" indent="-161643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2pPr>
            <a:lvl3pPr marL="672017" indent="-160147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3pPr>
            <a:lvl4pPr marL="1011766" indent="-170623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4pPr>
            <a:lvl5pPr marL="1350019" indent="-169127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5pPr>
            <a:lvl6pPr marL="1781067" indent="-169127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6pPr>
            <a:lvl7pPr marL="2212115" indent="-169127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7pPr>
            <a:lvl8pPr marL="2643163" indent="-169127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8pPr>
            <a:lvl9pPr marL="3074212" indent="-169127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9pPr>
          </a:lstStyle>
          <a:p>
            <a:pPr lvl="1" indent="0">
              <a:buFont typeface="Arial" charset="0"/>
              <a:buNone/>
            </a:pPr>
            <a:endParaRPr lang="en-US" sz="500" kern="0" dirty="0" smtClean="0">
              <a:latin typeface="+mj-lt"/>
            </a:endParaRPr>
          </a:p>
          <a:p>
            <a:pPr marL="170623" lvl="1" indent="0">
              <a:buNone/>
            </a:pPr>
            <a:r>
              <a:rPr lang="en-US" sz="1200" dirty="0" smtClean="0">
                <a:latin typeface="+mj-lt"/>
              </a:rPr>
              <a:t>H4: </a:t>
            </a:r>
            <a:r>
              <a:rPr lang="en-US" sz="1200" i="1" dirty="0">
                <a:latin typeface="+mj-lt"/>
              </a:rPr>
              <a:t>Role models </a:t>
            </a:r>
            <a:r>
              <a:rPr lang="en-US" sz="1200" dirty="0">
                <a:latin typeface="+mj-lt"/>
              </a:rPr>
              <a:t>have a significant positive effect on attitudes towards </a:t>
            </a:r>
            <a:r>
              <a:rPr lang="en-US" sz="1200" dirty="0" smtClean="0">
                <a:latin typeface="+mj-lt"/>
              </a:rPr>
              <a:t>entrepreneurship. a</a:t>
            </a:r>
            <a:r>
              <a:rPr lang="en-US" sz="1200" dirty="0">
                <a:latin typeface="+mj-lt"/>
              </a:rPr>
              <a:t>) </a:t>
            </a:r>
            <a:r>
              <a:rPr lang="en-US" sz="1200" dirty="0" smtClean="0">
                <a:latin typeface="+mj-lt"/>
              </a:rPr>
              <a:t>Pre- and </a:t>
            </a:r>
            <a:r>
              <a:rPr lang="en-US" sz="1200" dirty="0">
                <a:latin typeface="+mj-lt"/>
              </a:rPr>
              <a:t>b) </a:t>
            </a:r>
            <a:r>
              <a:rPr lang="en-US" sz="1200" dirty="0" smtClean="0">
                <a:latin typeface="+mj-lt"/>
              </a:rPr>
              <a:t>Post-Rubicon</a:t>
            </a:r>
          </a:p>
          <a:p>
            <a:pPr marL="170623" lvl="1" indent="0">
              <a:buNone/>
            </a:pPr>
            <a:r>
              <a:rPr lang="en-US" sz="1200" dirty="0" smtClean="0">
                <a:latin typeface="+mj-lt"/>
              </a:rPr>
              <a:t>H5: </a:t>
            </a:r>
            <a:r>
              <a:rPr lang="en-US" sz="1200" i="1" dirty="0">
                <a:latin typeface="+mj-lt"/>
              </a:rPr>
              <a:t>Role models </a:t>
            </a:r>
            <a:r>
              <a:rPr lang="en-US" sz="1200" dirty="0">
                <a:latin typeface="+mj-lt"/>
              </a:rPr>
              <a:t>have a significant positive effect on </a:t>
            </a:r>
            <a:r>
              <a:rPr lang="en-US" sz="1200" dirty="0" smtClean="0">
                <a:latin typeface="+mj-lt"/>
              </a:rPr>
              <a:t>PBC. </a:t>
            </a:r>
            <a:r>
              <a:rPr lang="en-US" sz="1200" dirty="0" smtClean="0"/>
              <a:t>a</a:t>
            </a:r>
            <a:r>
              <a:rPr lang="en-US" sz="1200" dirty="0"/>
              <a:t>) Pre- and b) Post-Rubicon.</a:t>
            </a:r>
            <a:endParaRPr lang="de-CH" sz="1200" dirty="0"/>
          </a:p>
          <a:p>
            <a:pPr marL="170623" lvl="1" indent="0">
              <a:buNone/>
            </a:pPr>
            <a:r>
              <a:rPr lang="en-US" sz="1200" dirty="0" smtClean="0">
                <a:latin typeface="+mj-lt"/>
              </a:rPr>
              <a:t>H6: </a:t>
            </a:r>
            <a:r>
              <a:rPr lang="en-US" sz="1200" i="1" dirty="0">
                <a:latin typeface="+mj-lt"/>
              </a:rPr>
              <a:t>Entrepreneurial rewards </a:t>
            </a:r>
            <a:r>
              <a:rPr lang="en-US" sz="1200" dirty="0">
                <a:latin typeface="+mj-lt"/>
              </a:rPr>
              <a:t>have a positive </a:t>
            </a:r>
            <a:r>
              <a:rPr lang="en-US" sz="1200" dirty="0"/>
              <a:t>effect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dirty="0">
                <a:latin typeface="+mj-lt"/>
              </a:rPr>
              <a:t>on entrepreneurial </a:t>
            </a:r>
            <a:r>
              <a:rPr lang="en-US" sz="1200" dirty="0" smtClean="0">
                <a:latin typeface="+mj-lt"/>
              </a:rPr>
              <a:t>intentions. </a:t>
            </a:r>
            <a:r>
              <a:rPr lang="en-US" sz="1200" dirty="0" smtClean="0"/>
              <a:t>a</a:t>
            </a:r>
            <a:r>
              <a:rPr lang="en-US" sz="1200" dirty="0"/>
              <a:t>) Pre- and b) Post-Rubicon.</a:t>
            </a:r>
            <a:endParaRPr lang="de-CH" sz="1200" dirty="0"/>
          </a:p>
          <a:p>
            <a:pPr marL="170623" lvl="1" indent="0">
              <a:buNone/>
            </a:pPr>
            <a:r>
              <a:rPr lang="en-US" sz="1200" dirty="0" smtClean="0">
                <a:latin typeface="+mj-lt"/>
              </a:rPr>
              <a:t>H7: </a:t>
            </a:r>
            <a:r>
              <a:rPr lang="en-US" sz="1200" i="1" dirty="0">
                <a:latin typeface="+mj-lt"/>
              </a:rPr>
              <a:t>Entrepreneurial rewards </a:t>
            </a:r>
            <a:r>
              <a:rPr lang="en-US" sz="1200" dirty="0">
                <a:latin typeface="+mj-lt"/>
              </a:rPr>
              <a:t>have a positive influence on the subjective </a:t>
            </a:r>
            <a:r>
              <a:rPr lang="en-US" sz="1200" dirty="0" smtClean="0">
                <a:latin typeface="+mj-lt"/>
              </a:rPr>
              <a:t>norms. </a:t>
            </a:r>
            <a:r>
              <a:rPr lang="en-US" sz="1200" dirty="0" smtClean="0"/>
              <a:t>a</a:t>
            </a:r>
            <a:r>
              <a:rPr lang="en-US" sz="1200" dirty="0"/>
              <a:t>) Pre- and b) Post-Rubicon</a:t>
            </a:r>
            <a:r>
              <a:rPr lang="en-US" sz="1200" dirty="0" smtClean="0"/>
              <a:t>.</a:t>
            </a:r>
          </a:p>
          <a:p>
            <a:pPr marL="170623" lvl="1" indent="0">
              <a:buNone/>
            </a:pPr>
            <a:endParaRPr lang="de-CH" sz="1200" dirty="0"/>
          </a:p>
        </p:txBody>
      </p:sp>
      <p:sp>
        <p:nvSpPr>
          <p:cNvPr id="38" name="Rechteck 37"/>
          <p:cNvSpPr/>
          <p:nvPr/>
        </p:nvSpPr>
        <p:spPr>
          <a:xfrm>
            <a:off x="882312" y="4851652"/>
            <a:ext cx="1491114" cy="270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11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Informal conditions</a:t>
            </a:r>
            <a:endParaRPr lang="en-US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918457" y="6318484"/>
            <a:ext cx="1406154" cy="270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11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Formal conditions</a:t>
            </a:r>
            <a:endParaRPr lang="en-US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platzhalter 4"/>
          <p:cNvSpPr txBox="1">
            <a:spLocks/>
          </p:cNvSpPr>
          <p:nvPr/>
        </p:nvSpPr>
        <p:spPr bwMode="auto">
          <a:xfrm>
            <a:off x="1319630" y="6539916"/>
            <a:ext cx="8280921" cy="4810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83329" rtl="0" eaLnBrk="1" fontAlgn="base" hangingPunct="1">
              <a:lnSpc>
                <a:spcPct val="115000"/>
              </a:lnSpc>
              <a:spcBef>
                <a:spcPts val="1131"/>
              </a:spcBef>
              <a:spcAft>
                <a:spcPct val="0"/>
              </a:spcAft>
              <a:defRPr sz="1886" b="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2266" indent="-161643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2pPr>
            <a:lvl3pPr marL="672017" indent="-160147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3pPr>
            <a:lvl4pPr marL="1011766" indent="-170623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4pPr>
            <a:lvl5pPr marL="1350019" indent="-169127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5pPr>
            <a:lvl6pPr marL="1781067" indent="-169127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6pPr>
            <a:lvl7pPr marL="2212115" indent="-169127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7pPr>
            <a:lvl8pPr marL="2643163" indent="-169127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8pPr>
            <a:lvl9pPr marL="3074212" indent="-169127" algn="l" defTabSz="983329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86">
                <a:solidFill>
                  <a:schemeClr val="tx1"/>
                </a:solidFill>
                <a:latin typeface="+mn-lt"/>
              </a:defRPr>
            </a:lvl9pPr>
          </a:lstStyle>
          <a:p>
            <a:pPr lvl="1" indent="0">
              <a:buFont typeface="Arial" charset="0"/>
              <a:buNone/>
            </a:pPr>
            <a:endParaRPr lang="en-US" sz="500" kern="0" dirty="0" smtClean="0">
              <a:latin typeface="+mj-lt"/>
            </a:endParaRPr>
          </a:p>
          <a:p>
            <a:pPr marL="170623" lvl="1" indent="0">
              <a:buFont typeface="Arial" charset="0"/>
              <a:buNone/>
            </a:pPr>
            <a:r>
              <a:rPr lang="en-US" sz="1200" kern="0" dirty="0" smtClean="0">
                <a:latin typeface="+mj-lt"/>
              </a:rPr>
              <a:t>H8: </a:t>
            </a:r>
            <a:r>
              <a:rPr lang="en-US" sz="1200" i="1" kern="0" dirty="0" smtClean="0">
                <a:latin typeface="+mj-lt"/>
              </a:rPr>
              <a:t>Perceived entrepreneurial support</a:t>
            </a:r>
            <a:r>
              <a:rPr lang="en-US" sz="1200" kern="0" dirty="0" smtClean="0">
                <a:latin typeface="+mj-lt"/>
              </a:rPr>
              <a:t> has a significant positive effect on PBC. (Post-Rubicon).</a:t>
            </a:r>
          </a:p>
        </p:txBody>
      </p:sp>
    </p:spTree>
    <p:extLst>
      <p:ext uri="{BB962C8B-B14F-4D97-AF65-F5344CB8AC3E}">
        <p14:creationId xmlns:p14="http://schemas.microsoft.com/office/powerpoint/2010/main" val="342099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8" grpId="0"/>
      <p:bldP spid="39" grpId="0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71D9-C934-43BD-B59D-D849422C4C08}" type="datetime3">
              <a:rPr lang="de-DE" smtClean="0">
                <a:latin typeface="+mj-lt"/>
              </a:rPr>
              <a:t>21/07/20</a:t>
            </a:fld>
            <a:endParaRPr lang="de-CH" dirty="0">
              <a:latin typeface="+mj-lt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88DD-6605-4EF4-9E67-B567F731CE68}" type="slidenum">
              <a:rPr lang="de-CH" smtClean="0">
                <a:latin typeface="+mj-lt"/>
              </a:rPr>
              <a:pPr/>
              <a:t>7</a:t>
            </a:fld>
            <a:endParaRPr lang="de-CH">
              <a:latin typeface="+mj-lt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METHOD 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6" name="Rounded Rectangle 10"/>
          <p:cNvSpPr/>
          <p:nvPr/>
        </p:nvSpPr>
        <p:spPr bwMode="auto">
          <a:xfrm>
            <a:off x="864642" y="3875386"/>
            <a:ext cx="8393778" cy="1381022"/>
          </a:xfrm>
          <a:prstGeom prst="roundRect">
            <a:avLst>
              <a:gd name="adj" fmla="val 3139"/>
            </a:avLst>
          </a:prstGeom>
          <a:solidFill>
            <a:sysClr val="window" lastClr="FFFFFF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  <a:headEnd/>
            <a:tailEnd/>
          </a:ln>
          <a:effectLst>
            <a:outerShdw blurRad="101600" dist="25400" dir="5400000" sx="101000" sy="101000" rotWithShape="0">
              <a:prstClr val="black">
                <a:alpha val="15000"/>
              </a:prstClr>
            </a:outerShdw>
          </a:effectLst>
        </p:spPr>
        <p:txBody>
          <a:bodyPr wrap="square" lIns="446555" tIns="29770" rIns="76142" bIns="29770" rtlCol="0" anchor="t" anchorCtr="0">
            <a:noAutofit/>
          </a:bodyPr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endParaRPr lang="en-US" sz="1300" u="sng" dirty="0" smtClean="0">
              <a:latin typeface="+mj-lt"/>
              <a:cs typeface="Times New Roman" panose="02020603050405020304" pitchFamily="18" charset="0"/>
            </a:endParaRP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en-US" sz="1300" u="sng" dirty="0" smtClean="0">
                <a:latin typeface="+mj-lt"/>
                <a:cs typeface="Times New Roman" panose="02020603050405020304" pitchFamily="18" charset="0"/>
              </a:rPr>
              <a:t>Formal and informal conditions</a:t>
            </a:r>
            <a:endParaRPr lang="en-US" sz="1300" u="sng" dirty="0">
              <a:latin typeface="+mj-lt"/>
              <a:cs typeface="Times New Roman" panose="02020603050405020304" pitchFamily="18" charset="0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+mj-lt"/>
                <a:cs typeface="Times New Roman" panose="02020603050405020304" pitchFamily="18" charset="0"/>
              </a:rPr>
              <a:t>Perceived </a:t>
            </a:r>
            <a:r>
              <a:rPr lang="en-US" sz="1300" dirty="0" smtClean="0">
                <a:latin typeface="+mj-lt"/>
                <a:cs typeface="Times New Roman" panose="02020603050405020304" pitchFamily="18" charset="0"/>
              </a:rPr>
              <a:t>institutional rewards </a:t>
            </a:r>
            <a:r>
              <a:rPr lang="en-US" sz="1300" dirty="0">
                <a:latin typeface="+mj-lt"/>
                <a:cs typeface="Times New Roman" panose="02020603050405020304" pitchFamily="18" charset="0"/>
              </a:rPr>
              <a:t>(of the university</a:t>
            </a:r>
            <a:r>
              <a:rPr lang="en-US" sz="1300" dirty="0" smtClean="0">
                <a:latin typeface="+mj-lt"/>
                <a:cs typeface="Times New Roman" panose="02020603050405020304" pitchFamily="18" charset="0"/>
              </a:rPr>
              <a:t>), </a:t>
            </a:r>
            <a:r>
              <a:rPr lang="en-US" sz="1300" i="1" dirty="0" smtClean="0">
                <a:cs typeface="Times New Roman" panose="02020603050405020304" pitchFamily="18" charset="0"/>
              </a:rPr>
              <a:t>1 Item</a:t>
            </a:r>
            <a:endParaRPr lang="en-US" sz="1300" i="1" dirty="0">
              <a:cs typeface="Times New Roman" panose="02020603050405020304" pitchFamily="18" charset="0"/>
            </a:endParaRPr>
          </a:p>
          <a:p>
            <a:pPr marL="285750" lvl="0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+mj-lt"/>
                <a:cs typeface="Times New Roman" panose="02020603050405020304" pitchFamily="18" charset="0"/>
              </a:rPr>
              <a:t>Role models,</a:t>
            </a:r>
            <a:r>
              <a:rPr lang="en-US" sz="1300" i="1" dirty="0" smtClean="0">
                <a:latin typeface="+mj-lt"/>
                <a:cs typeface="Times New Roman" panose="02020603050405020304" pitchFamily="18" charset="0"/>
              </a:rPr>
              <a:t>1 Item</a:t>
            </a:r>
            <a:endParaRPr lang="en-US" sz="1300" i="1" dirty="0">
              <a:latin typeface="+mj-lt"/>
              <a:cs typeface="Times New Roman" panose="02020603050405020304" pitchFamily="18" charset="0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 smtClean="0">
                <a:cs typeface="Times New Roman" panose="02020603050405020304" pitchFamily="18" charset="0"/>
              </a:rPr>
              <a:t>Perceived entrepreneurial support </a:t>
            </a:r>
            <a:r>
              <a:rPr lang="en-US" sz="1300" i="1" dirty="0" smtClean="0">
                <a:cs typeface="Times New Roman" panose="02020603050405020304" pitchFamily="18" charset="0"/>
              </a:rPr>
              <a:t>(PES), 6 Items, </a:t>
            </a:r>
            <a:r>
              <a:rPr lang="en-US" sz="1300" dirty="0">
                <a:cs typeface="Times New Roman" panose="02020603050405020304" pitchFamily="18" charset="0"/>
              </a:rPr>
              <a:t>(</a:t>
            </a:r>
            <a:r>
              <a:rPr lang="el-GR" sz="1300" dirty="0">
                <a:cs typeface="Times New Roman" panose="02020603050405020304" pitchFamily="18" charset="0"/>
              </a:rPr>
              <a:t>α</a:t>
            </a:r>
            <a:r>
              <a:rPr lang="de-CH" sz="1300" dirty="0" smtClean="0">
                <a:cs typeface="Times New Roman" panose="02020603050405020304" pitchFamily="18" charset="0"/>
              </a:rPr>
              <a:t>=.94 </a:t>
            </a:r>
            <a:r>
              <a:rPr lang="de-CH" sz="1300" dirty="0">
                <a:cs typeface="Times New Roman" panose="02020603050405020304" pitchFamily="18" charset="0"/>
              </a:rPr>
              <a:t>)</a:t>
            </a:r>
            <a:endParaRPr lang="en-US" sz="1300" dirty="0">
              <a:cs typeface="Times New Roman" panose="02020603050405020304" pitchFamily="18" charset="0"/>
            </a:endParaRP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latin typeface="+mj-lt"/>
                <a:cs typeface="Times New Roman" panose="02020603050405020304" pitchFamily="18" charset="0"/>
              </a:rPr>
              <a:t>      (e.g. Coaching offers, Financing of prototypes,..etc.)</a:t>
            </a:r>
            <a:endParaRPr lang="en-US" sz="1200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ounded Rectangle 10"/>
          <p:cNvSpPr/>
          <p:nvPr/>
        </p:nvSpPr>
        <p:spPr bwMode="auto">
          <a:xfrm>
            <a:off x="864642" y="5334193"/>
            <a:ext cx="8393778" cy="1470774"/>
          </a:xfrm>
          <a:prstGeom prst="roundRect">
            <a:avLst>
              <a:gd name="adj" fmla="val 3139"/>
            </a:avLst>
          </a:prstGeom>
          <a:solidFill>
            <a:sysClr val="window" lastClr="FFFFFF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  <a:headEnd/>
            <a:tailEnd/>
          </a:ln>
          <a:effectLst>
            <a:outerShdw blurRad="101600" dist="25400" dir="5400000" sx="101000" sy="101000" rotWithShape="0">
              <a:prstClr val="black">
                <a:alpha val="15000"/>
              </a:prstClr>
            </a:outerShdw>
          </a:effectLst>
        </p:spPr>
        <p:txBody>
          <a:bodyPr wrap="square" lIns="446555" tIns="29770" rIns="76142" bIns="29770" rtlCol="0" anchor="t" anchorCtr="0">
            <a:noAutofit/>
          </a:bodyPr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endParaRPr lang="en-US" sz="1300" dirty="0" smtClean="0">
              <a:latin typeface="+mj-lt"/>
              <a:cs typeface="Times New Roman" panose="02020603050405020304" pitchFamily="18" charset="0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+mj-lt"/>
                <a:cs typeface="Times New Roman" panose="02020603050405020304" pitchFamily="18" charset="0"/>
              </a:rPr>
              <a:t>Entrepreneurial </a:t>
            </a:r>
            <a:r>
              <a:rPr lang="en-US" sz="1300" dirty="0">
                <a:latin typeface="+mj-lt"/>
                <a:cs typeface="Times New Roman" panose="02020603050405020304" pitchFamily="18" charset="0"/>
              </a:rPr>
              <a:t>intention (</a:t>
            </a:r>
            <a:r>
              <a:rPr lang="en-US" sz="1300" i="1" dirty="0">
                <a:latin typeface="+mj-lt"/>
                <a:cs typeface="Times New Roman" panose="02020603050405020304" pitchFamily="18" charset="0"/>
              </a:rPr>
              <a:t>EI</a:t>
            </a:r>
            <a:r>
              <a:rPr lang="en-US" sz="1300" dirty="0" smtClean="0">
                <a:latin typeface="+mj-lt"/>
                <a:cs typeface="Times New Roman" panose="02020603050405020304" pitchFamily="18" charset="0"/>
              </a:rPr>
              <a:t>), </a:t>
            </a:r>
            <a:r>
              <a:rPr lang="en-US" sz="1300" i="1" dirty="0" smtClean="0">
                <a:latin typeface="+mj-lt"/>
                <a:cs typeface="Times New Roman" panose="02020603050405020304" pitchFamily="18" charset="0"/>
              </a:rPr>
              <a:t>3 Items,</a:t>
            </a:r>
            <a:r>
              <a:rPr lang="en-US" sz="1300" dirty="0">
                <a:cs typeface="Times New Roman" panose="02020603050405020304" pitchFamily="18" charset="0"/>
              </a:rPr>
              <a:t> (</a:t>
            </a:r>
            <a:r>
              <a:rPr lang="el-GR" sz="1300" dirty="0">
                <a:cs typeface="Times New Roman" panose="02020603050405020304" pitchFamily="18" charset="0"/>
              </a:rPr>
              <a:t>α</a:t>
            </a:r>
            <a:r>
              <a:rPr lang="de-CH" sz="1300" dirty="0">
                <a:cs typeface="Times New Roman" panose="02020603050405020304" pitchFamily="18" charset="0"/>
              </a:rPr>
              <a:t> </a:t>
            </a:r>
            <a:r>
              <a:rPr lang="el-GR" sz="1300" dirty="0">
                <a:cs typeface="Times New Roman" panose="02020603050405020304" pitchFamily="18" charset="0"/>
              </a:rPr>
              <a:t>=</a:t>
            </a:r>
            <a:r>
              <a:rPr lang="de-CH" sz="1300" dirty="0">
                <a:cs typeface="Times New Roman" panose="02020603050405020304" pitchFamily="18" charset="0"/>
              </a:rPr>
              <a:t> </a:t>
            </a:r>
            <a:r>
              <a:rPr lang="en-US" sz="1300" dirty="0" smtClean="0">
                <a:cs typeface="Times New Roman" panose="02020603050405020304" pitchFamily="18" charset="0"/>
              </a:rPr>
              <a:t>.87)</a:t>
            </a:r>
            <a:endParaRPr lang="en-US" sz="1300" dirty="0">
              <a:cs typeface="Times New Roman" panose="02020603050405020304" pitchFamily="18" charset="0"/>
            </a:endParaRPr>
          </a:p>
          <a:p>
            <a:pPr marL="285750" lvl="0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+mj-lt"/>
                <a:cs typeface="Times New Roman" panose="02020603050405020304" pitchFamily="18" charset="0"/>
              </a:rPr>
              <a:t>Subjective </a:t>
            </a:r>
            <a:r>
              <a:rPr lang="en-US" sz="1300" dirty="0">
                <a:latin typeface="+mj-lt"/>
                <a:cs typeface="Times New Roman" panose="02020603050405020304" pitchFamily="18" charset="0"/>
              </a:rPr>
              <a:t>norm (</a:t>
            </a:r>
            <a:r>
              <a:rPr lang="en-US" sz="1300" i="1" dirty="0">
                <a:latin typeface="+mj-lt"/>
                <a:cs typeface="Times New Roman" panose="02020603050405020304" pitchFamily="18" charset="0"/>
              </a:rPr>
              <a:t>SN</a:t>
            </a:r>
            <a:r>
              <a:rPr lang="en-US" sz="1300" dirty="0" smtClean="0">
                <a:latin typeface="+mj-lt"/>
                <a:cs typeface="Times New Roman" panose="02020603050405020304" pitchFamily="18" charset="0"/>
              </a:rPr>
              <a:t>), </a:t>
            </a:r>
            <a:r>
              <a:rPr lang="en-US" sz="1300" i="1" dirty="0">
                <a:latin typeface="+mj-lt"/>
                <a:cs typeface="Times New Roman" panose="02020603050405020304" pitchFamily="18" charset="0"/>
              </a:rPr>
              <a:t>3 Items </a:t>
            </a:r>
            <a:r>
              <a:rPr lang="en-US" sz="1300" dirty="0" smtClean="0">
                <a:latin typeface="+mj-lt"/>
                <a:cs typeface="Times New Roman" panose="02020603050405020304" pitchFamily="18" charset="0"/>
              </a:rPr>
              <a:t>(</a:t>
            </a:r>
            <a:r>
              <a:rPr lang="el-GR" sz="1300" dirty="0" smtClean="0">
                <a:latin typeface="+mj-lt"/>
                <a:cs typeface="Times New Roman" panose="02020603050405020304" pitchFamily="18" charset="0"/>
              </a:rPr>
              <a:t>α</a:t>
            </a:r>
            <a:r>
              <a:rPr lang="de-CH" sz="13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l-GR" sz="1300" dirty="0" smtClean="0">
                <a:latin typeface="+mj-lt"/>
                <a:cs typeface="Times New Roman" panose="02020603050405020304" pitchFamily="18" charset="0"/>
              </a:rPr>
              <a:t>=</a:t>
            </a:r>
            <a:r>
              <a:rPr lang="de-CH" sz="13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l-GR" sz="1300" dirty="0" smtClean="0">
                <a:latin typeface="+mj-lt"/>
                <a:cs typeface="Times New Roman" panose="02020603050405020304" pitchFamily="18" charset="0"/>
              </a:rPr>
              <a:t>.8</a:t>
            </a:r>
            <a:r>
              <a:rPr lang="de-CH" sz="1300" dirty="0" smtClean="0">
                <a:latin typeface="+mj-lt"/>
                <a:cs typeface="Times New Roman" panose="02020603050405020304" pitchFamily="18" charset="0"/>
              </a:rPr>
              <a:t>4)</a:t>
            </a:r>
            <a:endParaRPr lang="en-US" sz="1300" dirty="0">
              <a:latin typeface="+mj-lt"/>
              <a:cs typeface="Times New Roman" panose="02020603050405020304" pitchFamily="18" charset="0"/>
            </a:endParaRPr>
          </a:p>
          <a:p>
            <a:pPr marL="285750" lvl="0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+mj-lt"/>
                <a:cs typeface="Times New Roman" panose="02020603050405020304" pitchFamily="18" charset="0"/>
              </a:rPr>
              <a:t>Perceived behavioral control (</a:t>
            </a:r>
            <a:r>
              <a:rPr lang="en-US" sz="1300" i="1" dirty="0">
                <a:latin typeface="+mj-lt"/>
                <a:cs typeface="Times New Roman" panose="02020603050405020304" pitchFamily="18" charset="0"/>
              </a:rPr>
              <a:t>PBC</a:t>
            </a:r>
            <a:r>
              <a:rPr lang="en-US" sz="1300" dirty="0" smtClean="0">
                <a:latin typeface="+mj-lt"/>
                <a:cs typeface="Times New Roman" panose="02020603050405020304" pitchFamily="18" charset="0"/>
              </a:rPr>
              <a:t>), </a:t>
            </a:r>
            <a:r>
              <a:rPr lang="en-US" sz="1300" i="1" dirty="0">
                <a:latin typeface="+mj-lt"/>
                <a:cs typeface="Times New Roman" panose="02020603050405020304" pitchFamily="18" charset="0"/>
              </a:rPr>
              <a:t>4 Items </a:t>
            </a:r>
            <a:r>
              <a:rPr lang="en-US" sz="1300" dirty="0" smtClean="0">
                <a:latin typeface="+mj-lt"/>
                <a:cs typeface="Times New Roman" panose="02020603050405020304" pitchFamily="18" charset="0"/>
              </a:rPr>
              <a:t>(</a:t>
            </a:r>
            <a:r>
              <a:rPr lang="el-GR" sz="1300" dirty="0" smtClean="0">
                <a:latin typeface="+mj-lt"/>
                <a:cs typeface="Times New Roman" panose="02020603050405020304" pitchFamily="18" charset="0"/>
              </a:rPr>
              <a:t>α</a:t>
            </a:r>
            <a:r>
              <a:rPr lang="de-CH" sz="13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l-GR" sz="1300" dirty="0" smtClean="0">
                <a:latin typeface="+mj-lt"/>
                <a:cs typeface="Times New Roman" panose="02020603050405020304" pitchFamily="18" charset="0"/>
              </a:rPr>
              <a:t>=</a:t>
            </a:r>
            <a:r>
              <a:rPr lang="de-CH" sz="13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300" dirty="0" smtClean="0">
                <a:latin typeface="+mj-lt"/>
                <a:cs typeface="Times New Roman" panose="02020603050405020304" pitchFamily="18" charset="0"/>
              </a:rPr>
              <a:t>.91)</a:t>
            </a:r>
            <a:endParaRPr lang="en-US" sz="1300" dirty="0">
              <a:latin typeface="+mj-lt"/>
              <a:cs typeface="Times New Roman" panose="02020603050405020304" pitchFamily="18" charset="0"/>
            </a:endParaRPr>
          </a:p>
          <a:p>
            <a:pPr marL="285750" lvl="0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+mj-lt"/>
                <a:cs typeface="Times New Roman" panose="02020603050405020304" pitchFamily="18" charset="0"/>
              </a:rPr>
              <a:t>Attitudes towards entrepreneurship (</a:t>
            </a:r>
            <a:r>
              <a:rPr lang="en-US" sz="1300" i="1" dirty="0">
                <a:latin typeface="+mj-lt"/>
                <a:cs typeface="Times New Roman" panose="02020603050405020304" pitchFamily="18" charset="0"/>
              </a:rPr>
              <a:t>EA</a:t>
            </a:r>
            <a:r>
              <a:rPr lang="en-US" sz="1300" dirty="0" smtClean="0">
                <a:latin typeface="+mj-lt"/>
                <a:cs typeface="Times New Roman" panose="02020603050405020304" pitchFamily="18" charset="0"/>
              </a:rPr>
              <a:t>), </a:t>
            </a:r>
            <a:r>
              <a:rPr lang="en-US" sz="1300" i="1" dirty="0" smtClean="0">
                <a:latin typeface="+mj-lt"/>
                <a:cs typeface="Times New Roman" panose="02020603050405020304" pitchFamily="18" charset="0"/>
              </a:rPr>
              <a:t>3 Items </a:t>
            </a:r>
            <a:r>
              <a:rPr lang="en-US" sz="1300" dirty="0" smtClean="0">
                <a:latin typeface="+mj-lt"/>
                <a:cs typeface="Times New Roman" panose="02020603050405020304" pitchFamily="18" charset="0"/>
              </a:rPr>
              <a:t>(</a:t>
            </a:r>
            <a:r>
              <a:rPr lang="el-GR" sz="1300" dirty="0" smtClean="0">
                <a:cs typeface="Times New Roman" panose="02020603050405020304" pitchFamily="18" charset="0"/>
              </a:rPr>
              <a:t>α</a:t>
            </a:r>
            <a:r>
              <a:rPr lang="de-CH" sz="1300" dirty="0" smtClean="0">
                <a:cs typeface="Times New Roman" panose="02020603050405020304" pitchFamily="18" charset="0"/>
              </a:rPr>
              <a:t> = .90)</a:t>
            </a:r>
            <a:endParaRPr lang="en-US" sz="1300" dirty="0">
              <a:latin typeface="+mj-lt"/>
              <a:cs typeface="Times New Roman" panose="02020603050405020304" pitchFamily="18" charset="0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+mj-lt"/>
                <a:cs typeface="Times New Roman" panose="02020603050405020304" pitchFamily="18" charset="0"/>
              </a:rPr>
              <a:t>Ent. engagement (Gestations actions (</a:t>
            </a:r>
            <a:r>
              <a:rPr lang="en-US" sz="1300" i="1" dirty="0" smtClean="0">
                <a:latin typeface="+mj-lt"/>
                <a:cs typeface="Times New Roman" panose="02020603050405020304" pitchFamily="18" charset="0"/>
              </a:rPr>
              <a:t>GA</a:t>
            </a:r>
            <a:r>
              <a:rPr lang="en-US" sz="1300" dirty="0" smtClean="0">
                <a:latin typeface="+mj-lt"/>
                <a:cs typeface="Times New Roman" panose="02020603050405020304" pitchFamily="18" charset="0"/>
              </a:rPr>
              <a:t>)*,</a:t>
            </a:r>
            <a:r>
              <a:rPr lang="en-US" sz="1300" i="1" dirty="0" smtClean="0">
                <a:latin typeface="+mj-lt"/>
                <a:cs typeface="Times New Roman" panose="02020603050405020304" pitchFamily="18" charset="0"/>
              </a:rPr>
              <a:t>13 Items,</a:t>
            </a:r>
            <a:r>
              <a:rPr lang="de-CH" sz="1100" dirty="0" smtClean="0"/>
              <a:t>*</a:t>
            </a:r>
            <a:r>
              <a:rPr lang="de-CH" sz="1100" dirty="0"/>
              <a:t>Reynolds, P. D. (</a:t>
            </a:r>
            <a:r>
              <a:rPr lang="de-CH" sz="1100" dirty="0" smtClean="0"/>
              <a:t>2000).</a:t>
            </a:r>
            <a:endParaRPr lang="de-CH" sz="1400" dirty="0"/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 smtClean="0">
                <a:latin typeface="+mj-lt"/>
                <a:cs typeface="Times New Roman" panose="02020603050405020304" pitchFamily="18" charset="0"/>
              </a:rPr>
              <a:t>      (e.g. “</a:t>
            </a:r>
            <a:r>
              <a:rPr lang="en-US" sz="1200" dirty="0" smtClean="0"/>
              <a:t>Preparation of a business plan; </a:t>
            </a:r>
            <a:r>
              <a:rPr lang="en-US" sz="1200" dirty="0"/>
              <a:t>Full-time work on this </a:t>
            </a:r>
            <a:r>
              <a:rPr lang="en-US" sz="1200" dirty="0" smtClean="0"/>
              <a:t>project; etc..”)</a:t>
            </a:r>
            <a:endParaRPr lang="en-US" sz="1300" dirty="0">
              <a:latin typeface="+mj-lt"/>
              <a:cs typeface="Times New Roman" panose="02020603050405020304" pitchFamily="18" charset="0"/>
            </a:endParaRPr>
          </a:p>
          <a:p>
            <a:pPr marL="171450" indent="-171450" algn="l" defTabSz="385972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SzPct val="110000"/>
              <a:buFont typeface="Arial" panose="020B0604020202020204" pitchFamily="34" charset="0"/>
              <a:buChar char="•"/>
              <a:defRPr/>
            </a:pPr>
            <a:endParaRPr lang="en-US" sz="1158" kern="0" dirty="0">
              <a:latin typeface="+mj-lt"/>
            </a:endParaRPr>
          </a:p>
        </p:txBody>
      </p:sp>
      <p:sp>
        <p:nvSpPr>
          <p:cNvPr id="8" name="Rounded Rectangle 10"/>
          <p:cNvSpPr/>
          <p:nvPr/>
        </p:nvSpPr>
        <p:spPr bwMode="auto">
          <a:xfrm>
            <a:off x="837314" y="2386801"/>
            <a:ext cx="8393778" cy="1369434"/>
          </a:xfrm>
          <a:prstGeom prst="roundRect">
            <a:avLst>
              <a:gd name="adj" fmla="val 3139"/>
            </a:avLst>
          </a:prstGeom>
          <a:solidFill>
            <a:sysClr val="window" lastClr="FFFFFF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  <a:headEnd/>
            <a:tailEnd/>
          </a:ln>
          <a:effectLst>
            <a:outerShdw blurRad="101600" dist="25400" dir="5400000" sx="101000" sy="101000" rotWithShape="0">
              <a:prstClr val="black">
                <a:alpha val="15000"/>
              </a:prstClr>
            </a:outerShdw>
          </a:effectLst>
        </p:spPr>
        <p:txBody>
          <a:bodyPr wrap="square" lIns="446555" tIns="29770" rIns="76142" bIns="29770" rtlCol="0" anchor="t" anchorCtr="0">
            <a:noAutofit/>
          </a:bodyPr>
          <a:lstStyle/>
          <a:p>
            <a:pPr marL="400050" indent="-400050" algn="l" defTabSz="385972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SzPct val="110000"/>
              <a:buFont typeface="+mj-lt"/>
              <a:buAutoNum type="romanUcPeriod"/>
              <a:defRPr/>
            </a:pPr>
            <a:r>
              <a:rPr lang="en-US" sz="1300" dirty="0">
                <a:cs typeface="Times New Roman" panose="02020603050405020304" pitchFamily="18" charset="0"/>
              </a:rPr>
              <a:t>Online survey </a:t>
            </a:r>
            <a:r>
              <a:rPr lang="en-US" sz="1300" dirty="0" smtClean="0">
                <a:cs typeface="Times New Roman" panose="02020603050405020304" pitchFamily="18" charset="0"/>
              </a:rPr>
              <a:t>for </a:t>
            </a:r>
            <a:r>
              <a:rPr lang="en-US" sz="1300" dirty="0">
                <a:cs typeface="Times New Roman" panose="02020603050405020304" pitchFamily="18" charset="0"/>
              </a:rPr>
              <a:t>scientists at Swiss universities of applied sciences from January to March 2019. </a:t>
            </a:r>
            <a:r>
              <a:rPr lang="en-US" sz="1200" dirty="0" smtClean="0">
                <a:cs typeface="Times New Roman" panose="02020603050405020304" pitchFamily="18" charset="0"/>
              </a:rPr>
              <a:t>(</a:t>
            </a:r>
            <a:r>
              <a:rPr lang="en-US" sz="1200" dirty="0" err="1">
                <a:cs typeface="Times New Roman" panose="02020603050405020304" pitchFamily="18" charset="0"/>
              </a:rPr>
              <a:t>f</a:t>
            </a:r>
            <a:r>
              <a:rPr lang="en-US" sz="1200" dirty="0" err="1" smtClean="0">
                <a:cs typeface="Times New Roman" panose="02020603050405020304" pitchFamily="18" charset="0"/>
              </a:rPr>
              <a:t>rench</a:t>
            </a:r>
            <a:r>
              <a:rPr lang="en-US" sz="1200" dirty="0"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cs typeface="Times New Roman" panose="02020603050405020304" pitchFamily="18" charset="0"/>
              </a:rPr>
              <a:t>german</a:t>
            </a:r>
            <a:r>
              <a:rPr lang="en-US" sz="1200" dirty="0"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cs typeface="Times New Roman" panose="02020603050405020304" pitchFamily="18" charset="0"/>
              </a:rPr>
              <a:t>english</a:t>
            </a:r>
            <a:r>
              <a:rPr lang="en-US" sz="1200" dirty="0">
                <a:cs typeface="Times New Roman" panose="02020603050405020304" pitchFamily="18" charset="0"/>
              </a:rPr>
              <a:t>) </a:t>
            </a:r>
            <a:r>
              <a:rPr lang="en-US" sz="1200" dirty="0" smtClean="0">
                <a:cs typeface="Times New Roman" panose="02020603050405020304" pitchFamily="18" charset="0"/>
              </a:rPr>
              <a:t>(n = 2,377)</a:t>
            </a:r>
            <a:endParaRPr lang="en-US" sz="1300" dirty="0">
              <a:cs typeface="Times New Roman" panose="02020603050405020304" pitchFamily="18" charset="0"/>
            </a:endParaRPr>
          </a:p>
          <a:p>
            <a:pPr marL="400050" indent="-400050" algn="l" defTabSz="385972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SzPct val="110000"/>
              <a:buFont typeface="+mj-lt"/>
              <a:buAutoNum type="romanUcPeriod"/>
              <a:defRPr/>
            </a:pPr>
            <a:r>
              <a:rPr lang="en-US" sz="1300" dirty="0">
                <a:cs typeface="Times New Roman" panose="02020603050405020304" pitchFamily="18" charset="0"/>
              </a:rPr>
              <a:t>Scientists with founding experience </a:t>
            </a:r>
            <a:r>
              <a:rPr lang="en-US" sz="1300" dirty="0" smtClean="0">
                <a:cs typeface="Times New Roman" panose="02020603050405020304" pitchFamily="18" charset="0"/>
              </a:rPr>
              <a:t>(Start-up/Spin-off) were </a:t>
            </a:r>
            <a:r>
              <a:rPr lang="en-US" sz="1300" dirty="0">
                <a:cs typeface="Times New Roman" panose="02020603050405020304" pitchFamily="18" charset="0"/>
              </a:rPr>
              <a:t>filtered out of the sample </a:t>
            </a:r>
            <a:r>
              <a:rPr lang="en-US" sz="1300" dirty="0" smtClean="0">
                <a:cs typeface="Times New Roman" panose="02020603050405020304" pitchFamily="18" charset="0"/>
              </a:rPr>
              <a:t>(n = 537) </a:t>
            </a:r>
            <a:endParaRPr lang="en-US" sz="1300" dirty="0">
              <a:cs typeface="Times New Roman" panose="02020603050405020304" pitchFamily="18" charset="0"/>
            </a:endParaRPr>
          </a:p>
          <a:p>
            <a:pPr marL="400050" indent="-400050" algn="l" defTabSz="385972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SzPct val="110000"/>
              <a:buFont typeface="+mj-lt"/>
              <a:buAutoNum type="romanUcPeriod"/>
              <a:defRPr/>
            </a:pPr>
            <a:r>
              <a:rPr lang="en-US" sz="1300" dirty="0">
                <a:cs typeface="Times New Roman" panose="02020603050405020304" pitchFamily="18" charset="0"/>
              </a:rPr>
              <a:t>Conducting a </a:t>
            </a:r>
            <a:r>
              <a:rPr lang="en-US" sz="1300" dirty="0" smtClean="0">
                <a:cs typeface="Times New Roman" panose="02020603050405020304" pitchFamily="18" charset="0"/>
              </a:rPr>
              <a:t>Brocken-Stick-Regression</a:t>
            </a:r>
            <a:r>
              <a:rPr lang="en-US" sz="1300" dirty="0">
                <a:cs typeface="Times New Roman" panose="02020603050405020304" pitchFamily="18" charset="0"/>
              </a:rPr>
              <a:t>. </a:t>
            </a:r>
            <a:r>
              <a:rPr lang="en-US" sz="1300" dirty="0" smtClean="0">
                <a:cs typeface="Times New Roman" panose="02020603050405020304" pitchFamily="18" charset="0"/>
              </a:rPr>
              <a:t>This </a:t>
            </a:r>
            <a:r>
              <a:rPr lang="en-US" sz="1300" dirty="0">
                <a:cs typeface="Times New Roman" panose="02020603050405020304" pitchFamily="18" charset="0"/>
              </a:rPr>
              <a:t>allows </a:t>
            </a:r>
            <a:r>
              <a:rPr lang="en-US" sz="1300" dirty="0" smtClean="0">
                <a:cs typeface="Times New Roman" panose="02020603050405020304" pitchFamily="18" charset="0"/>
              </a:rPr>
              <a:t>participants </a:t>
            </a:r>
            <a:r>
              <a:rPr lang="en-US" sz="1300" dirty="0">
                <a:cs typeface="Times New Roman" panose="02020603050405020304" pitchFamily="18" charset="0"/>
              </a:rPr>
              <a:t>to be assigned </a:t>
            </a:r>
            <a:r>
              <a:rPr lang="en-US" sz="1300" dirty="0" smtClean="0">
                <a:cs typeface="Times New Roman" panose="02020603050405020304" pitchFamily="18" charset="0"/>
              </a:rPr>
              <a:t>into </a:t>
            </a:r>
            <a:r>
              <a:rPr lang="en-US" sz="1300" dirty="0">
                <a:cs typeface="Times New Roman" panose="02020603050405020304" pitchFamily="18" charset="0"/>
              </a:rPr>
              <a:t>two </a:t>
            </a:r>
            <a:r>
              <a:rPr lang="en-US" sz="1300" dirty="0" smtClean="0">
                <a:cs typeface="Times New Roman" panose="02020603050405020304" pitchFamily="18" charset="0"/>
              </a:rPr>
              <a:t>groups according to their </a:t>
            </a:r>
            <a:r>
              <a:rPr lang="en-US" sz="1300" dirty="0" err="1" smtClean="0">
                <a:cs typeface="Times New Roman" panose="02020603050405020304" pitchFamily="18" charset="0"/>
              </a:rPr>
              <a:t>ent</a:t>
            </a:r>
            <a:r>
              <a:rPr lang="en-US" sz="1300" dirty="0" smtClean="0">
                <a:cs typeface="Times New Roman" panose="02020603050405020304" pitchFamily="18" charset="0"/>
              </a:rPr>
              <a:t>. engagement </a:t>
            </a:r>
            <a:r>
              <a:rPr lang="en-US" sz="1300" dirty="0">
                <a:cs typeface="Times New Roman" panose="02020603050405020304" pitchFamily="18" charset="0"/>
              </a:rPr>
              <a:t>(Pre-Post-Rubicon).</a:t>
            </a:r>
          </a:p>
          <a:p>
            <a:pPr marL="400050" indent="-400050" algn="l" defTabSz="385972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SzPct val="110000"/>
              <a:buFont typeface="+mj-lt"/>
              <a:buAutoNum type="romanUcPeriod"/>
              <a:defRPr/>
            </a:pPr>
            <a:r>
              <a:rPr lang="en-US" sz="1300" dirty="0">
                <a:cs typeface="Times New Roman" panose="02020603050405020304" pitchFamily="18" charset="0"/>
              </a:rPr>
              <a:t>To test the hypotheses, a structural equation model with </a:t>
            </a:r>
            <a:r>
              <a:rPr lang="en-US" sz="1300" dirty="0" smtClean="0">
                <a:cs typeface="Times New Roman" panose="02020603050405020304" pitchFamily="18" charset="0"/>
              </a:rPr>
              <a:t>the two </a:t>
            </a:r>
            <a:r>
              <a:rPr lang="en-US" sz="1300" dirty="0">
                <a:cs typeface="Times New Roman" panose="02020603050405020304" pitchFamily="18" charset="0"/>
              </a:rPr>
              <a:t>groups was </a:t>
            </a:r>
            <a:r>
              <a:rPr lang="en-US" sz="1300" dirty="0" smtClean="0">
                <a:cs typeface="Times New Roman" panose="02020603050405020304" pitchFamily="18" charset="0"/>
              </a:rPr>
              <a:t>developed.</a:t>
            </a:r>
            <a:endParaRPr lang="en-US" sz="1050" kern="0" dirty="0" smtClean="0">
              <a:latin typeface="+mj-lt"/>
            </a:endParaRPr>
          </a:p>
          <a:p>
            <a:pPr algn="l" defTabSz="385972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Clr>
                <a:srgbClr val="557799"/>
              </a:buClr>
              <a:buSzPct val="110000"/>
              <a:defRPr/>
            </a:pPr>
            <a:endParaRPr lang="en-US" sz="1050" kern="0" dirty="0" smtClean="0">
              <a:latin typeface="+mj-lt"/>
            </a:endParaRPr>
          </a:p>
          <a:p>
            <a:pPr algn="l" defTabSz="385972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Clr>
                <a:srgbClr val="557799"/>
              </a:buClr>
              <a:buSzPct val="110000"/>
              <a:defRPr/>
            </a:pPr>
            <a:r>
              <a:rPr lang="en-US" sz="1050" kern="0" dirty="0">
                <a:latin typeface="+mj-lt"/>
              </a:rPr>
              <a:t>	</a:t>
            </a:r>
          </a:p>
        </p:txBody>
      </p:sp>
      <p:grpSp>
        <p:nvGrpSpPr>
          <p:cNvPr id="9" name="Group 62"/>
          <p:cNvGrpSpPr/>
          <p:nvPr/>
        </p:nvGrpSpPr>
        <p:grpSpPr>
          <a:xfrm rot="16200000">
            <a:off x="525894" y="2740916"/>
            <a:ext cx="907615" cy="495049"/>
            <a:chOff x="4500313" y="1207563"/>
            <a:chExt cx="1097541" cy="598642"/>
          </a:xfrm>
          <a:solidFill>
            <a:schemeClr val="tx1"/>
          </a:solidFill>
        </p:grpSpPr>
        <p:sp>
          <p:nvSpPr>
            <p:cNvPr id="10" name="Rectangle: Rounded Corners 63"/>
            <p:cNvSpPr>
              <a:spLocks noChangeAspect="1"/>
            </p:cNvSpPr>
            <p:nvPr/>
          </p:nvSpPr>
          <p:spPr>
            <a:xfrm>
              <a:off x="4549136" y="1207563"/>
              <a:ext cx="1011692" cy="598642"/>
            </a:xfrm>
            <a:prstGeom prst="roundRect">
              <a:avLst>
                <a:gd name="adj" fmla="val 71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5617" tIns="37808" rIns="75617" bIns="378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562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89" kern="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" name="Partial Circle 64"/>
            <p:cNvSpPr>
              <a:spLocks/>
            </p:cNvSpPr>
            <p:nvPr/>
          </p:nvSpPr>
          <p:spPr>
            <a:xfrm rot="10800000">
              <a:off x="5476352" y="1208067"/>
              <a:ext cx="121502" cy="257453"/>
            </a:xfrm>
            <a:prstGeom prst="pie">
              <a:avLst>
                <a:gd name="adj1" fmla="val 4863403"/>
                <a:gd name="adj2" fmla="val 10800000"/>
              </a:avLst>
            </a:prstGeom>
            <a:grp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5617" tIns="37808" rIns="75617" bIns="378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562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89" kern="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2" name="Partial Circle 65"/>
            <p:cNvSpPr>
              <a:spLocks/>
            </p:cNvSpPr>
            <p:nvPr/>
          </p:nvSpPr>
          <p:spPr>
            <a:xfrm rot="10800000" flipH="1">
              <a:off x="4500313" y="1208066"/>
              <a:ext cx="121502" cy="257453"/>
            </a:xfrm>
            <a:prstGeom prst="pie">
              <a:avLst>
                <a:gd name="adj1" fmla="val 4863403"/>
                <a:gd name="adj2" fmla="val 10800000"/>
              </a:avLst>
            </a:prstGeom>
            <a:grp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5617" tIns="37808" rIns="75617" bIns="378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562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89" kern="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3" name="POWER_USER_ID_ICONS_Big_Idea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66426" y="2759513"/>
            <a:ext cx="390071" cy="410571"/>
            <a:chOff x="3544" y="-299"/>
            <a:chExt cx="4110" cy="4326"/>
          </a:xfrm>
          <a:solidFill>
            <a:schemeClr val="bg1"/>
          </a:solidFill>
        </p:grpSpPr>
        <p:sp>
          <p:nvSpPr>
            <p:cNvPr id="14" name="Freeform 1368"/>
            <p:cNvSpPr>
              <a:spLocks noEditPoints="1"/>
            </p:cNvSpPr>
            <p:nvPr/>
          </p:nvSpPr>
          <p:spPr bwMode="auto">
            <a:xfrm>
              <a:off x="4897" y="1236"/>
              <a:ext cx="393" cy="372"/>
            </a:xfrm>
            <a:custGeom>
              <a:avLst/>
              <a:gdLst>
                <a:gd name="T0" fmla="*/ 59 w 116"/>
                <a:gd name="T1" fmla="*/ 110 h 110"/>
                <a:gd name="T2" fmla="*/ 3 w 116"/>
                <a:gd name="T3" fmla="*/ 76 h 110"/>
                <a:gd name="T4" fmla="*/ 0 w 116"/>
                <a:gd name="T5" fmla="*/ 71 h 110"/>
                <a:gd name="T6" fmla="*/ 0 w 116"/>
                <a:gd name="T7" fmla="*/ 0 h 110"/>
                <a:gd name="T8" fmla="*/ 116 w 116"/>
                <a:gd name="T9" fmla="*/ 0 h 110"/>
                <a:gd name="T10" fmla="*/ 116 w 116"/>
                <a:gd name="T11" fmla="*/ 77 h 110"/>
                <a:gd name="T12" fmla="*/ 113 w 116"/>
                <a:gd name="T13" fmla="*/ 82 h 110"/>
                <a:gd name="T14" fmla="*/ 59 w 116"/>
                <a:gd name="T15" fmla="*/ 110 h 110"/>
                <a:gd name="T16" fmla="*/ 35 w 116"/>
                <a:gd name="T17" fmla="*/ 60 h 110"/>
                <a:gd name="T18" fmla="*/ 59 w 116"/>
                <a:gd name="T19" fmla="*/ 75 h 110"/>
                <a:gd name="T20" fmla="*/ 82 w 116"/>
                <a:gd name="T21" fmla="*/ 64 h 110"/>
                <a:gd name="T22" fmla="*/ 82 w 116"/>
                <a:gd name="T23" fmla="*/ 34 h 110"/>
                <a:gd name="T24" fmla="*/ 35 w 116"/>
                <a:gd name="T25" fmla="*/ 34 h 110"/>
                <a:gd name="T26" fmla="*/ 35 w 116"/>
                <a:gd name="T27" fmla="*/ 6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110">
                  <a:moveTo>
                    <a:pt x="59" y="110"/>
                  </a:moveTo>
                  <a:cubicBezTo>
                    <a:pt x="38" y="110"/>
                    <a:pt x="19" y="99"/>
                    <a:pt x="3" y="76"/>
                  </a:cubicBezTo>
                  <a:lnTo>
                    <a:pt x="0" y="7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116" y="77"/>
                  </a:lnTo>
                  <a:lnTo>
                    <a:pt x="113" y="82"/>
                  </a:lnTo>
                  <a:cubicBezTo>
                    <a:pt x="110" y="85"/>
                    <a:pt x="90" y="110"/>
                    <a:pt x="59" y="110"/>
                  </a:cubicBezTo>
                  <a:close/>
                  <a:moveTo>
                    <a:pt x="35" y="60"/>
                  </a:moveTo>
                  <a:cubicBezTo>
                    <a:pt x="43" y="70"/>
                    <a:pt x="51" y="75"/>
                    <a:pt x="59" y="75"/>
                  </a:cubicBezTo>
                  <a:cubicBezTo>
                    <a:pt x="68" y="75"/>
                    <a:pt x="76" y="69"/>
                    <a:pt x="82" y="64"/>
                  </a:cubicBezTo>
                  <a:lnTo>
                    <a:pt x="82" y="34"/>
                  </a:lnTo>
                  <a:lnTo>
                    <a:pt x="35" y="34"/>
                  </a:lnTo>
                  <a:lnTo>
                    <a:pt x="35" y="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5617" tIns="37808" rIns="75617" bIns="37808" numCol="1" anchor="t" anchorCtr="0" compatLnSpc="1">
              <a:prstTxWarp prst="textNoShape">
                <a:avLst/>
              </a:prstTxWarp>
            </a:bodyPr>
            <a:lstStyle/>
            <a:p>
              <a:pPr algn="l" defTabSz="7562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89" kern="0" dirty="0">
                <a:latin typeface="+mj-lt"/>
              </a:endParaRPr>
            </a:p>
          </p:txBody>
        </p:sp>
        <p:sp>
          <p:nvSpPr>
            <p:cNvPr id="15" name="Freeform 1369"/>
            <p:cNvSpPr>
              <a:spLocks/>
            </p:cNvSpPr>
            <p:nvPr/>
          </p:nvSpPr>
          <p:spPr bwMode="auto">
            <a:xfrm>
              <a:off x="6551" y="558"/>
              <a:ext cx="318" cy="678"/>
            </a:xfrm>
            <a:custGeom>
              <a:avLst/>
              <a:gdLst>
                <a:gd name="T0" fmla="*/ 74 w 94"/>
                <a:gd name="T1" fmla="*/ 182 h 200"/>
                <a:gd name="T2" fmla="*/ 23 w 94"/>
                <a:gd name="T3" fmla="*/ 34 h 200"/>
                <a:gd name="T4" fmla="*/ 49 w 94"/>
                <a:gd name="T5" fmla="*/ 26 h 200"/>
                <a:gd name="T6" fmla="*/ 93 w 94"/>
                <a:gd name="T7" fmla="*/ 159 h 200"/>
                <a:gd name="T8" fmla="*/ 74 w 94"/>
                <a:gd name="T9" fmla="*/ 18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200">
                  <a:moveTo>
                    <a:pt x="74" y="182"/>
                  </a:moveTo>
                  <a:cubicBezTo>
                    <a:pt x="53" y="149"/>
                    <a:pt x="65" y="95"/>
                    <a:pt x="23" y="34"/>
                  </a:cubicBezTo>
                  <a:cubicBezTo>
                    <a:pt x="0" y="0"/>
                    <a:pt x="37" y="8"/>
                    <a:pt x="49" y="26"/>
                  </a:cubicBezTo>
                  <a:cubicBezTo>
                    <a:pt x="64" y="49"/>
                    <a:pt x="88" y="125"/>
                    <a:pt x="93" y="159"/>
                  </a:cubicBezTo>
                  <a:cubicBezTo>
                    <a:pt x="94" y="167"/>
                    <a:pt x="86" y="200"/>
                    <a:pt x="74" y="1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5617" tIns="37808" rIns="75617" bIns="37808" numCol="1" anchor="t" anchorCtr="0" compatLnSpc="1">
              <a:prstTxWarp prst="textNoShape">
                <a:avLst/>
              </a:prstTxWarp>
            </a:bodyPr>
            <a:lstStyle/>
            <a:p>
              <a:pPr algn="l" defTabSz="7562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89" kern="0" dirty="0">
                <a:latin typeface="+mj-lt"/>
              </a:endParaRPr>
            </a:p>
          </p:txBody>
        </p:sp>
        <p:sp>
          <p:nvSpPr>
            <p:cNvPr id="16" name="Freeform 1370"/>
            <p:cNvSpPr>
              <a:spLocks/>
            </p:cNvSpPr>
            <p:nvPr/>
          </p:nvSpPr>
          <p:spPr bwMode="auto">
            <a:xfrm>
              <a:off x="6694" y="334"/>
              <a:ext cx="253" cy="678"/>
            </a:xfrm>
            <a:custGeom>
              <a:avLst/>
              <a:gdLst>
                <a:gd name="T0" fmla="*/ 57 w 75"/>
                <a:gd name="T1" fmla="*/ 181 h 200"/>
                <a:gd name="T2" fmla="*/ 19 w 75"/>
                <a:gd name="T3" fmla="*/ 36 h 200"/>
                <a:gd name="T4" fmla="*/ 45 w 75"/>
                <a:gd name="T5" fmla="*/ 32 h 200"/>
                <a:gd name="T6" fmla="*/ 75 w 75"/>
                <a:gd name="T7" fmla="*/ 169 h 200"/>
                <a:gd name="T8" fmla="*/ 57 w 75"/>
                <a:gd name="T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00">
                  <a:moveTo>
                    <a:pt x="57" y="181"/>
                  </a:moveTo>
                  <a:cubicBezTo>
                    <a:pt x="40" y="146"/>
                    <a:pt x="54" y="102"/>
                    <a:pt x="19" y="36"/>
                  </a:cubicBezTo>
                  <a:cubicBezTo>
                    <a:pt x="0" y="0"/>
                    <a:pt x="36" y="13"/>
                    <a:pt x="45" y="32"/>
                  </a:cubicBezTo>
                  <a:cubicBezTo>
                    <a:pt x="58" y="56"/>
                    <a:pt x="74" y="134"/>
                    <a:pt x="75" y="169"/>
                  </a:cubicBezTo>
                  <a:cubicBezTo>
                    <a:pt x="75" y="177"/>
                    <a:pt x="67" y="200"/>
                    <a:pt x="57" y="18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5617" tIns="37808" rIns="75617" bIns="37808" numCol="1" anchor="t" anchorCtr="0" compatLnSpc="1">
              <a:prstTxWarp prst="textNoShape">
                <a:avLst/>
              </a:prstTxWarp>
            </a:bodyPr>
            <a:lstStyle/>
            <a:p>
              <a:pPr algn="l" defTabSz="7562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89" kern="0" dirty="0">
                <a:latin typeface="+mj-lt"/>
              </a:endParaRPr>
            </a:p>
          </p:txBody>
        </p:sp>
        <p:sp>
          <p:nvSpPr>
            <p:cNvPr id="17" name="Freeform 1371"/>
            <p:cNvSpPr>
              <a:spLocks/>
            </p:cNvSpPr>
            <p:nvPr/>
          </p:nvSpPr>
          <p:spPr bwMode="auto">
            <a:xfrm>
              <a:off x="6149" y="-299"/>
              <a:ext cx="1492" cy="1030"/>
            </a:xfrm>
            <a:custGeom>
              <a:avLst/>
              <a:gdLst>
                <a:gd name="T0" fmla="*/ 364 w 441"/>
                <a:gd name="T1" fmla="*/ 93 h 304"/>
                <a:gd name="T2" fmla="*/ 247 w 441"/>
                <a:gd name="T3" fmla="*/ 44 h 304"/>
                <a:gd name="T4" fmla="*/ 147 w 441"/>
                <a:gd name="T5" fmla="*/ 83 h 304"/>
                <a:gd name="T6" fmla="*/ 99 w 441"/>
                <a:gd name="T7" fmla="*/ 162 h 304"/>
                <a:gd name="T8" fmla="*/ 110 w 441"/>
                <a:gd name="T9" fmla="*/ 295 h 304"/>
                <a:gd name="T10" fmla="*/ 112 w 441"/>
                <a:gd name="T11" fmla="*/ 257 h 304"/>
                <a:gd name="T12" fmla="*/ 106 w 441"/>
                <a:gd name="T13" fmla="*/ 187 h 304"/>
                <a:gd name="T14" fmla="*/ 112 w 441"/>
                <a:gd name="T15" fmla="*/ 181 h 304"/>
                <a:gd name="T16" fmla="*/ 125 w 441"/>
                <a:gd name="T17" fmla="*/ 154 h 304"/>
                <a:gd name="T18" fmla="*/ 144 w 441"/>
                <a:gd name="T19" fmla="*/ 104 h 304"/>
                <a:gd name="T20" fmla="*/ 144 w 441"/>
                <a:gd name="T21" fmla="*/ 105 h 304"/>
                <a:gd name="T22" fmla="*/ 177 w 441"/>
                <a:gd name="T23" fmla="*/ 94 h 304"/>
                <a:gd name="T24" fmla="*/ 225 w 441"/>
                <a:gd name="T25" fmla="*/ 62 h 304"/>
                <a:gd name="T26" fmla="*/ 264 w 441"/>
                <a:gd name="T27" fmla="*/ 77 h 304"/>
                <a:gd name="T28" fmla="*/ 336 w 441"/>
                <a:gd name="T29" fmla="*/ 104 h 304"/>
                <a:gd name="T30" fmla="*/ 365 w 441"/>
                <a:gd name="T31" fmla="*/ 120 h 304"/>
                <a:gd name="T32" fmla="*/ 365 w 441"/>
                <a:gd name="T33" fmla="*/ 115 h 304"/>
                <a:gd name="T34" fmla="*/ 385 w 441"/>
                <a:gd name="T35" fmla="*/ 167 h 304"/>
                <a:gd name="T36" fmla="*/ 382 w 441"/>
                <a:gd name="T37" fmla="*/ 172 h 304"/>
                <a:gd name="T38" fmla="*/ 363 w 441"/>
                <a:gd name="T39" fmla="*/ 162 h 304"/>
                <a:gd name="T40" fmla="*/ 365 w 441"/>
                <a:gd name="T41" fmla="*/ 190 h 304"/>
                <a:gd name="T42" fmla="*/ 360 w 441"/>
                <a:gd name="T43" fmla="*/ 255 h 304"/>
                <a:gd name="T44" fmla="*/ 361 w 441"/>
                <a:gd name="T45" fmla="*/ 290 h 304"/>
                <a:gd name="T46" fmla="*/ 405 w 441"/>
                <a:gd name="T47" fmla="*/ 190 h 304"/>
                <a:gd name="T48" fmla="*/ 364 w 441"/>
                <a:gd name="T49" fmla="*/ 9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1" h="304">
                  <a:moveTo>
                    <a:pt x="364" y="93"/>
                  </a:moveTo>
                  <a:cubicBezTo>
                    <a:pt x="355" y="11"/>
                    <a:pt x="285" y="22"/>
                    <a:pt x="247" y="44"/>
                  </a:cubicBezTo>
                  <a:cubicBezTo>
                    <a:pt x="193" y="0"/>
                    <a:pt x="157" y="47"/>
                    <a:pt x="147" y="83"/>
                  </a:cubicBezTo>
                  <a:cubicBezTo>
                    <a:pt x="81" y="83"/>
                    <a:pt x="85" y="133"/>
                    <a:pt x="99" y="162"/>
                  </a:cubicBezTo>
                  <a:cubicBezTo>
                    <a:pt x="0" y="209"/>
                    <a:pt x="79" y="285"/>
                    <a:pt x="110" y="295"/>
                  </a:cubicBezTo>
                  <a:cubicBezTo>
                    <a:pt x="142" y="304"/>
                    <a:pt x="130" y="262"/>
                    <a:pt x="112" y="257"/>
                  </a:cubicBezTo>
                  <a:cubicBezTo>
                    <a:pt x="93" y="251"/>
                    <a:pt x="71" y="218"/>
                    <a:pt x="106" y="187"/>
                  </a:cubicBezTo>
                  <a:cubicBezTo>
                    <a:pt x="109" y="185"/>
                    <a:pt x="111" y="183"/>
                    <a:pt x="112" y="181"/>
                  </a:cubicBezTo>
                  <a:cubicBezTo>
                    <a:pt x="130" y="195"/>
                    <a:pt x="135" y="164"/>
                    <a:pt x="125" y="154"/>
                  </a:cubicBezTo>
                  <a:cubicBezTo>
                    <a:pt x="114" y="144"/>
                    <a:pt x="110" y="113"/>
                    <a:pt x="144" y="104"/>
                  </a:cubicBezTo>
                  <a:cubicBezTo>
                    <a:pt x="144" y="104"/>
                    <a:pt x="144" y="104"/>
                    <a:pt x="144" y="105"/>
                  </a:cubicBezTo>
                  <a:cubicBezTo>
                    <a:pt x="145" y="135"/>
                    <a:pt x="178" y="112"/>
                    <a:pt x="177" y="94"/>
                  </a:cubicBezTo>
                  <a:cubicBezTo>
                    <a:pt x="176" y="78"/>
                    <a:pt x="194" y="53"/>
                    <a:pt x="225" y="62"/>
                  </a:cubicBezTo>
                  <a:cubicBezTo>
                    <a:pt x="207" y="86"/>
                    <a:pt x="251" y="93"/>
                    <a:pt x="264" y="77"/>
                  </a:cubicBezTo>
                  <a:cubicBezTo>
                    <a:pt x="278" y="61"/>
                    <a:pt x="322" y="55"/>
                    <a:pt x="336" y="104"/>
                  </a:cubicBezTo>
                  <a:cubicBezTo>
                    <a:pt x="351" y="153"/>
                    <a:pt x="365" y="128"/>
                    <a:pt x="365" y="120"/>
                  </a:cubicBezTo>
                  <a:cubicBezTo>
                    <a:pt x="365" y="118"/>
                    <a:pt x="365" y="117"/>
                    <a:pt x="365" y="115"/>
                  </a:cubicBezTo>
                  <a:cubicBezTo>
                    <a:pt x="399" y="125"/>
                    <a:pt x="396" y="157"/>
                    <a:pt x="385" y="167"/>
                  </a:cubicBezTo>
                  <a:cubicBezTo>
                    <a:pt x="384" y="169"/>
                    <a:pt x="383" y="170"/>
                    <a:pt x="382" y="172"/>
                  </a:cubicBezTo>
                  <a:cubicBezTo>
                    <a:pt x="376" y="168"/>
                    <a:pt x="370" y="165"/>
                    <a:pt x="363" y="162"/>
                  </a:cubicBezTo>
                  <a:cubicBezTo>
                    <a:pt x="356" y="159"/>
                    <a:pt x="332" y="161"/>
                    <a:pt x="365" y="190"/>
                  </a:cubicBezTo>
                  <a:cubicBezTo>
                    <a:pt x="397" y="218"/>
                    <a:pt x="377" y="250"/>
                    <a:pt x="360" y="255"/>
                  </a:cubicBezTo>
                  <a:cubicBezTo>
                    <a:pt x="342" y="260"/>
                    <a:pt x="331" y="299"/>
                    <a:pt x="361" y="290"/>
                  </a:cubicBezTo>
                  <a:cubicBezTo>
                    <a:pt x="385" y="283"/>
                    <a:pt x="441" y="232"/>
                    <a:pt x="405" y="190"/>
                  </a:cubicBezTo>
                  <a:cubicBezTo>
                    <a:pt x="423" y="165"/>
                    <a:pt x="441" y="94"/>
                    <a:pt x="364" y="9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5617" tIns="37808" rIns="75617" bIns="37808" numCol="1" anchor="t" anchorCtr="0" compatLnSpc="1">
              <a:prstTxWarp prst="textNoShape">
                <a:avLst/>
              </a:prstTxWarp>
            </a:bodyPr>
            <a:lstStyle/>
            <a:p>
              <a:pPr algn="l" defTabSz="7562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89" kern="0" dirty="0">
                <a:latin typeface="+mj-lt"/>
              </a:endParaRPr>
            </a:p>
          </p:txBody>
        </p:sp>
        <p:sp>
          <p:nvSpPr>
            <p:cNvPr id="18" name="Freeform 1372"/>
            <p:cNvSpPr>
              <a:spLocks noEditPoints="1"/>
            </p:cNvSpPr>
            <p:nvPr/>
          </p:nvSpPr>
          <p:spPr bwMode="auto">
            <a:xfrm>
              <a:off x="4934" y="2"/>
              <a:ext cx="910" cy="875"/>
            </a:xfrm>
            <a:custGeom>
              <a:avLst/>
              <a:gdLst>
                <a:gd name="T0" fmla="*/ 266 w 269"/>
                <a:gd name="T1" fmla="*/ 108 h 258"/>
                <a:gd name="T2" fmla="*/ 235 w 269"/>
                <a:gd name="T3" fmla="*/ 69 h 258"/>
                <a:gd name="T4" fmla="*/ 93 w 269"/>
                <a:gd name="T5" fmla="*/ 20 h 258"/>
                <a:gd name="T6" fmla="*/ 28 w 269"/>
                <a:gd name="T7" fmla="*/ 74 h 258"/>
                <a:gd name="T8" fmla="*/ 4 w 269"/>
                <a:gd name="T9" fmla="*/ 108 h 258"/>
                <a:gd name="T10" fmla="*/ 27 w 269"/>
                <a:gd name="T11" fmla="*/ 181 h 258"/>
                <a:gd name="T12" fmla="*/ 175 w 269"/>
                <a:gd name="T13" fmla="*/ 241 h 258"/>
                <a:gd name="T14" fmla="*/ 243 w 269"/>
                <a:gd name="T15" fmla="*/ 178 h 258"/>
                <a:gd name="T16" fmla="*/ 266 w 269"/>
                <a:gd name="T17" fmla="*/ 108 h 258"/>
                <a:gd name="T18" fmla="*/ 202 w 269"/>
                <a:gd name="T19" fmla="*/ 168 h 258"/>
                <a:gd name="T20" fmla="*/ 146 w 269"/>
                <a:gd name="T21" fmla="*/ 148 h 258"/>
                <a:gd name="T22" fmla="*/ 133 w 269"/>
                <a:gd name="T23" fmla="*/ 143 h 258"/>
                <a:gd name="T24" fmla="*/ 121 w 269"/>
                <a:gd name="T25" fmla="*/ 148 h 258"/>
                <a:gd name="T26" fmla="*/ 66 w 269"/>
                <a:gd name="T27" fmla="*/ 168 h 258"/>
                <a:gd name="T28" fmla="*/ 38 w 269"/>
                <a:gd name="T29" fmla="*/ 113 h 258"/>
                <a:gd name="T30" fmla="*/ 135 w 269"/>
                <a:gd name="T31" fmla="*/ 85 h 258"/>
                <a:gd name="T32" fmla="*/ 232 w 269"/>
                <a:gd name="T33" fmla="*/ 113 h 258"/>
                <a:gd name="T34" fmla="*/ 202 w 269"/>
                <a:gd name="T35" fmla="*/ 16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9" h="258">
                  <a:moveTo>
                    <a:pt x="266" y="108"/>
                  </a:moveTo>
                  <a:cubicBezTo>
                    <a:pt x="263" y="90"/>
                    <a:pt x="251" y="78"/>
                    <a:pt x="235" y="69"/>
                  </a:cubicBezTo>
                  <a:cubicBezTo>
                    <a:pt x="207" y="22"/>
                    <a:pt x="150" y="0"/>
                    <a:pt x="93" y="20"/>
                  </a:cubicBezTo>
                  <a:cubicBezTo>
                    <a:pt x="62" y="31"/>
                    <a:pt x="40" y="50"/>
                    <a:pt x="28" y="74"/>
                  </a:cubicBezTo>
                  <a:cubicBezTo>
                    <a:pt x="15" y="82"/>
                    <a:pt x="6" y="93"/>
                    <a:pt x="4" y="108"/>
                  </a:cubicBezTo>
                  <a:cubicBezTo>
                    <a:pt x="0" y="133"/>
                    <a:pt x="10" y="161"/>
                    <a:pt x="27" y="181"/>
                  </a:cubicBezTo>
                  <a:cubicBezTo>
                    <a:pt x="54" y="235"/>
                    <a:pt x="123" y="258"/>
                    <a:pt x="175" y="241"/>
                  </a:cubicBezTo>
                  <a:cubicBezTo>
                    <a:pt x="208" y="231"/>
                    <a:pt x="232" y="207"/>
                    <a:pt x="243" y="178"/>
                  </a:cubicBezTo>
                  <a:cubicBezTo>
                    <a:pt x="260" y="158"/>
                    <a:pt x="269" y="132"/>
                    <a:pt x="266" y="108"/>
                  </a:cubicBezTo>
                  <a:close/>
                  <a:moveTo>
                    <a:pt x="202" y="168"/>
                  </a:moveTo>
                  <a:cubicBezTo>
                    <a:pt x="181" y="178"/>
                    <a:pt x="160" y="163"/>
                    <a:pt x="146" y="148"/>
                  </a:cubicBezTo>
                  <a:cubicBezTo>
                    <a:pt x="143" y="145"/>
                    <a:pt x="138" y="143"/>
                    <a:pt x="133" y="143"/>
                  </a:cubicBezTo>
                  <a:cubicBezTo>
                    <a:pt x="129" y="143"/>
                    <a:pt x="124" y="145"/>
                    <a:pt x="121" y="148"/>
                  </a:cubicBezTo>
                  <a:cubicBezTo>
                    <a:pt x="107" y="163"/>
                    <a:pt x="86" y="178"/>
                    <a:pt x="66" y="168"/>
                  </a:cubicBezTo>
                  <a:cubicBezTo>
                    <a:pt x="47" y="159"/>
                    <a:pt x="35" y="131"/>
                    <a:pt x="38" y="113"/>
                  </a:cubicBezTo>
                  <a:cubicBezTo>
                    <a:pt x="40" y="96"/>
                    <a:pt x="88" y="86"/>
                    <a:pt x="135" y="85"/>
                  </a:cubicBezTo>
                  <a:cubicBezTo>
                    <a:pt x="182" y="86"/>
                    <a:pt x="229" y="96"/>
                    <a:pt x="232" y="113"/>
                  </a:cubicBezTo>
                  <a:cubicBezTo>
                    <a:pt x="234" y="131"/>
                    <a:pt x="222" y="158"/>
                    <a:pt x="202" y="16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5617" tIns="37808" rIns="75617" bIns="37808" numCol="1" anchor="t" anchorCtr="0" compatLnSpc="1">
              <a:prstTxWarp prst="textNoShape">
                <a:avLst/>
              </a:prstTxWarp>
            </a:bodyPr>
            <a:lstStyle/>
            <a:p>
              <a:pPr algn="l" defTabSz="7562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89" kern="0" dirty="0">
                <a:latin typeface="+mj-lt"/>
              </a:endParaRPr>
            </a:p>
          </p:txBody>
        </p:sp>
        <p:sp>
          <p:nvSpPr>
            <p:cNvPr id="19" name="Freeform 1373"/>
            <p:cNvSpPr>
              <a:spLocks noEditPoints="1"/>
            </p:cNvSpPr>
            <p:nvPr/>
          </p:nvSpPr>
          <p:spPr bwMode="auto">
            <a:xfrm>
              <a:off x="6078" y="-160"/>
              <a:ext cx="358" cy="359"/>
            </a:xfrm>
            <a:custGeom>
              <a:avLst/>
              <a:gdLst>
                <a:gd name="T0" fmla="*/ 53 w 106"/>
                <a:gd name="T1" fmla="*/ 106 h 106"/>
                <a:gd name="T2" fmla="*/ 0 w 106"/>
                <a:gd name="T3" fmla="*/ 53 h 106"/>
                <a:gd name="T4" fmla="*/ 53 w 106"/>
                <a:gd name="T5" fmla="*/ 0 h 106"/>
                <a:gd name="T6" fmla="*/ 106 w 106"/>
                <a:gd name="T7" fmla="*/ 53 h 106"/>
                <a:gd name="T8" fmla="*/ 53 w 106"/>
                <a:gd name="T9" fmla="*/ 106 h 106"/>
                <a:gd name="T10" fmla="*/ 53 w 106"/>
                <a:gd name="T11" fmla="*/ 35 h 106"/>
                <a:gd name="T12" fmla="*/ 35 w 106"/>
                <a:gd name="T13" fmla="*/ 53 h 106"/>
                <a:gd name="T14" fmla="*/ 53 w 106"/>
                <a:gd name="T15" fmla="*/ 71 h 106"/>
                <a:gd name="T16" fmla="*/ 71 w 106"/>
                <a:gd name="T17" fmla="*/ 53 h 106"/>
                <a:gd name="T18" fmla="*/ 53 w 106"/>
                <a:gd name="T19" fmla="*/ 3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6">
                  <a:moveTo>
                    <a:pt x="53" y="106"/>
                  </a:moveTo>
                  <a:cubicBezTo>
                    <a:pt x="24" y="106"/>
                    <a:pt x="0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6" y="82"/>
                    <a:pt x="82" y="106"/>
                    <a:pt x="53" y="106"/>
                  </a:cubicBezTo>
                  <a:close/>
                  <a:moveTo>
                    <a:pt x="53" y="35"/>
                  </a:moveTo>
                  <a:cubicBezTo>
                    <a:pt x="43" y="35"/>
                    <a:pt x="35" y="43"/>
                    <a:pt x="35" y="53"/>
                  </a:cubicBezTo>
                  <a:cubicBezTo>
                    <a:pt x="35" y="63"/>
                    <a:pt x="43" y="71"/>
                    <a:pt x="53" y="71"/>
                  </a:cubicBezTo>
                  <a:cubicBezTo>
                    <a:pt x="63" y="71"/>
                    <a:pt x="71" y="63"/>
                    <a:pt x="71" y="53"/>
                  </a:cubicBezTo>
                  <a:cubicBezTo>
                    <a:pt x="71" y="43"/>
                    <a:pt x="63" y="35"/>
                    <a:pt x="53" y="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5617" tIns="37808" rIns="75617" bIns="37808" numCol="1" anchor="t" anchorCtr="0" compatLnSpc="1">
              <a:prstTxWarp prst="textNoShape">
                <a:avLst/>
              </a:prstTxWarp>
            </a:bodyPr>
            <a:lstStyle/>
            <a:p>
              <a:pPr algn="l" defTabSz="7562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89" kern="0" dirty="0">
                <a:latin typeface="+mj-lt"/>
              </a:endParaRPr>
            </a:p>
          </p:txBody>
        </p:sp>
        <p:sp>
          <p:nvSpPr>
            <p:cNvPr id="20" name="Freeform 1374"/>
            <p:cNvSpPr>
              <a:spLocks noEditPoints="1"/>
            </p:cNvSpPr>
            <p:nvPr/>
          </p:nvSpPr>
          <p:spPr bwMode="auto">
            <a:xfrm>
              <a:off x="6998" y="558"/>
              <a:ext cx="369" cy="678"/>
            </a:xfrm>
            <a:custGeom>
              <a:avLst/>
              <a:gdLst>
                <a:gd name="T0" fmla="*/ 56 w 109"/>
                <a:gd name="T1" fmla="*/ 66 h 200"/>
                <a:gd name="T2" fmla="*/ 54 w 109"/>
                <a:gd name="T3" fmla="*/ 66 h 200"/>
                <a:gd name="T4" fmla="*/ 71 w 109"/>
                <a:gd name="T5" fmla="*/ 34 h 200"/>
                <a:gd name="T6" fmla="*/ 46 w 109"/>
                <a:gd name="T7" fmla="*/ 26 h 200"/>
                <a:gd name="T8" fmla="*/ 23 w 109"/>
                <a:gd name="T9" fmla="*/ 77 h 200"/>
                <a:gd name="T10" fmla="*/ 4 w 109"/>
                <a:gd name="T11" fmla="*/ 118 h 200"/>
                <a:gd name="T12" fmla="*/ 6 w 109"/>
                <a:gd name="T13" fmla="*/ 134 h 200"/>
                <a:gd name="T14" fmla="*/ 1 w 109"/>
                <a:gd name="T15" fmla="*/ 159 h 200"/>
                <a:gd name="T16" fmla="*/ 20 w 109"/>
                <a:gd name="T17" fmla="*/ 182 h 200"/>
                <a:gd name="T18" fmla="*/ 29 w 109"/>
                <a:gd name="T19" fmla="*/ 163 h 200"/>
                <a:gd name="T20" fmla="*/ 56 w 109"/>
                <a:gd name="T21" fmla="*/ 171 h 200"/>
                <a:gd name="T22" fmla="*/ 109 w 109"/>
                <a:gd name="T23" fmla="*/ 118 h 200"/>
                <a:gd name="T24" fmla="*/ 56 w 109"/>
                <a:gd name="T25" fmla="*/ 66 h 200"/>
                <a:gd name="T26" fmla="*/ 56 w 109"/>
                <a:gd name="T27" fmla="*/ 136 h 200"/>
                <a:gd name="T28" fmla="*/ 38 w 109"/>
                <a:gd name="T29" fmla="*/ 118 h 200"/>
                <a:gd name="T30" fmla="*/ 56 w 109"/>
                <a:gd name="T31" fmla="*/ 100 h 200"/>
                <a:gd name="T32" fmla="*/ 74 w 109"/>
                <a:gd name="T33" fmla="*/ 118 h 200"/>
                <a:gd name="T34" fmla="*/ 56 w 109"/>
                <a:gd name="T35" fmla="*/ 13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" h="200">
                  <a:moveTo>
                    <a:pt x="56" y="66"/>
                  </a:moveTo>
                  <a:cubicBezTo>
                    <a:pt x="55" y="66"/>
                    <a:pt x="55" y="66"/>
                    <a:pt x="54" y="66"/>
                  </a:cubicBezTo>
                  <a:cubicBezTo>
                    <a:pt x="58" y="55"/>
                    <a:pt x="64" y="45"/>
                    <a:pt x="71" y="34"/>
                  </a:cubicBezTo>
                  <a:cubicBezTo>
                    <a:pt x="95" y="0"/>
                    <a:pt x="57" y="8"/>
                    <a:pt x="46" y="26"/>
                  </a:cubicBezTo>
                  <a:cubicBezTo>
                    <a:pt x="39" y="36"/>
                    <a:pt x="31" y="56"/>
                    <a:pt x="23" y="77"/>
                  </a:cubicBezTo>
                  <a:cubicBezTo>
                    <a:pt x="11" y="87"/>
                    <a:pt x="4" y="102"/>
                    <a:pt x="4" y="118"/>
                  </a:cubicBezTo>
                  <a:cubicBezTo>
                    <a:pt x="4" y="124"/>
                    <a:pt x="5" y="129"/>
                    <a:pt x="6" y="134"/>
                  </a:cubicBezTo>
                  <a:cubicBezTo>
                    <a:pt x="4" y="144"/>
                    <a:pt x="2" y="152"/>
                    <a:pt x="1" y="159"/>
                  </a:cubicBezTo>
                  <a:cubicBezTo>
                    <a:pt x="0" y="167"/>
                    <a:pt x="8" y="200"/>
                    <a:pt x="20" y="182"/>
                  </a:cubicBezTo>
                  <a:cubicBezTo>
                    <a:pt x="24" y="176"/>
                    <a:pt x="26" y="170"/>
                    <a:pt x="29" y="163"/>
                  </a:cubicBezTo>
                  <a:cubicBezTo>
                    <a:pt x="37" y="168"/>
                    <a:pt x="46" y="171"/>
                    <a:pt x="56" y="171"/>
                  </a:cubicBezTo>
                  <a:cubicBezTo>
                    <a:pt x="85" y="171"/>
                    <a:pt x="109" y="147"/>
                    <a:pt x="109" y="118"/>
                  </a:cubicBezTo>
                  <a:cubicBezTo>
                    <a:pt x="109" y="89"/>
                    <a:pt x="85" y="66"/>
                    <a:pt x="56" y="66"/>
                  </a:cubicBezTo>
                  <a:close/>
                  <a:moveTo>
                    <a:pt x="56" y="136"/>
                  </a:moveTo>
                  <a:cubicBezTo>
                    <a:pt x="46" y="136"/>
                    <a:pt x="38" y="128"/>
                    <a:pt x="38" y="118"/>
                  </a:cubicBezTo>
                  <a:cubicBezTo>
                    <a:pt x="38" y="108"/>
                    <a:pt x="46" y="100"/>
                    <a:pt x="56" y="100"/>
                  </a:cubicBezTo>
                  <a:cubicBezTo>
                    <a:pt x="66" y="100"/>
                    <a:pt x="74" y="108"/>
                    <a:pt x="74" y="118"/>
                  </a:cubicBezTo>
                  <a:cubicBezTo>
                    <a:pt x="74" y="128"/>
                    <a:pt x="66" y="136"/>
                    <a:pt x="56" y="1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5617" tIns="37808" rIns="75617" bIns="37808" numCol="1" anchor="t" anchorCtr="0" compatLnSpc="1">
              <a:prstTxWarp prst="textNoShape">
                <a:avLst/>
              </a:prstTxWarp>
            </a:bodyPr>
            <a:lstStyle/>
            <a:p>
              <a:pPr algn="l" defTabSz="7562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89" kern="0" dirty="0">
                <a:latin typeface="+mj-lt"/>
              </a:endParaRPr>
            </a:p>
          </p:txBody>
        </p:sp>
        <p:sp>
          <p:nvSpPr>
            <p:cNvPr id="21" name="Freeform 1375"/>
            <p:cNvSpPr>
              <a:spLocks noEditPoints="1"/>
            </p:cNvSpPr>
            <p:nvPr/>
          </p:nvSpPr>
          <p:spPr bwMode="auto">
            <a:xfrm>
              <a:off x="6930" y="67"/>
              <a:ext cx="356" cy="738"/>
            </a:xfrm>
            <a:custGeom>
              <a:avLst/>
              <a:gdLst>
                <a:gd name="T0" fmla="*/ 52 w 105"/>
                <a:gd name="T1" fmla="*/ 0 h 218"/>
                <a:gd name="T2" fmla="*/ 0 w 105"/>
                <a:gd name="T3" fmla="*/ 53 h 218"/>
                <a:gd name="T4" fmla="*/ 26 w 105"/>
                <a:gd name="T5" fmla="*/ 99 h 218"/>
                <a:gd name="T6" fmla="*/ 17 w 105"/>
                <a:gd name="T7" fmla="*/ 188 h 218"/>
                <a:gd name="T8" fmla="*/ 34 w 105"/>
                <a:gd name="T9" fmla="*/ 204 h 218"/>
                <a:gd name="T10" fmla="*/ 48 w 105"/>
                <a:gd name="T11" fmla="*/ 106 h 218"/>
                <a:gd name="T12" fmla="*/ 52 w 105"/>
                <a:gd name="T13" fmla="*/ 106 h 218"/>
                <a:gd name="T14" fmla="*/ 105 w 105"/>
                <a:gd name="T15" fmla="*/ 53 h 218"/>
                <a:gd name="T16" fmla="*/ 52 w 105"/>
                <a:gd name="T17" fmla="*/ 0 h 218"/>
                <a:gd name="T18" fmla="*/ 37 w 105"/>
                <a:gd name="T19" fmla="*/ 62 h 218"/>
                <a:gd name="T20" fmla="*/ 34 w 105"/>
                <a:gd name="T21" fmla="*/ 53 h 218"/>
                <a:gd name="T22" fmla="*/ 52 w 105"/>
                <a:gd name="T23" fmla="*/ 35 h 218"/>
                <a:gd name="T24" fmla="*/ 61 w 105"/>
                <a:gd name="T25" fmla="*/ 37 h 218"/>
                <a:gd name="T26" fmla="*/ 70 w 105"/>
                <a:gd name="T27" fmla="*/ 51 h 218"/>
                <a:gd name="T28" fmla="*/ 71 w 105"/>
                <a:gd name="T29" fmla="*/ 53 h 218"/>
                <a:gd name="T30" fmla="*/ 62 w 105"/>
                <a:gd name="T31" fmla="*/ 68 h 218"/>
                <a:gd name="T32" fmla="*/ 52 w 105"/>
                <a:gd name="T33" fmla="*/ 71 h 218"/>
                <a:gd name="T34" fmla="*/ 37 w 105"/>
                <a:gd name="T35" fmla="*/ 6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218"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73"/>
                    <a:pt x="10" y="90"/>
                    <a:pt x="26" y="99"/>
                  </a:cubicBezTo>
                  <a:cubicBezTo>
                    <a:pt x="20" y="129"/>
                    <a:pt x="17" y="166"/>
                    <a:pt x="17" y="188"/>
                  </a:cubicBezTo>
                  <a:cubicBezTo>
                    <a:pt x="16" y="203"/>
                    <a:pt x="28" y="218"/>
                    <a:pt x="34" y="204"/>
                  </a:cubicBezTo>
                  <a:cubicBezTo>
                    <a:pt x="45" y="176"/>
                    <a:pt x="37" y="147"/>
                    <a:pt x="48" y="106"/>
                  </a:cubicBezTo>
                  <a:cubicBezTo>
                    <a:pt x="49" y="106"/>
                    <a:pt x="51" y="106"/>
                    <a:pt x="52" y="106"/>
                  </a:cubicBezTo>
                  <a:cubicBezTo>
                    <a:pt x="82" y="106"/>
                    <a:pt x="105" y="82"/>
                    <a:pt x="105" y="53"/>
                  </a:cubicBezTo>
                  <a:cubicBezTo>
                    <a:pt x="105" y="24"/>
                    <a:pt x="82" y="0"/>
                    <a:pt x="52" y="0"/>
                  </a:cubicBezTo>
                  <a:close/>
                  <a:moveTo>
                    <a:pt x="37" y="62"/>
                  </a:moveTo>
                  <a:cubicBezTo>
                    <a:pt x="35" y="59"/>
                    <a:pt x="34" y="56"/>
                    <a:pt x="34" y="53"/>
                  </a:cubicBezTo>
                  <a:cubicBezTo>
                    <a:pt x="34" y="43"/>
                    <a:pt x="42" y="35"/>
                    <a:pt x="52" y="35"/>
                  </a:cubicBezTo>
                  <a:cubicBezTo>
                    <a:pt x="55" y="35"/>
                    <a:pt x="58" y="36"/>
                    <a:pt x="61" y="37"/>
                  </a:cubicBezTo>
                  <a:cubicBezTo>
                    <a:pt x="66" y="40"/>
                    <a:pt x="69" y="45"/>
                    <a:pt x="70" y="51"/>
                  </a:cubicBezTo>
                  <a:cubicBezTo>
                    <a:pt x="70" y="52"/>
                    <a:pt x="71" y="52"/>
                    <a:pt x="71" y="53"/>
                  </a:cubicBezTo>
                  <a:cubicBezTo>
                    <a:pt x="71" y="60"/>
                    <a:pt x="67" y="65"/>
                    <a:pt x="62" y="68"/>
                  </a:cubicBezTo>
                  <a:cubicBezTo>
                    <a:pt x="59" y="70"/>
                    <a:pt x="56" y="71"/>
                    <a:pt x="52" y="71"/>
                  </a:cubicBezTo>
                  <a:cubicBezTo>
                    <a:pt x="45" y="71"/>
                    <a:pt x="40" y="67"/>
                    <a:pt x="37" y="6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5617" tIns="37808" rIns="75617" bIns="37808" numCol="1" anchor="t" anchorCtr="0" compatLnSpc="1">
              <a:prstTxWarp prst="textNoShape">
                <a:avLst/>
              </a:prstTxWarp>
            </a:bodyPr>
            <a:lstStyle/>
            <a:p>
              <a:pPr algn="l" defTabSz="7562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89" kern="0" dirty="0">
                <a:latin typeface="+mj-lt"/>
              </a:endParaRPr>
            </a:p>
          </p:txBody>
        </p:sp>
        <p:sp>
          <p:nvSpPr>
            <p:cNvPr id="22" name="Freeform 1376"/>
            <p:cNvSpPr>
              <a:spLocks noEditPoints="1"/>
            </p:cNvSpPr>
            <p:nvPr/>
          </p:nvSpPr>
          <p:spPr bwMode="auto">
            <a:xfrm>
              <a:off x="3544" y="-279"/>
              <a:ext cx="4110" cy="4306"/>
            </a:xfrm>
            <a:custGeom>
              <a:avLst/>
              <a:gdLst>
                <a:gd name="T0" fmla="*/ 728 w 1215"/>
                <a:gd name="T1" fmla="*/ 718 h 1271"/>
                <a:gd name="T2" fmla="*/ 841 w 1215"/>
                <a:gd name="T3" fmla="*/ 668 h 1271"/>
                <a:gd name="T4" fmla="*/ 884 w 1215"/>
                <a:gd name="T5" fmla="*/ 679 h 1271"/>
                <a:gd name="T6" fmla="*/ 999 w 1215"/>
                <a:gd name="T7" fmla="*/ 688 h 1271"/>
                <a:gd name="T8" fmla="*/ 1103 w 1215"/>
                <a:gd name="T9" fmla="*/ 688 h 1271"/>
                <a:gd name="T10" fmla="*/ 1118 w 1215"/>
                <a:gd name="T11" fmla="*/ 662 h 1271"/>
                <a:gd name="T12" fmla="*/ 1059 w 1215"/>
                <a:gd name="T13" fmla="*/ 512 h 1271"/>
                <a:gd name="T14" fmla="*/ 1095 w 1215"/>
                <a:gd name="T15" fmla="*/ 494 h 1271"/>
                <a:gd name="T16" fmla="*/ 922 w 1215"/>
                <a:gd name="T17" fmla="*/ 477 h 1271"/>
                <a:gd name="T18" fmla="*/ 922 w 1215"/>
                <a:gd name="T19" fmla="*/ 512 h 1271"/>
                <a:gd name="T20" fmla="*/ 943 w 1215"/>
                <a:gd name="T21" fmla="*/ 533 h 1271"/>
                <a:gd name="T22" fmla="*/ 881 w 1215"/>
                <a:gd name="T23" fmla="*/ 546 h 1271"/>
                <a:gd name="T24" fmla="*/ 584 w 1215"/>
                <a:gd name="T25" fmla="*/ 345 h 1271"/>
                <a:gd name="T26" fmla="*/ 486 w 1215"/>
                <a:gd name="T27" fmla="*/ 349 h 1271"/>
                <a:gd name="T28" fmla="*/ 306 w 1215"/>
                <a:gd name="T29" fmla="*/ 113 h 1271"/>
                <a:gd name="T30" fmla="*/ 284 w 1215"/>
                <a:gd name="T31" fmla="*/ 98 h 1271"/>
                <a:gd name="T32" fmla="*/ 194 w 1215"/>
                <a:gd name="T33" fmla="*/ 168 h 1271"/>
                <a:gd name="T34" fmla="*/ 181 w 1215"/>
                <a:gd name="T35" fmla="*/ 189 h 1271"/>
                <a:gd name="T36" fmla="*/ 366 w 1215"/>
                <a:gd name="T37" fmla="*/ 601 h 1271"/>
                <a:gd name="T38" fmla="*/ 52 w 1215"/>
                <a:gd name="T39" fmla="*/ 718 h 1271"/>
                <a:gd name="T40" fmla="*/ 52 w 1215"/>
                <a:gd name="T41" fmla="*/ 822 h 1271"/>
                <a:gd name="T42" fmla="*/ 111 w 1215"/>
                <a:gd name="T43" fmla="*/ 1270 h 1271"/>
                <a:gd name="T44" fmla="*/ 215 w 1215"/>
                <a:gd name="T45" fmla="*/ 822 h 1271"/>
                <a:gd name="T46" fmla="*/ 346 w 1215"/>
                <a:gd name="T47" fmla="*/ 1063 h 1271"/>
                <a:gd name="T48" fmla="*/ 363 w 1215"/>
                <a:gd name="T49" fmla="*/ 1081 h 1271"/>
                <a:gd name="T50" fmla="*/ 406 w 1215"/>
                <a:gd name="T51" fmla="*/ 1197 h 1271"/>
                <a:gd name="T52" fmla="*/ 382 w 1215"/>
                <a:gd name="T53" fmla="*/ 1268 h 1271"/>
                <a:gd name="T54" fmla="*/ 520 w 1215"/>
                <a:gd name="T55" fmla="*/ 1081 h 1271"/>
                <a:gd name="T56" fmla="*/ 589 w 1215"/>
                <a:gd name="T57" fmla="*/ 1242 h 1271"/>
                <a:gd name="T58" fmla="*/ 751 w 1215"/>
                <a:gd name="T59" fmla="*/ 1225 h 1271"/>
                <a:gd name="T60" fmla="*/ 671 w 1215"/>
                <a:gd name="T61" fmla="*/ 1081 h 1271"/>
                <a:gd name="T62" fmla="*/ 763 w 1215"/>
                <a:gd name="T63" fmla="*/ 1075 h 1271"/>
                <a:gd name="T64" fmla="*/ 740 w 1215"/>
                <a:gd name="T65" fmla="*/ 822 h 1271"/>
                <a:gd name="T66" fmla="*/ 1016 w 1215"/>
                <a:gd name="T67" fmla="*/ 1270 h 1271"/>
                <a:gd name="T68" fmla="*/ 1120 w 1215"/>
                <a:gd name="T69" fmla="*/ 822 h 1271"/>
                <a:gd name="T70" fmla="*/ 1215 w 1215"/>
                <a:gd name="T71" fmla="*/ 770 h 1271"/>
                <a:gd name="T72" fmla="*/ 978 w 1215"/>
                <a:gd name="T73" fmla="*/ 563 h 1271"/>
                <a:gd name="T74" fmla="*/ 1025 w 1215"/>
                <a:gd name="T75" fmla="*/ 512 h 1271"/>
                <a:gd name="T76" fmla="*/ 1025 w 1215"/>
                <a:gd name="T77" fmla="*/ 565 h 1271"/>
                <a:gd name="T78" fmla="*/ 978 w 1215"/>
                <a:gd name="T79" fmla="*/ 563 h 1271"/>
                <a:gd name="T80" fmla="*/ 755 w 1215"/>
                <a:gd name="T81" fmla="*/ 479 h 1271"/>
                <a:gd name="T82" fmla="*/ 930 w 1215"/>
                <a:gd name="T83" fmla="*/ 574 h 1271"/>
                <a:gd name="T84" fmla="*/ 841 w 1215"/>
                <a:gd name="T85" fmla="*/ 634 h 1271"/>
                <a:gd name="T86" fmla="*/ 684 w 1215"/>
                <a:gd name="T87" fmla="*/ 497 h 1271"/>
                <a:gd name="T88" fmla="*/ 693 w 1215"/>
                <a:gd name="T89" fmla="*/ 718 h 1271"/>
                <a:gd name="T90" fmla="*/ 563 w 1215"/>
                <a:gd name="T91" fmla="*/ 380 h 1271"/>
                <a:gd name="T92" fmla="*/ 365 w 1215"/>
                <a:gd name="T93" fmla="*/ 470 h 1271"/>
                <a:gd name="T94" fmla="*/ 275 w 1215"/>
                <a:gd name="T95" fmla="*/ 147 h 1271"/>
                <a:gd name="T96" fmla="*/ 486 w 1215"/>
                <a:gd name="T97" fmla="*/ 384 h 1271"/>
                <a:gd name="T98" fmla="*/ 528 w 1215"/>
                <a:gd name="T99" fmla="*/ 718 h 1271"/>
                <a:gd name="T100" fmla="*/ 401 w 1215"/>
                <a:gd name="T101" fmla="*/ 601 h 1271"/>
                <a:gd name="T102" fmla="*/ 382 w 1215"/>
                <a:gd name="T103" fmla="*/ 1046 h 1271"/>
                <a:gd name="T104" fmla="*/ 528 w 1215"/>
                <a:gd name="T105" fmla="*/ 822 h 1271"/>
                <a:gd name="T106" fmla="*/ 382 w 1215"/>
                <a:gd name="T107" fmla="*/ 1046 h 1271"/>
                <a:gd name="T108" fmla="*/ 563 w 1215"/>
                <a:gd name="T109" fmla="*/ 822 h 1271"/>
                <a:gd name="T110" fmla="*/ 731 w 1215"/>
                <a:gd name="T111" fmla="*/ 1046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5" h="1271">
                  <a:moveTo>
                    <a:pt x="1163" y="718"/>
                  </a:moveTo>
                  <a:lnTo>
                    <a:pt x="728" y="718"/>
                  </a:lnTo>
                  <a:lnTo>
                    <a:pt x="716" y="615"/>
                  </a:lnTo>
                  <a:cubicBezTo>
                    <a:pt x="755" y="660"/>
                    <a:pt x="807" y="668"/>
                    <a:pt x="841" y="668"/>
                  </a:cubicBezTo>
                  <a:cubicBezTo>
                    <a:pt x="856" y="668"/>
                    <a:pt x="871" y="667"/>
                    <a:pt x="883" y="664"/>
                  </a:cubicBezTo>
                  <a:cubicBezTo>
                    <a:pt x="881" y="669"/>
                    <a:pt x="882" y="674"/>
                    <a:pt x="884" y="679"/>
                  </a:cubicBezTo>
                  <a:cubicBezTo>
                    <a:pt x="887" y="684"/>
                    <a:pt x="893" y="688"/>
                    <a:pt x="899" y="688"/>
                  </a:cubicBezTo>
                  <a:lnTo>
                    <a:pt x="999" y="688"/>
                  </a:lnTo>
                  <a:lnTo>
                    <a:pt x="1004" y="688"/>
                  </a:lnTo>
                  <a:lnTo>
                    <a:pt x="1103" y="688"/>
                  </a:lnTo>
                  <a:cubicBezTo>
                    <a:pt x="1109" y="688"/>
                    <a:pt x="1115" y="684"/>
                    <a:pt x="1118" y="679"/>
                  </a:cubicBezTo>
                  <a:cubicBezTo>
                    <a:pt x="1121" y="674"/>
                    <a:pt x="1121" y="667"/>
                    <a:pt x="1118" y="662"/>
                  </a:cubicBezTo>
                  <a:lnTo>
                    <a:pt x="1059" y="558"/>
                  </a:lnTo>
                  <a:lnTo>
                    <a:pt x="1059" y="512"/>
                  </a:lnTo>
                  <a:lnTo>
                    <a:pt x="1077" y="512"/>
                  </a:lnTo>
                  <a:cubicBezTo>
                    <a:pt x="1087" y="512"/>
                    <a:pt x="1095" y="504"/>
                    <a:pt x="1095" y="494"/>
                  </a:cubicBezTo>
                  <a:cubicBezTo>
                    <a:pt x="1095" y="485"/>
                    <a:pt x="1087" y="477"/>
                    <a:pt x="1077" y="477"/>
                  </a:cubicBezTo>
                  <a:lnTo>
                    <a:pt x="922" y="477"/>
                  </a:lnTo>
                  <a:cubicBezTo>
                    <a:pt x="913" y="477"/>
                    <a:pt x="905" y="485"/>
                    <a:pt x="905" y="494"/>
                  </a:cubicBezTo>
                  <a:cubicBezTo>
                    <a:pt x="905" y="504"/>
                    <a:pt x="913" y="512"/>
                    <a:pt x="922" y="512"/>
                  </a:cubicBezTo>
                  <a:lnTo>
                    <a:pt x="943" y="512"/>
                  </a:lnTo>
                  <a:lnTo>
                    <a:pt x="943" y="533"/>
                  </a:lnTo>
                  <a:cubicBezTo>
                    <a:pt x="943" y="533"/>
                    <a:pt x="943" y="533"/>
                    <a:pt x="943" y="533"/>
                  </a:cubicBezTo>
                  <a:cubicBezTo>
                    <a:pt x="933" y="537"/>
                    <a:pt x="908" y="546"/>
                    <a:pt x="881" y="546"/>
                  </a:cubicBezTo>
                  <a:cubicBezTo>
                    <a:pt x="833" y="546"/>
                    <a:pt x="803" y="521"/>
                    <a:pt x="789" y="470"/>
                  </a:cubicBezTo>
                  <a:cubicBezTo>
                    <a:pt x="765" y="384"/>
                    <a:pt x="667" y="349"/>
                    <a:pt x="584" y="345"/>
                  </a:cubicBezTo>
                  <a:cubicBezTo>
                    <a:pt x="572" y="345"/>
                    <a:pt x="556" y="346"/>
                    <a:pt x="538" y="347"/>
                  </a:cubicBezTo>
                  <a:cubicBezTo>
                    <a:pt x="522" y="348"/>
                    <a:pt x="503" y="349"/>
                    <a:pt x="486" y="349"/>
                  </a:cubicBezTo>
                  <a:cubicBezTo>
                    <a:pt x="451" y="349"/>
                    <a:pt x="439" y="344"/>
                    <a:pt x="434" y="341"/>
                  </a:cubicBezTo>
                  <a:cubicBezTo>
                    <a:pt x="380" y="297"/>
                    <a:pt x="319" y="247"/>
                    <a:pt x="306" y="113"/>
                  </a:cubicBezTo>
                  <a:cubicBezTo>
                    <a:pt x="305" y="106"/>
                    <a:pt x="301" y="101"/>
                    <a:pt x="295" y="98"/>
                  </a:cubicBezTo>
                  <a:cubicBezTo>
                    <a:pt x="292" y="97"/>
                    <a:pt x="288" y="97"/>
                    <a:pt x="284" y="98"/>
                  </a:cubicBezTo>
                  <a:cubicBezTo>
                    <a:pt x="275" y="15"/>
                    <a:pt x="181" y="0"/>
                    <a:pt x="188" y="87"/>
                  </a:cubicBezTo>
                  <a:cubicBezTo>
                    <a:pt x="195" y="156"/>
                    <a:pt x="192" y="162"/>
                    <a:pt x="194" y="168"/>
                  </a:cubicBezTo>
                  <a:lnTo>
                    <a:pt x="188" y="173"/>
                  </a:lnTo>
                  <a:cubicBezTo>
                    <a:pt x="183" y="177"/>
                    <a:pt x="181" y="183"/>
                    <a:pt x="181" y="189"/>
                  </a:cubicBezTo>
                  <a:cubicBezTo>
                    <a:pt x="182" y="196"/>
                    <a:pt x="203" y="358"/>
                    <a:pt x="340" y="494"/>
                  </a:cubicBezTo>
                  <a:cubicBezTo>
                    <a:pt x="352" y="506"/>
                    <a:pt x="366" y="534"/>
                    <a:pt x="366" y="601"/>
                  </a:cubicBezTo>
                  <a:cubicBezTo>
                    <a:pt x="366" y="626"/>
                    <a:pt x="364" y="673"/>
                    <a:pt x="362" y="718"/>
                  </a:cubicBezTo>
                  <a:lnTo>
                    <a:pt x="52" y="718"/>
                  </a:lnTo>
                  <a:cubicBezTo>
                    <a:pt x="23" y="718"/>
                    <a:pt x="0" y="742"/>
                    <a:pt x="0" y="770"/>
                  </a:cubicBezTo>
                  <a:cubicBezTo>
                    <a:pt x="0" y="799"/>
                    <a:pt x="23" y="822"/>
                    <a:pt x="52" y="822"/>
                  </a:cubicBezTo>
                  <a:lnTo>
                    <a:pt x="111" y="822"/>
                  </a:lnTo>
                  <a:lnTo>
                    <a:pt x="111" y="1270"/>
                  </a:lnTo>
                  <a:lnTo>
                    <a:pt x="215" y="1270"/>
                  </a:lnTo>
                  <a:lnTo>
                    <a:pt x="215" y="822"/>
                  </a:lnTo>
                  <a:lnTo>
                    <a:pt x="358" y="822"/>
                  </a:lnTo>
                  <a:cubicBezTo>
                    <a:pt x="353" y="942"/>
                    <a:pt x="346" y="1061"/>
                    <a:pt x="346" y="1063"/>
                  </a:cubicBezTo>
                  <a:cubicBezTo>
                    <a:pt x="346" y="1067"/>
                    <a:pt x="348" y="1072"/>
                    <a:pt x="351" y="1075"/>
                  </a:cubicBezTo>
                  <a:cubicBezTo>
                    <a:pt x="354" y="1079"/>
                    <a:pt x="359" y="1081"/>
                    <a:pt x="363" y="1081"/>
                  </a:cubicBezTo>
                  <a:lnTo>
                    <a:pt x="424" y="1081"/>
                  </a:lnTo>
                  <a:cubicBezTo>
                    <a:pt x="425" y="1180"/>
                    <a:pt x="428" y="1184"/>
                    <a:pt x="406" y="1197"/>
                  </a:cubicBezTo>
                  <a:cubicBezTo>
                    <a:pt x="382" y="1212"/>
                    <a:pt x="355" y="1211"/>
                    <a:pt x="344" y="1225"/>
                  </a:cubicBezTo>
                  <a:cubicBezTo>
                    <a:pt x="336" y="1237"/>
                    <a:pt x="342" y="1265"/>
                    <a:pt x="382" y="1268"/>
                  </a:cubicBezTo>
                  <a:cubicBezTo>
                    <a:pt x="422" y="1271"/>
                    <a:pt x="489" y="1270"/>
                    <a:pt x="506" y="1242"/>
                  </a:cubicBezTo>
                  <a:cubicBezTo>
                    <a:pt x="521" y="1216"/>
                    <a:pt x="521" y="1124"/>
                    <a:pt x="520" y="1081"/>
                  </a:cubicBezTo>
                  <a:lnTo>
                    <a:pt x="575" y="1081"/>
                  </a:lnTo>
                  <a:cubicBezTo>
                    <a:pt x="574" y="1124"/>
                    <a:pt x="574" y="1216"/>
                    <a:pt x="589" y="1242"/>
                  </a:cubicBezTo>
                  <a:cubicBezTo>
                    <a:pt x="606" y="1270"/>
                    <a:pt x="673" y="1271"/>
                    <a:pt x="713" y="1268"/>
                  </a:cubicBezTo>
                  <a:cubicBezTo>
                    <a:pt x="753" y="1265"/>
                    <a:pt x="759" y="1237"/>
                    <a:pt x="751" y="1225"/>
                  </a:cubicBezTo>
                  <a:cubicBezTo>
                    <a:pt x="740" y="1211"/>
                    <a:pt x="713" y="1212"/>
                    <a:pt x="689" y="1197"/>
                  </a:cubicBezTo>
                  <a:cubicBezTo>
                    <a:pt x="667" y="1184"/>
                    <a:pt x="670" y="1180"/>
                    <a:pt x="671" y="1081"/>
                  </a:cubicBezTo>
                  <a:lnTo>
                    <a:pt x="750" y="1081"/>
                  </a:lnTo>
                  <a:cubicBezTo>
                    <a:pt x="755" y="1081"/>
                    <a:pt x="760" y="1079"/>
                    <a:pt x="763" y="1075"/>
                  </a:cubicBezTo>
                  <a:cubicBezTo>
                    <a:pt x="766" y="1071"/>
                    <a:pt x="768" y="1067"/>
                    <a:pt x="767" y="1062"/>
                  </a:cubicBezTo>
                  <a:lnTo>
                    <a:pt x="740" y="822"/>
                  </a:lnTo>
                  <a:lnTo>
                    <a:pt x="1016" y="822"/>
                  </a:lnTo>
                  <a:lnTo>
                    <a:pt x="1016" y="1270"/>
                  </a:lnTo>
                  <a:lnTo>
                    <a:pt x="1120" y="1270"/>
                  </a:lnTo>
                  <a:lnTo>
                    <a:pt x="1120" y="822"/>
                  </a:lnTo>
                  <a:lnTo>
                    <a:pt x="1163" y="822"/>
                  </a:lnTo>
                  <a:cubicBezTo>
                    <a:pt x="1192" y="822"/>
                    <a:pt x="1215" y="799"/>
                    <a:pt x="1215" y="770"/>
                  </a:cubicBezTo>
                  <a:cubicBezTo>
                    <a:pt x="1215" y="742"/>
                    <a:pt x="1192" y="718"/>
                    <a:pt x="1163" y="718"/>
                  </a:cubicBezTo>
                  <a:close/>
                  <a:moveTo>
                    <a:pt x="978" y="563"/>
                  </a:moveTo>
                  <a:lnTo>
                    <a:pt x="978" y="512"/>
                  </a:lnTo>
                  <a:lnTo>
                    <a:pt x="1025" y="512"/>
                  </a:lnTo>
                  <a:lnTo>
                    <a:pt x="1025" y="563"/>
                  </a:lnTo>
                  <a:cubicBezTo>
                    <a:pt x="1025" y="564"/>
                    <a:pt x="1025" y="564"/>
                    <a:pt x="1025" y="565"/>
                  </a:cubicBezTo>
                  <a:lnTo>
                    <a:pt x="978" y="565"/>
                  </a:lnTo>
                  <a:cubicBezTo>
                    <a:pt x="978" y="564"/>
                    <a:pt x="978" y="564"/>
                    <a:pt x="978" y="563"/>
                  </a:cubicBezTo>
                  <a:close/>
                  <a:moveTo>
                    <a:pt x="582" y="380"/>
                  </a:moveTo>
                  <a:cubicBezTo>
                    <a:pt x="607" y="381"/>
                    <a:pt x="731" y="391"/>
                    <a:pt x="755" y="479"/>
                  </a:cubicBezTo>
                  <a:cubicBezTo>
                    <a:pt x="774" y="545"/>
                    <a:pt x="818" y="580"/>
                    <a:pt x="881" y="580"/>
                  </a:cubicBezTo>
                  <a:cubicBezTo>
                    <a:pt x="899" y="580"/>
                    <a:pt x="916" y="577"/>
                    <a:pt x="930" y="574"/>
                  </a:cubicBezTo>
                  <a:cubicBezTo>
                    <a:pt x="924" y="588"/>
                    <a:pt x="915" y="606"/>
                    <a:pt x="906" y="623"/>
                  </a:cubicBezTo>
                  <a:cubicBezTo>
                    <a:pt x="895" y="627"/>
                    <a:pt x="870" y="634"/>
                    <a:pt x="841" y="634"/>
                  </a:cubicBezTo>
                  <a:cubicBezTo>
                    <a:pt x="768" y="634"/>
                    <a:pt x="722" y="592"/>
                    <a:pt x="704" y="510"/>
                  </a:cubicBezTo>
                  <a:cubicBezTo>
                    <a:pt x="702" y="501"/>
                    <a:pt x="693" y="495"/>
                    <a:pt x="684" y="497"/>
                  </a:cubicBezTo>
                  <a:cubicBezTo>
                    <a:pt x="675" y="498"/>
                    <a:pt x="669" y="507"/>
                    <a:pt x="670" y="516"/>
                  </a:cubicBezTo>
                  <a:lnTo>
                    <a:pt x="693" y="718"/>
                  </a:lnTo>
                  <a:lnTo>
                    <a:pt x="563" y="718"/>
                  </a:lnTo>
                  <a:lnTo>
                    <a:pt x="563" y="380"/>
                  </a:lnTo>
                  <a:cubicBezTo>
                    <a:pt x="571" y="380"/>
                    <a:pt x="577" y="380"/>
                    <a:pt x="582" y="380"/>
                  </a:cubicBezTo>
                  <a:close/>
                  <a:moveTo>
                    <a:pt x="365" y="470"/>
                  </a:moveTo>
                  <a:cubicBezTo>
                    <a:pt x="255" y="360"/>
                    <a:pt x="224" y="229"/>
                    <a:pt x="217" y="194"/>
                  </a:cubicBezTo>
                  <a:lnTo>
                    <a:pt x="275" y="147"/>
                  </a:lnTo>
                  <a:cubicBezTo>
                    <a:pt x="296" y="273"/>
                    <a:pt x="360" y="325"/>
                    <a:pt x="413" y="367"/>
                  </a:cubicBezTo>
                  <a:cubicBezTo>
                    <a:pt x="427" y="379"/>
                    <a:pt x="449" y="384"/>
                    <a:pt x="486" y="384"/>
                  </a:cubicBezTo>
                  <a:cubicBezTo>
                    <a:pt x="500" y="384"/>
                    <a:pt x="515" y="383"/>
                    <a:pt x="528" y="382"/>
                  </a:cubicBezTo>
                  <a:lnTo>
                    <a:pt x="528" y="718"/>
                  </a:lnTo>
                  <a:lnTo>
                    <a:pt x="397" y="718"/>
                  </a:lnTo>
                  <a:cubicBezTo>
                    <a:pt x="399" y="673"/>
                    <a:pt x="400" y="626"/>
                    <a:pt x="401" y="601"/>
                  </a:cubicBezTo>
                  <a:cubicBezTo>
                    <a:pt x="401" y="538"/>
                    <a:pt x="389" y="494"/>
                    <a:pt x="365" y="470"/>
                  </a:cubicBezTo>
                  <a:close/>
                  <a:moveTo>
                    <a:pt x="382" y="1046"/>
                  </a:moveTo>
                  <a:cubicBezTo>
                    <a:pt x="384" y="1008"/>
                    <a:pt x="389" y="916"/>
                    <a:pt x="393" y="822"/>
                  </a:cubicBezTo>
                  <a:lnTo>
                    <a:pt x="528" y="822"/>
                  </a:lnTo>
                  <a:lnTo>
                    <a:pt x="528" y="1046"/>
                  </a:lnTo>
                  <a:lnTo>
                    <a:pt x="382" y="1046"/>
                  </a:lnTo>
                  <a:close/>
                  <a:moveTo>
                    <a:pt x="563" y="1046"/>
                  </a:moveTo>
                  <a:lnTo>
                    <a:pt x="563" y="822"/>
                  </a:lnTo>
                  <a:lnTo>
                    <a:pt x="705" y="822"/>
                  </a:lnTo>
                  <a:lnTo>
                    <a:pt x="731" y="1046"/>
                  </a:lnTo>
                  <a:lnTo>
                    <a:pt x="563" y="104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5617" tIns="37808" rIns="75617" bIns="37808" numCol="1" anchor="t" anchorCtr="0" compatLnSpc="1">
              <a:prstTxWarp prst="textNoShape">
                <a:avLst/>
              </a:prstTxWarp>
            </a:bodyPr>
            <a:lstStyle/>
            <a:p>
              <a:pPr algn="l" defTabSz="7562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89" kern="0" dirty="0">
                <a:latin typeface="+mj-lt"/>
              </a:endParaRPr>
            </a:p>
          </p:txBody>
        </p:sp>
      </p:grpSp>
      <p:grpSp>
        <p:nvGrpSpPr>
          <p:cNvPr id="23" name="Group 66"/>
          <p:cNvGrpSpPr/>
          <p:nvPr/>
        </p:nvGrpSpPr>
        <p:grpSpPr>
          <a:xfrm rot="16200000">
            <a:off x="525894" y="4227788"/>
            <a:ext cx="907615" cy="495049"/>
            <a:chOff x="4500313" y="1207563"/>
            <a:chExt cx="1097541" cy="598642"/>
          </a:xfrm>
          <a:solidFill>
            <a:schemeClr val="tx1"/>
          </a:solidFill>
        </p:grpSpPr>
        <p:sp>
          <p:nvSpPr>
            <p:cNvPr id="24" name="Rectangle: Rounded Corners 67"/>
            <p:cNvSpPr>
              <a:spLocks noChangeAspect="1"/>
            </p:cNvSpPr>
            <p:nvPr/>
          </p:nvSpPr>
          <p:spPr>
            <a:xfrm>
              <a:off x="4549136" y="1207563"/>
              <a:ext cx="1011692" cy="598642"/>
            </a:xfrm>
            <a:prstGeom prst="roundRect">
              <a:avLst>
                <a:gd name="adj" fmla="val 71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5617" tIns="37808" rIns="75617" bIns="378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562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89" kern="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5" name="Partial Circle 68"/>
            <p:cNvSpPr>
              <a:spLocks/>
            </p:cNvSpPr>
            <p:nvPr/>
          </p:nvSpPr>
          <p:spPr>
            <a:xfrm rot="10800000">
              <a:off x="5476352" y="1208067"/>
              <a:ext cx="121502" cy="257453"/>
            </a:xfrm>
            <a:prstGeom prst="pie">
              <a:avLst>
                <a:gd name="adj1" fmla="val 4863403"/>
                <a:gd name="adj2" fmla="val 10800000"/>
              </a:avLst>
            </a:prstGeom>
            <a:grp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5617" tIns="37808" rIns="75617" bIns="378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562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89" kern="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6" name="Partial Circle 69"/>
            <p:cNvSpPr>
              <a:spLocks/>
            </p:cNvSpPr>
            <p:nvPr/>
          </p:nvSpPr>
          <p:spPr>
            <a:xfrm rot="10800000" flipH="1">
              <a:off x="4500313" y="1208066"/>
              <a:ext cx="121502" cy="257453"/>
            </a:xfrm>
            <a:prstGeom prst="pie">
              <a:avLst>
                <a:gd name="adj1" fmla="val 4863403"/>
                <a:gd name="adj2" fmla="val 10800000"/>
              </a:avLst>
            </a:prstGeom>
            <a:grp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5617" tIns="37808" rIns="75617" bIns="378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562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89" kern="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" name="Group 70"/>
          <p:cNvGrpSpPr/>
          <p:nvPr/>
        </p:nvGrpSpPr>
        <p:grpSpPr>
          <a:xfrm rot="16200000">
            <a:off x="525895" y="5745717"/>
            <a:ext cx="907615" cy="495049"/>
            <a:chOff x="4500313" y="1207563"/>
            <a:chExt cx="1097541" cy="598642"/>
          </a:xfrm>
          <a:solidFill>
            <a:schemeClr val="tx1"/>
          </a:solidFill>
        </p:grpSpPr>
        <p:sp>
          <p:nvSpPr>
            <p:cNvPr id="28" name="Rectangle: Rounded Corners 71"/>
            <p:cNvSpPr>
              <a:spLocks noChangeAspect="1"/>
            </p:cNvSpPr>
            <p:nvPr/>
          </p:nvSpPr>
          <p:spPr>
            <a:xfrm>
              <a:off x="4549136" y="1207563"/>
              <a:ext cx="1011692" cy="598642"/>
            </a:xfrm>
            <a:prstGeom prst="roundRect">
              <a:avLst>
                <a:gd name="adj" fmla="val 71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5617" tIns="37808" rIns="75617" bIns="378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562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89" kern="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9" name="Partial Circle 72"/>
            <p:cNvSpPr>
              <a:spLocks/>
            </p:cNvSpPr>
            <p:nvPr/>
          </p:nvSpPr>
          <p:spPr>
            <a:xfrm rot="10800000">
              <a:off x="5476352" y="1208067"/>
              <a:ext cx="121502" cy="257453"/>
            </a:xfrm>
            <a:prstGeom prst="pie">
              <a:avLst>
                <a:gd name="adj1" fmla="val 4863403"/>
                <a:gd name="adj2" fmla="val 10800000"/>
              </a:avLst>
            </a:prstGeom>
            <a:grp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5617" tIns="37808" rIns="75617" bIns="378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562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89" kern="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0" name="Partial Circle 73"/>
            <p:cNvSpPr>
              <a:spLocks/>
            </p:cNvSpPr>
            <p:nvPr/>
          </p:nvSpPr>
          <p:spPr>
            <a:xfrm rot="10800000" flipH="1">
              <a:off x="4500313" y="1208066"/>
              <a:ext cx="121502" cy="257453"/>
            </a:xfrm>
            <a:prstGeom prst="pie">
              <a:avLst>
                <a:gd name="adj1" fmla="val 4863403"/>
                <a:gd name="adj2" fmla="val 10800000"/>
              </a:avLst>
            </a:prstGeom>
            <a:grp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5617" tIns="37808" rIns="75617" bIns="378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562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89" kern="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31" name="POWER_USER_ID_ICONS_Umbrella3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755468" y="4277704"/>
            <a:ext cx="449557" cy="451629"/>
            <a:chOff x="2283" y="529"/>
            <a:chExt cx="3037" cy="3051"/>
          </a:xfrm>
          <a:solidFill>
            <a:schemeClr val="bg1"/>
          </a:solidFill>
        </p:grpSpPr>
        <p:sp>
          <p:nvSpPr>
            <p:cNvPr id="32" name="Freeform 231"/>
            <p:cNvSpPr>
              <a:spLocks/>
            </p:cNvSpPr>
            <p:nvPr/>
          </p:nvSpPr>
          <p:spPr bwMode="auto">
            <a:xfrm>
              <a:off x="2283" y="752"/>
              <a:ext cx="1255" cy="1400"/>
            </a:xfrm>
            <a:custGeom>
              <a:avLst/>
              <a:gdLst>
                <a:gd name="T0" fmla="*/ 159 w 316"/>
                <a:gd name="T1" fmla="*/ 283 h 352"/>
                <a:gd name="T2" fmla="*/ 162 w 316"/>
                <a:gd name="T3" fmla="*/ 269 h 352"/>
                <a:gd name="T4" fmla="*/ 162 w 316"/>
                <a:gd name="T5" fmla="*/ 268 h 352"/>
                <a:gd name="T6" fmla="*/ 169 w 316"/>
                <a:gd name="T7" fmla="*/ 240 h 352"/>
                <a:gd name="T8" fmla="*/ 170 w 316"/>
                <a:gd name="T9" fmla="*/ 238 h 352"/>
                <a:gd name="T10" fmla="*/ 173 w 316"/>
                <a:gd name="T11" fmla="*/ 226 h 352"/>
                <a:gd name="T12" fmla="*/ 175 w 316"/>
                <a:gd name="T13" fmla="*/ 219 h 352"/>
                <a:gd name="T14" fmla="*/ 177 w 316"/>
                <a:gd name="T15" fmla="*/ 212 h 352"/>
                <a:gd name="T16" fmla="*/ 178 w 316"/>
                <a:gd name="T17" fmla="*/ 209 h 352"/>
                <a:gd name="T18" fmla="*/ 188 w 316"/>
                <a:gd name="T19" fmla="*/ 183 h 352"/>
                <a:gd name="T20" fmla="*/ 190 w 316"/>
                <a:gd name="T21" fmla="*/ 176 h 352"/>
                <a:gd name="T22" fmla="*/ 201 w 316"/>
                <a:gd name="T23" fmla="*/ 150 h 352"/>
                <a:gd name="T24" fmla="*/ 204 w 316"/>
                <a:gd name="T25" fmla="*/ 145 h 352"/>
                <a:gd name="T26" fmla="*/ 218 w 316"/>
                <a:gd name="T27" fmla="*/ 118 h 352"/>
                <a:gd name="T28" fmla="*/ 218 w 316"/>
                <a:gd name="T29" fmla="*/ 118 h 352"/>
                <a:gd name="T30" fmla="*/ 316 w 316"/>
                <a:gd name="T31" fmla="*/ 0 h 352"/>
                <a:gd name="T32" fmla="*/ 0 w 316"/>
                <a:gd name="T33" fmla="*/ 349 h 352"/>
                <a:gd name="T34" fmla="*/ 67 w 316"/>
                <a:gd name="T35" fmla="*/ 336 h 352"/>
                <a:gd name="T36" fmla="*/ 149 w 316"/>
                <a:gd name="T37" fmla="*/ 352 h 352"/>
                <a:gd name="T38" fmla="*/ 159 w 316"/>
                <a:gd name="T39" fmla="*/ 284 h 352"/>
                <a:gd name="T40" fmla="*/ 159 w 316"/>
                <a:gd name="T41" fmla="*/ 28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6" h="352">
                  <a:moveTo>
                    <a:pt x="159" y="283"/>
                  </a:moveTo>
                  <a:cubicBezTo>
                    <a:pt x="160" y="278"/>
                    <a:pt x="161" y="274"/>
                    <a:pt x="162" y="269"/>
                  </a:cubicBezTo>
                  <a:cubicBezTo>
                    <a:pt x="162" y="269"/>
                    <a:pt x="162" y="268"/>
                    <a:pt x="162" y="268"/>
                  </a:cubicBezTo>
                  <a:cubicBezTo>
                    <a:pt x="164" y="259"/>
                    <a:pt x="166" y="250"/>
                    <a:pt x="169" y="240"/>
                  </a:cubicBezTo>
                  <a:cubicBezTo>
                    <a:pt x="169" y="240"/>
                    <a:pt x="169" y="239"/>
                    <a:pt x="170" y="238"/>
                  </a:cubicBezTo>
                  <a:cubicBezTo>
                    <a:pt x="171" y="234"/>
                    <a:pt x="172" y="230"/>
                    <a:pt x="173" y="226"/>
                  </a:cubicBezTo>
                  <a:cubicBezTo>
                    <a:pt x="174" y="224"/>
                    <a:pt x="174" y="222"/>
                    <a:pt x="175" y="219"/>
                  </a:cubicBezTo>
                  <a:cubicBezTo>
                    <a:pt x="176" y="217"/>
                    <a:pt x="176" y="215"/>
                    <a:pt x="177" y="212"/>
                  </a:cubicBezTo>
                  <a:cubicBezTo>
                    <a:pt x="178" y="211"/>
                    <a:pt x="178" y="210"/>
                    <a:pt x="178" y="209"/>
                  </a:cubicBezTo>
                  <a:cubicBezTo>
                    <a:pt x="181" y="200"/>
                    <a:pt x="184" y="192"/>
                    <a:pt x="188" y="183"/>
                  </a:cubicBezTo>
                  <a:cubicBezTo>
                    <a:pt x="189" y="181"/>
                    <a:pt x="189" y="178"/>
                    <a:pt x="190" y="176"/>
                  </a:cubicBezTo>
                  <a:cubicBezTo>
                    <a:pt x="194" y="167"/>
                    <a:pt x="197" y="159"/>
                    <a:pt x="201" y="150"/>
                  </a:cubicBezTo>
                  <a:cubicBezTo>
                    <a:pt x="202" y="148"/>
                    <a:pt x="203" y="147"/>
                    <a:pt x="204" y="145"/>
                  </a:cubicBezTo>
                  <a:cubicBezTo>
                    <a:pt x="208" y="136"/>
                    <a:pt x="213" y="127"/>
                    <a:pt x="218" y="118"/>
                  </a:cubicBezTo>
                  <a:cubicBezTo>
                    <a:pt x="218" y="118"/>
                    <a:pt x="218" y="118"/>
                    <a:pt x="218" y="118"/>
                  </a:cubicBezTo>
                  <a:cubicBezTo>
                    <a:pt x="241" y="75"/>
                    <a:pt x="273" y="34"/>
                    <a:pt x="316" y="0"/>
                  </a:cubicBezTo>
                  <a:cubicBezTo>
                    <a:pt x="145" y="30"/>
                    <a:pt x="13" y="173"/>
                    <a:pt x="0" y="349"/>
                  </a:cubicBezTo>
                  <a:cubicBezTo>
                    <a:pt x="21" y="340"/>
                    <a:pt x="43" y="336"/>
                    <a:pt x="67" y="336"/>
                  </a:cubicBezTo>
                  <a:cubicBezTo>
                    <a:pt x="100" y="336"/>
                    <a:pt x="130" y="345"/>
                    <a:pt x="149" y="352"/>
                  </a:cubicBezTo>
                  <a:cubicBezTo>
                    <a:pt x="150" y="336"/>
                    <a:pt x="153" y="312"/>
                    <a:pt x="159" y="284"/>
                  </a:cubicBezTo>
                  <a:cubicBezTo>
                    <a:pt x="159" y="284"/>
                    <a:pt x="159" y="283"/>
                    <a:pt x="159" y="28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75617" tIns="37808" rIns="75617" bIns="37808" numCol="1" anchor="t" anchorCtr="0" compatLnSpc="1">
              <a:prstTxWarp prst="textNoShape">
                <a:avLst/>
              </a:prstTxWarp>
            </a:bodyPr>
            <a:lstStyle/>
            <a:p>
              <a:pPr algn="l" defTabSz="7562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89" kern="0" dirty="0">
                <a:latin typeface="+mj-lt"/>
              </a:endParaRPr>
            </a:p>
          </p:txBody>
        </p:sp>
        <p:sp>
          <p:nvSpPr>
            <p:cNvPr id="33" name="Freeform 232"/>
            <p:cNvSpPr>
              <a:spLocks/>
            </p:cNvSpPr>
            <p:nvPr/>
          </p:nvSpPr>
          <p:spPr bwMode="auto">
            <a:xfrm>
              <a:off x="2875" y="2104"/>
              <a:ext cx="1060" cy="1476"/>
            </a:xfrm>
            <a:custGeom>
              <a:avLst/>
              <a:gdLst>
                <a:gd name="T0" fmla="*/ 200 w 267"/>
                <a:gd name="T1" fmla="*/ 1 h 371"/>
                <a:gd name="T2" fmla="*/ 200 w 267"/>
                <a:gd name="T3" fmla="*/ 238 h 371"/>
                <a:gd name="T4" fmla="*/ 133 w 267"/>
                <a:gd name="T5" fmla="*/ 304 h 371"/>
                <a:gd name="T6" fmla="*/ 67 w 267"/>
                <a:gd name="T7" fmla="*/ 238 h 371"/>
                <a:gd name="T8" fmla="*/ 33 w 267"/>
                <a:gd name="T9" fmla="*/ 204 h 371"/>
                <a:gd name="T10" fmla="*/ 0 w 267"/>
                <a:gd name="T11" fmla="*/ 238 h 371"/>
                <a:gd name="T12" fmla="*/ 133 w 267"/>
                <a:gd name="T13" fmla="*/ 371 h 371"/>
                <a:gd name="T14" fmla="*/ 267 w 267"/>
                <a:gd name="T15" fmla="*/ 238 h 371"/>
                <a:gd name="T16" fmla="*/ 267 w 267"/>
                <a:gd name="T17" fmla="*/ 1 h 371"/>
                <a:gd name="T18" fmla="*/ 233 w 267"/>
                <a:gd name="T19" fmla="*/ 0 h 371"/>
                <a:gd name="T20" fmla="*/ 200 w 267"/>
                <a:gd name="T21" fmla="*/ 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1">
                  <a:moveTo>
                    <a:pt x="200" y="1"/>
                  </a:moveTo>
                  <a:lnTo>
                    <a:pt x="200" y="238"/>
                  </a:lnTo>
                  <a:cubicBezTo>
                    <a:pt x="200" y="274"/>
                    <a:pt x="170" y="304"/>
                    <a:pt x="133" y="304"/>
                  </a:cubicBezTo>
                  <a:cubicBezTo>
                    <a:pt x="97" y="304"/>
                    <a:pt x="67" y="274"/>
                    <a:pt x="67" y="238"/>
                  </a:cubicBezTo>
                  <a:cubicBezTo>
                    <a:pt x="67" y="219"/>
                    <a:pt x="52" y="204"/>
                    <a:pt x="33" y="204"/>
                  </a:cubicBezTo>
                  <a:cubicBezTo>
                    <a:pt x="15" y="204"/>
                    <a:pt x="0" y="219"/>
                    <a:pt x="0" y="238"/>
                  </a:cubicBezTo>
                  <a:cubicBezTo>
                    <a:pt x="0" y="311"/>
                    <a:pt x="60" y="371"/>
                    <a:pt x="133" y="371"/>
                  </a:cubicBezTo>
                  <a:cubicBezTo>
                    <a:pt x="207" y="371"/>
                    <a:pt x="267" y="311"/>
                    <a:pt x="267" y="238"/>
                  </a:cubicBezTo>
                  <a:lnTo>
                    <a:pt x="267" y="1"/>
                  </a:lnTo>
                  <a:cubicBezTo>
                    <a:pt x="256" y="0"/>
                    <a:pt x="245" y="0"/>
                    <a:pt x="233" y="0"/>
                  </a:cubicBezTo>
                  <a:cubicBezTo>
                    <a:pt x="222" y="0"/>
                    <a:pt x="211" y="0"/>
                    <a:pt x="20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75617" tIns="37808" rIns="75617" bIns="37808" numCol="1" anchor="t" anchorCtr="0" compatLnSpc="1">
              <a:prstTxWarp prst="textNoShape">
                <a:avLst/>
              </a:prstTxWarp>
            </a:bodyPr>
            <a:lstStyle/>
            <a:p>
              <a:pPr algn="l" defTabSz="7562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89" kern="0" dirty="0">
                <a:latin typeface="+mj-lt"/>
              </a:endParaRPr>
            </a:p>
          </p:txBody>
        </p:sp>
        <p:sp>
          <p:nvSpPr>
            <p:cNvPr id="34" name="Freeform 233"/>
            <p:cNvSpPr>
              <a:spLocks/>
            </p:cNvSpPr>
            <p:nvPr/>
          </p:nvSpPr>
          <p:spPr bwMode="auto">
            <a:xfrm>
              <a:off x="4066" y="752"/>
              <a:ext cx="1254" cy="1400"/>
            </a:xfrm>
            <a:custGeom>
              <a:avLst/>
              <a:gdLst>
                <a:gd name="T0" fmla="*/ 0 w 316"/>
                <a:gd name="T1" fmla="*/ 0 h 352"/>
                <a:gd name="T2" fmla="*/ 98 w 316"/>
                <a:gd name="T3" fmla="*/ 118 h 352"/>
                <a:gd name="T4" fmla="*/ 98 w 316"/>
                <a:gd name="T5" fmla="*/ 118 h 352"/>
                <a:gd name="T6" fmla="*/ 112 w 316"/>
                <a:gd name="T7" fmla="*/ 145 h 352"/>
                <a:gd name="T8" fmla="*/ 114 w 316"/>
                <a:gd name="T9" fmla="*/ 150 h 352"/>
                <a:gd name="T10" fmla="*/ 125 w 316"/>
                <a:gd name="T11" fmla="*/ 176 h 352"/>
                <a:gd name="T12" fmla="*/ 128 w 316"/>
                <a:gd name="T13" fmla="*/ 183 h 352"/>
                <a:gd name="T14" fmla="*/ 137 w 316"/>
                <a:gd name="T15" fmla="*/ 209 h 352"/>
                <a:gd name="T16" fmla="*/ 138 w 316"/>
                <a:gd name="T17" fmla="*/ 212 h 352"/>
                <a:gd name="T18" fmla="*/ 141 w 316"/>
                <a:gd name="T19" fmla="*/ 219 h 352"/>
                <a:gd name="T20" fmla="*/ 143 w 316"/>
                <a:gd name="T21" fmla="*/ 226 h 352"/>
                <a:gd name="T22" fmla="*/ 146 w 316"/>
                <a:gd name="T23" fmla="*/ 238 h 352"/>
                <a:gd name="T24" fmla="*/ 147 w 316"/>
                <a:gd name="T25" fmla="*/ 241 h 352"/>
                <a:gd name="T26" fmla="*/ 153 w 316"/>
                <a:gd name="T27" fmla="*/ 268 h 352"/>
                <a:gd name="T28" fmla="*/ 154 w 316"/>
                <a:gd name="T29" fmla="*/ 269 h 352"/>
                <a:gd name="T30" fmla="*/ 157 w 316"/>
                <a:gd name="T31" fmla="*/ 283 h 352"/>
                <a:gd name="T32" fmla="*/ 157 w 316"/>
                <a:gd name="T33" fmla="*/ 284 h 352"/>
                <a:gd name="T34" fmla="*/ 167 w 316"/>
                <a:gd name="T35" fmla="*/ 352 h 352"/>
                <a:gd name="T36" fmla="*/ 248 w 316"/>
                <a:gd name="T37" fmla="*/ 336 h 352"/>
                <a:gd name="T38" fmla="*/ 316 w 316"/>
                <a:gd name="T39" fmla="*/ 349 h 352"/>
                <a:gd name="T40" fmla="*/ 0 w 316"/>
                <a:gd name="T41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6" h="352">
                  <a:moveTo>
                    <a:pt x="0" y="0"/>
                  </a:moveTo>
                  <a:cubicBezTo>
                    <a:pt x="42" y="34"/>
                    <a:pt x="74" y="75"/>
                    <a:pt x="98" y="118"/>
                  </a:cubicBezTo>
                  <a:cubicBezTo>
                    <a:pt x="98" y="118"/>
                    <a:pt x="98" y="118"/>
                    <a:pt x="98" y="118"/>
                  </a:cubicBezTo>
                  <a:cubicBezTo>
                    <a:pt x="103" y="127"/>
                    <a:pt x="108" y="136"/>
                    <a:pt x="112" y="145"/>
                  </a:cubicBezTo>
                  <a:cubicBezTo>
                    <a:pt x="113" y="147"/>
                    <a:pt x="113" y="148"/>
                    <a:pt x="114" y="150"/>
                  </a:cubicBezTo>
                  <a:cubicBezTo>
                    <a:pt x="118" y="159"/>
                    <a:pt x="122" y="167"/>
                    <a:pt x="125" y="176"/>
                  </a:cubicBezTo>
                  <a:cubicBezTo>
                    <a:pt x="126" y="178"/>
                    <a:pt x="127" y="181"/>
                    <a:pt x="128" y="183"/>
                  </a:cubicBezTo>
                  <a:cubicBezTo>
                    <a:pt x="131" y="192"/>
                    <a:pt x="134" y="200"/>
                    <a:pt x="137" y="209"/>
                  </a:cubicBezTo>
                  <a:cubicBezTo>
                    <a:pt x="138" y="210"/>
                    <a:pt x="138" y="211"/>
                    <a:pt x="138" y="212"/>
                  </a:cubicBezTo>
                  <a:cubicBezTo>
                    <a:pt x="139" y="215"/>
                    <a:pt x="140" y="217"/>
                    <a:pt x="141" y="219"/>
                  </a:cubicBezTo>
                  <a:cubicBezTo>
                    <a:pt x="141" y="221"/>
                    <a:pt x="142" y="224"/>
                    <a:pt x="143" y="226"/>
                  </a:cubicBezTo>
                  <a:cubicBezTo>
                    <a:pt x="144" y="230"/>
                    <a:pt x="145" y="234"/>
                    <a:pt x="146" y="238"/>
                  </a:cubicBezTo>
                  <a:cubicBezTo>
                    <a:pt x="146" y="239"/>
                    <a:pt x="147" y="240"/>
                    <a:pt x="147" y="241"/>
                  </a:cubicBezTo>
                  <a:cubicBezTo>
                    <a:pt x="149" y="250"/>
                    <a:pt x="151" y="259"/>
                    <a:pt x="153" y="268"/>
                  </a:cubicBezTo>
                  <a:cubicBezTo>
                    <a:pt x="153" y="268"/>
                    <a:pt x="154" y="269"/>
                    <a:pt x="154" y="269"/>
                  </a:cubicBezTo>
                  <a:cubicBezTo>
                    <a:pt x="155" y="274"/>
                    <a:pt x="156" y="278"/>
                    <a:pt x="157" y="283"/>
                  </a:cubicBezTo>
                  <a:cubicBezTo>
                    <a:pt x="157" y="283"/>
                    <a:pt x="157" y="284"/>
                    <a:pt x="157" y="284"/>
                  </a:cubicBezTo>
                  <a:cubicBezTo>
                    <a:pt x="162" y="312"/>
                    <a:pt x="165" y="336"/>
                    <a:pt x="167" y="352"/>
                  </a:cubicBezTo>
                  <a:cubicBezTo>
                    <a:pt x="186" y="345"/>
                    <a:pt x="215" y="336"/>
                    <a:pt x="248" y="336"/>
                  </a:cubicBezTo>
                  <a:cubicBezTo>
                    <a:pt x="272" y="336"/>
                    <a:pt x="295" y="340"/>
                    <a:pt x="316" y="349"/>
                  </a:cubicBezTo>
                  <a:cubicBezTo>
                    <a:pt x="303" y="173"/>
                    <a:pt x="170" y="30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75617" tIns="37808" rIns="75617" bIns="37808" numCol="1" anchor="t" anchorCtr="0" compatLnSpc="1">
              <a:prstTxWarp prst="textNoShape">
                <a:avLst/>
              </a:prstTxWarp>
            </a:bodyPr>
            <a:lstStyle/>
            <a:p>
              <a:pPr algn="l" defTabSz="7562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89" kern="0" dirty="0">
                <a:latin typeface="+mj-lt"/>
              </a:endParaRPr>
            </a:p>
          </p:txBody>
        </p:sp>
        <p:sp>
          <p:nvSpPr>
            <p:cNvPr id="35" name="Freeform 234"/>
            <p:cNvSpPr>
              <a:spLocks/>
            </p:cNvSpPr>
            <p:nvPr/>
          </p:nvSpPr>
          <p:spPr bwMode="auto">
            <a:xfrm>
              <a:off x="4665" y="2255"/>
              <a:ext cx="4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75617" tIns="37808" rIns="75617" bIns="37808" numCol="1" anchor="t" anchorCtr="0" compatLnSpc="1">
              <a:prstTxWarp prst="textNoShape">
                <a:avLst/>
              </a:prstTxWarp>
            </a:bodyPr>
            <a:lstStyle/>
            <a:p>
              <a:pPr algn="l" defTabSz="7562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89" kern="0" dirty="0">
                <a:latin typeface="+mj-lt"/>
              </a:endParaRPr>
            </a:p>
          </p:txBody>
        </p:sp>
        <p:sp>
          <p:nvSpPr>
            <p:cNvPr id="36" name="Freeform 235"/>
            <p:cNvSpPr>
              <a:spLocks/>
            </p:cNvSpPr>
            <p:nvPr/>
          </p:nvSpPr>
          <p:spPr bwMode="auto">
            <a:xfrm>
              <a:off x="3014" y="529"/>
              <a:ext cx="1576" cy="1579"/>
            </a:xfrm>
            <a:custGeom>
              <a:avLst/>
              <a:gdLst>
                <a:gd name="T0" fmla="*/ 226 w 397"/>
                <a:gd name="T1" fmla="*/ 69 h 397"/>
                <a:gd name="T2" fmla="*/ 232 w 397"/>
                <a:gd name="T3" fmla="*/ 50 h 397"/>
                <a:gd name="T4" fmla="*/ 232 w 397"/>
                <a:gd name="T5" fmla="*/ 34 h 397"/>
                <a:gd name="T6" fmla="*/ 198 w 397"/>
                <a:gd name="T7" fmla="*/ 0 h 397"/>
                <a:gd name="T8" fmla="*/ 165 w 397"/>
                <a:gd name="T9" fmla="*/ 34 h 397"/>
                <a:gd name="T10" fmla="*/ 165 w 397"/>
                <a:gd name="T11" fmla="*/ 50 h 397"/>
                <a:gd name="T12" fmla="*/ 171 w 397"/>
                <a:gd name="T13" fmla="*/ 69 h 397"/>
                <a:gd name="T14" fmla="*/ 0 w 397"/>
                <a:gd name="T15" fmla="*/ 397 h 397"/>
                <a:gd name="T16" fmla="*/ 198 w 397"/>
                <a:gd name="T17" fmla="*/ 362 h 397"/>
                <a:gd name="T18" fmla="*/ 397 w 397"/>
                <a:gd name="T19" fmla="*/ 397 h 397"/>
                <a:gd name="T20" fmla="*/ 226 w 397"/>
                <a:gd name="T21" fmla="*/ 69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7" h="397">
                  <a:moveTo>
                    <a:pt x="226" y="69"/>
                  </a:moveTo>
                  <a:cubicBezTo>
                    <a:pt x="230" y="64"/>
                    <a:pt x="232" y="57"/>
                    <a:pt x="232" y="50"/>
                  </a:cubicBezTo>
                  <a:lnTo>
                    <a:pt x="232" y="34"/>
                  </a:lnTo>
                  <a:cubicBezTo>
                    <a:pt x="232" y="15"/>
                    <a:pt x="217" y="0"/>
                    <a:pt x="198" y="0"/>
                  </a:cubicBezTo>
                  <a:cubicBezTo>
                    <a:pt x="180" y="0"/>
                    <a:pt x="165" y="15"/>
                    <a:pt x="165" y="34"/>
                  </a:cubicBezTo>
                  <a:lnTo>
                    <a:pt x="165" y="50"/>
                  </a:lnTo>
                  <a:cubicBezTo>
                    <a:pt x="165" y="57"/>
                    <a:pt x="167" y="64"/>
                    <a:pt x="171" y="69"/>
                  </a:cubicBezTo>
                  <a:cubicBezTo>
                    <a:pt x="41" y="156"/>
                    <a:pt x="8" y="323"/>
                    <a:pt x="0" y="397"/>
                  </a:cubicBezTo>
                  <a:cubicBezTo>
                    <a:pt x="47" y="375"/>
                    <a:pt x="132" y="362"/>
                    <a:pt x="198" y="362"/>
                  </a:cubicBezTo>
                  <a:cubicBezTo>
                    <a:pt x="265" y="362"/>
                    <a:pt x="350" y="375"/>
                    <a:pt x="397" y="397"/>
                  </a:cubicBezTo>
                  <a:cubicBezTo>
                    <a:pt x="389" y="323"/>
                    <a:pt x="356" y="156"/>
                    <a:pt x="226" y="6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75617" tIns="37808" rIns="75617" bIns="37808" numCol="1" anchor="t" anchorCtr="0" compatLnSpc="1">
              <a:prstTxWarp prst="textNoShape">
                <a:avLst/>
              </a:prstTxWarp>
            </a:bodyPr>
            <a:lstStyle/>
            <a:p>
              <a:pPr algn="l" defTabSz="7562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89" kern="0" dirty="0">
                <a:latin typeface="+mj-lt"/>
              </a:endParaRPr>
            </a:p>
          </p:txBody>
        </p:sp>
      </p:grpSp>
      <p:grpSp>
        <p:nvGrpSpPr>
          <p:cNvPr id="37" name="POWER_USER_ID_ICONS_Speedometer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755786" y="5795914"/>
            <a:ext cx="456007" cy="417212"/>
            <a:chOff x="2176" y="469"/>
            <a:chExt cx="3256" cy="2979"/>
          </a:xfrm>
          <a:solidFill>
            <a:schemeClr val="bg1"/>
          </a:solidFill>
        </p:grpSpPr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3272" y="2915"/>
              <a:ext cx="1060" cy="533"/>
            </a:xfrm>
            <a:custGeom>
              <a:avLst/>
              <a:gdLst>
                <a:gd name="T0" fmla="*/ 217 w 267"/>
                <a:gd name="T1" fmla="*/ 0 h 134"/>
                <a:gd name="T2" fmla="*/ 50 w 267"/>
                <a:gd name="T3" fmla="*/ 0 h 134"/>
                <a:gd name="T4" fmla="*/ 0 w 267"/>
                <a:gd name="T5" fmla="*/ 50 h 134"/>
                <a:gd name="T6" fmla="*/ 0 w 267"/>
                <a:gd name="T7" fmla="*/ 84 h 134"/>
                <a:gd name="T8" fmla="*/ 50 w 267"/>
                <a:gd name="T9" fmla="*/ 134 h 134"/>
                <a:gd name="T10" fmla="*/ 217 w 267"/>
                <a:gd name="T11" fmla="*/ 134 h 134"/>
                <a:gd name="T12" fmla="*/ 267 w 267"/>
                <a:gd name="T13" fmla="*/ 84 h 134"/>
                <a:gd name="T14" fmla="*/ 267 w 267"/>
                <a:gd name="T15" fmla="*/ 50 h 134"/>
                <a:gd name="T16" fmla="*/ 217 w 267"/>
                <a:gd name="T1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134">
                  <a:moveTo>
                    <a:pt x="217" y="0"/>
                  </a:moveTo>
                  <a:lnTo>
                    <a:pt x="50" y="0"/>
                  </a:lnTo>
                  <a:cubicBezTo>
                    <a:pt x="22" y="0"/>
                    <a:pt x="0" y="23"/>
                    <a:pt x="0" y="50"/>
                  </a:cubicBezTo>
                  <a:lnTo>
                    <a:pt x="0" y="84"/>
                  </a:lnTo>
                  <a:cubicBezTo>
                    <a:pt x="0" y="111"/>
                    <a:pt x="22" y="134"/>
                    <a:pt x="50" y="134"/>
                  </a:cubicBezTo>
                  <a:lnTo>
                    <a:pt x="217" y="134"/>
                  </a:lnTo>
                  <a:cubicBezTo>
                    <a:pt x="244" y="134"/>
                    <a:pt x="267" y="111"/>
                    <a:pt x="267" y="84"/>
                  </a:cubicBezTo>
                  <a:lnTo>
                    <a:pt x="267" y="50"/>
                  </a:lnTo>
                  <a:cubicBezTo>
                    <a:pt x="267" y="23"/>
                    <a:pt x="244" y="0"/>
                    <a:pt x="21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75617" tIns="37808" rIns="75617" bIns="37808" numCol="1" anchor="t" anchorCtr="0" compatLnSpc="1">
              <a:prstTxWarp prst="textNoShape">
                <a:avLst/>
              </a:prstTxWarp>
            </a:bodyPr>
            <a:lstStyle/>
            <a:p>
              <a:pPr algn="l" defTabSz="7562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89" kern="0" dirty="0">
                <a:latin typeface="+mj-lt"/>
              </a:endParaRPr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3470" y="1452"/>
              <a:ext cx="1001" cy="1002"/>
            </a:xfrm>
            <a:custGeom>
              <a:avLst/>
              <a:gdLst>
                <a:gd name="T0" fmla="*/ 218 w 252"/>
                <a:gd name="T1" fmla="*/ 5 h 252"/>
                <a:gd name="T2" fmla="*/ 141 w 252"/>
                <a:gd name="T3" fmla="*/ 53 h 252"/>
                <a:gd name="T4" fmla="*/ 89 w 252"/>
                <a:gd name="T5" fmla="*/ 86 h 252"/>
                <a:gd name="T6" fmla="*/ 89 w 252"/>
                <a:gd name="T7" fmla="*/ 86 h 252"/>
                <a:gd name="T8" fmla="*/ 83 w 252"/>
                <a:gd name="T9" fmla="*/ 85 h 252"/>
                <a:gd name="T10" fmla="*/ 0 w 252"/>
                <a:gd name="T11" fmla="*/ 168 h 252"/>
                <a:gd name="T12" fmla="*/ 1 w 252"/>
                <a:gd name="T13" fmla="*/ 174 h 252"/>
                <a:gd name="T14" fmla="*/ 1 w 252"/>
                <a:gd name="T15" fmla="*/ 174 h 252"/>
                <a:gd name="T16" fmla="*/ 83 w 252"/>
                <a:gd name="T17" fmla="*/ 252 h 252"/>
                <a:gd name="T18" fmla="*/ 167 w 252"/>
                <a:gd name="T19" fmla="*/ 168 h 252"/>
                <a:gd name="T20" fmla="*/ 166 w 252"/>
                <a:gd name="T21" fmla="*/ 163 h 252"/>
                <a:gd name="T22" fmla="*/ 166 w 252"/>
                <a:gd name="T23" fmla="*/ 163 h 252"/>
                <a:gd name="T24" fmla="*/ 198 w 252"/>
                <a:gd name="T25" fmla="*/ 111 h 252"/>
                <a:gd name="T26" fmla="*/ 247 w 252"/>
                <a:gd name="T27" fmla="*/ 34 h 252"/>
                <a:gd name="T28" fmla="*/ 244 w 252"/>
                <a:gd name="T29" fmla="*/ 8 h 252"/>
                <a:gd name="T30" fmla="*/ 218 w 252"/>
                <a:gd name="T31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2" h="252">
                  <a:moveTo>
                    <a:pt x="218" y="5"/>
                  </a:moveTo>
                  <a:lnTo>
                    <a:pt x="141" y="53"/>
                  </a:lnTo>
                  <a:lnTo>
                    <a:pt x="89" y="86"/>
                  </a:lnTo>
                  <a:lnTo>
                    <a:pt x="89" y="86"/>
                  </a:lnTo>
                  <a:cubicBezTo>
                    <a:pt x="87" y="85"/>
                    <a:pt x="85" y="85"/>
                    <a:pt x="83" y="85"/>
                  </a:cubicBezTo>
                  <a:cubicBezTo>
                    <a:pt x="37" y="85"/>
                    <a:pt x="0" y="122"/>
                    <a:pt x="0" y="168"/>
                  </a:cubicBezTo>
                  <a:cubicBezTo>
                    <a:pt x="0" y="170"/>
                    <a:pt x="0" y="172"/>
                    <a:pt x="1" y="174"/>
                  </a:cubicBezTo>
                  <a:lnTo>
                    <a:pt x="1" y="174"/>
                  </a:lnTo>
                  <a:cubicBezTo>
                    <a:pt x="3" y="217"/>
                    <a:pt x="39" y="252"/>
                    <a:pt x="83" y="252"/>
                  </a:cubicBezTo>
                  <a:cubicBezTo>
                    <a:pt x="129" y="252"/>
                    <a:pt x="167" y="214"/>
                    <a:pt x="167" y="168"/>
                  </a:cubicBezTo>
                  <a:cubicBezTo>
                    <a:pt x="167" y="166"/>
                    <a:pt x="166" y="165"/>
                    <a:pt x="166" y="163"/>
                  </a:cubicBezTo>
                  <a:lnTo>
                    <a:pt x="166" y="163"/>
                  </a:lnTo>
                  <a:lnTo>
                    <a:pt x="198" y="111"/>
                  </a:lnTo>
                  <a:lnTo>
                    <a:pt x="247" y="34"/>
                  </a:lnTo>
                  <a:cubicBezTo>
                    <a:pt x="252" y="25"/>
                    <a:pt x="251" y="15"/>
                    <a:pt x="244" y="8"/>
                  </a:cubicBezTo>
                  <a:cubicBezTo>
                    <a:pt x="237" y="1"/>
                    <a:pt x="226" y="0"/>
                    <a:pt x="218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75617" tIns="37808" rIns="75617" bIns="37808" numCol="1" anchor="t" anchorCtr="0" compatLnSpc="1">
              <a:prstTxWarp prst="textNoShape">
                <a:avLst/>
              </a:prstTxWarp>
            </a:bodyPr>
            <a:lstStyle/>
            <a:p>
              <a:pPr algn="l" defTabSz="7562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89" kern="0" dirty="0">
                <a:latin typeface="+mj-lt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891" y="652"/>
              <a:ext cx="377" cy="446"/>
            </a:xfrm>
            <a:custGeom>
              <a:avLst/>
              <a:gdLst>
                <a:gd name="T0" fmla="*/ 68 w 95"/>
                <a:gd name="T1" fmla="*/ 22 h 112"/>
                <a:gd name="T2" fmla="*/ 23 w 95"/>
                <a:gd name="T3" fmla="*/ 10 h 112"/>
                <a:gd name="T4" fmla="*/ 11 w 95"/>
                <a:gd name="T5" fmla="*/ 55 h 112"/>
                <a:gd name="T6" fmla="*/ 38 w 95"/>
                <a:gd name="T7" fmla="*/ 93 h 112"/>
                <a:gd name="T8" fmla="*/ 78 w 95"/>
                <a:gd name="T9" fmla="*/ 104 h 112"/>
                <a:gd name="T10" fmla="*/ 88 w 95"/>
                <a:gd name="T11" fmla="*/ 64 h 112"/>
                <a:gd name="T12" fmla="*/ 68 w 95"/>
                <a:gd name="T13" fmla="*/ 2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12">
                  <a:moveTo>
                    <a:pt x="68" y="22"/>
                  </a:moveTo>
                  <a:cubicBezTo>
                    <a:pt x="61" y="6"/>
                    <a:pt x="40" y="0"/>
                    <a:pt x="23" y="10"/>
                  </a:cubicBezTo>
                  <a:cubicBezTo>
                    <a:pt x="6" y="21"/>
                    <a:pt x="0" y="41"/>
                    <a:pt x="11" y="55"/>
                  </a:cubicBezTo>
                  <a:lnTo>
                    <a:pt x="38" y="93"/>
                  </a:lnTo>
                  <a:cubicBezTo>
                    <a:pt x="47" y="106"/>
                    <a:pt x="66" y="112"/>
                    <a:pt x="78" y="104"/>
                  </a:cubicBezTo>
                  <a:cubicBezTo>
                    <a:pt x="90" y="97"/>
                    <a:pt x="95" y="80"/>
                    <a:pt x="88" y="64"/>
                  </a:cubicBezTo>
                  <a:lnTo>
                    <a:pt x="68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75617" tIns="37808" rIns="75617" bIns="37808" numCol="1" anchor="t" anchorCtr="0" compatLnSpc="1">
              <a:prstTxWarp prst="textNoShape">
                <a:avLst/>
              </a:prstTxWarp>
            </a:bodyPr>
            <a:lstStyle/>
            <a:p>
              <a:pPr algn="l" defTabSz="7562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89" kern="0" dirty="0">
                <a:latin typeface="+mj-lt"/>
              </a:endParaRPr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2363" y="1217"/>
              <a:ext cx="417" cy="346"/>
            </a:xfrm>
            <a:custGeom>
              <a:avLst/>
              <a:gdLst>
                <a:gd name="T0" fmla="*/ 19 w 105"/>
                <a:gd name="T1" fmla="*/ 64 h 87"/>
                <a:gd name="T2" fmla="*/ 61 w 105"/>
                <a:gd name="T3" fmla="*/ 83 h 87"/>
                <a:gd name="T4" fmla="*/ 84 w 105"/>
                <a:gd name="T5" fmla="*/ 85 h 87"/>
                <a:gd name="T6" fmla="*/ 101 w 105"/>
                <a:gd name="T7" fmla="*/ 73 h 87"/>
                <a:gd name="T8" fmla="*/ 103 w 105"/>
                <a:gd name="T9" fmla="*/ 52 h 87"/>
                <a:gd name="T10" fmla="*/ 90 w 105"/>
                <a:gd name="T11" fmla="*/ 33 h 87"/>
                <a:gd name="T12" fmla="*/ 51 w 105"/>
                <a:gd name="T13" fmla="*/ 6 h 87"/>
                <a:gd name="T14" fmla="*/ 27 w 105"/>
                <a:gd name="T15" fmla="*/ 2 h 87"/>
                <a:gd name="T16" fmla="*/ 7 w 105"/>
                <a:gd name="T17" fmla="*/ 19 h 87"/>
                <a:gd name="T18" fmla="*/ 3 w 105"/>
                <a:gd name="T19" fmla="*/ 45 h 87"/>
                <a:gd name="T20" fmla="*/ 19 w 105"/>
                <a:gd name="T21" fmla="*/ 6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" h="87">
                  <a:moveTo>
                    <a:pt x="19" y="64"/>
                  </a:moveTo>
                  <a:lnTo>
                    <a:pt x="61" y="83"/>
                  </a:lnTo>
                  <a:cubicBezTo>
                    <a:pt x="69" y="87"/>
                    <a:pt x="77" y="87"/>
                    <a:pt x="84" y="85"/>
                  </a:cubicBezTo>
                  <a:cubicBezTo>
                    <a:pt x="91" y="83"/>
                    <a:pt x="97" y="79"/>
                    <a:pt x="101" y="73"/>
                  </a:cubicBezTo>
                  <a:cubicBezTo>
                    <a:pt x="105" y="67"/>
                    <a:pt x="105" y="59"/>
                    <a:pt x="103" y="52"/>
                  </a:cubicBezTo>
                  <a:cubicBezTo>
                    <a:pt x="101" y="45"/>
                    <a:pt x="97" y="38"/>
                    <a:pt x="90" y="33"/>
                  </a:cubicBezTo>
                  <a:lnTo>
                    <a:pt x="51" y="6"/>
                  </a:lnTo>
                  <a:cubicBezTo>
                    <a:pt x="44" y="2"/>
                    <a:pt x="36" y="0"/>
                    <a:pt x="27" y="2"/>
                  </a:cubicBezTo>
                  <a:cubicBezTo>
                    <a:pt x="19" y="5"/>
                    <a:pt x="12" y="11"/>
                    <a:pt x="7" y="19"/>
                  </a:cubicBezTo>
                  <a:cubicBezTo>
                    <a:pt x="1" y="28"/>
                    <a:pt x="0" y="37"/>
                    <a:pt x="3" y="45"/>
                  </a:cubicBezTo>
                  <a:cubicBezTo>
                    <a:pt x="5" y="54"/>
                    <a:pt x="11" y="60"/>
                    <a:pt x="19" y="6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75617" tIns="37808" rIns="75617" bIns="37808" numCol="1" anchor="t" anchorCtr="0" compatLnSpc="1">
              <a:prstTxWarp prst="textNoShape">
                <a:avLst/>
              </a:prstTxWarp>
            </a:bodyPr>
            <a:lstStyle/>
            <a:p>
              <a:pPr algn="l" defTabSz="7562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89" kern="0" dirty="0">
                <a:latin typeface="+mj-lt"/>
              </a:endParaRPr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4336" y="656"/>
              <a:ext cx="345" cy="418"/>
            </a:xfrm>
            <a:custGeom>
              <a:avLst/>
              <a:gdLst>
                <a:gd name="T0" fmla="*/ 68 w 87"/>
                <a:gd name="T1" fmla="*/ 7 h 105"/>
                <a:gd name="T2" fmla="*/ 42 w 87"/>
                <a:gd name="T3" fmla="*/ 3 h 105"/>
                <a:gd name="T4" fmla="*/ 24 w 87"/>
                <a:gd name="T5" fmla="*/ 19 h 105"/>
                <a:gd name="T6" fmla="*/ 4 w 87"/>
                <a:gd name="T7" fmla="*/ 61 h 105"/>
                <a:gd name="T8" fmla="*/ 2 w 87"/>
                <a:gd name="T9" fmla="*/ 84 h 105"/>
                <a:gd name="T10" fmla="*/ 15 w 87"/>
                <a:gd name="T11" fmla="*/ 101 h 105"/>
                <a:gd name="T12" fmla="*/ 36 w 87"/>
                <a:gd name="T13" fmla="*/ 103 h 105"/>
                <a:gd name="T14" fmla="*/ 54 w 87"/>
                <a:gd name="T15" fmla="*/ 90 h 105"/>
                <a:gd name="T16" fmla="*/ 81 w 87"/>
                <a:gd name="T17" fmla="*/ 51 h 105"/>
                <a:gd name="T18" fmla="*/ 85 w 87"/>
                <a:gd name="T19" fmla="*/ 27 h 105"/>
                <a:gd name="T20" fmla="*/ 68 w 87"/>
                <a:gd name="T21" fmla="*/ 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105">
                  <a:moveTo>
                    <a:pt x="68" y="7"/>
                  </a:moveTo>
                  <a:cubicBezTo>
                    <a:pt x="60" y="1"/>
                    <a:pt x="50" y="0"/>
                    <a:pt x="42" y="3"/>
                  </a:cubicBezTo>
                  <a:cubicBezTo>
                    <a:pt x="34" y="5"/>
                    <a:pt x="27" y="11"/>
                    <a:pt x="24" y="19"/>
                  </a:cubicBezTo>
                  <a:lnTo>
                    <a:pt x="4" y="61"/>
                  </a:lnTo>
                  <a:cubicBezTo>
                    <a:pt x="1" y="69"/>
                    <a:pt x="0" y="77"/>
                    <a:pt x="2" y="84"/>
                  </a:cubicBezTo>
                  <a:cubicBezTo>
                    <a:pt x="4" y="91"/>
                    <a:pt x="8" y="97"/>
                    <a:pt x="15" y="101"/>
                  </a:cubicBezTo>
                  <a:cubicBezTo>
                    <a:pt x="21" y="105"/>
                    <a:pt x="28" y="105"/>
                    <a:pt x="36" y="103"/>
                  </a:cubicBezTo>
                  <a:cubicBezTo>
                    <a:pt x="43" y="101"/>
                    <a:pt x="50" y="97"/>
                    <a:pt x="54" y="90"/>
                  </a:cubicBezTo>
                  <a:lnTo>
                    <a:pt x="81" y="51"/>
                  </a:lnTo>
                  <a:cubicBezTo>
                    <a:pt x="86" y="44"/>
                    <a:pt x="87" y="35"/>
                    <a:pt x="85" y="27"/>
                  </a:cubicBezTo>
                  <a:cubicBezTo>
                    <a:pt x="83" y="19"/>
                    <a:pt x="77" y="12"/>
                    <a:pt x="68" y="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75617" tIns="37808" rIns="75617" bIns="37808" numCol="1" anchor="t" anchorCtr="0" compatLnSpc="1">
              <a:prstTxWarp prst="textNoShape">
                <a:avLst/>
              </a:prstTxWarp>
            </a:bodyPr>
            <a:lstStyle/>
            <a:p>
              <a:pPr algn="l" defTabSz="7562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89" kern="0" dirty="0">
                <a:latin typeface="+mj-lt"/>
              </a:endParaRPr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2359" y="2637"/>
              <a:ext cx="445" cy="374"/>
            </a:xfrm>
            <a:custGeom>
              <a:avLst/>
              <a:gdLst>
                <a:gd name="T0" fmla="*/ 64 w 112"/>
                <a:gd name="T1" fmla="*/ 7 h 94"/>
                <a:gd name="T2" fmla="*/ 22 w 112"/>
                <a:gd name="T3" fmla="*/ 27 h 94"/>
                <a:gd name="T4" fmla="*/ 10 w 112"/>
                <a:gd name="T5" fmla="*/ 72 h 94"/>
                <a:gd name="T6" fmla="*/ 55 w 112"/>
                <a:gd name="T7" fmla="*/ 84 h 94"/>
                <a:gd name="T8" fmla="*/ 93 w 112"/>
                <a:gd name="T9" fmla="*/ 57 h 94"/>
                <a:gd name="T10" fmla="*/ 104 w 112"/>
                <a:gd name="T11" fmla="*/ 17 h 94"/>
                <a:gd name="T12" fmla="*/ 64 w 112"/>
                <a:gd name="T13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94">
                  <a:moveTo>
                    <a:pt x="64" y="7"/>
                  </a:moveTo>
                  <a:lnTo>
                    <a:pt x="22" y="27"/>
                  </a:lnTo>
                  <a:cubicBezTo>
                    <a:pt x="6" y="34"/>
                    <a:pt x="0" y="55"/>
                    <a:pt x="10" y="72"/>
                  </a:cubicBezTo>
                  <a:cubicBezTo>
                    <a:pt x="21" y="89"/>
                    <a:pt x="41" y="94"/>
                    <a:pt x="55" y="84"/>
                  </a:cubicBezTo>
                  <a:lnTo>
                    <a:pt x="93" y="57"/>
                  </a:lnTo>
                  <a:cubicBezTo>
                    <a:pt x="106" y="47"/>
                    <a:pt x="112" y="29"/>
                    <a:pt x="104" y="17"/>
                  </a:cubicBezTo>
                  <a:cubicBezTo>
                    <a:pt x="97" y="5"/>
                    <a:pt x="80" y="0"/>
                    <a:pt x="64" y="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75617" tIns="37808" rIns="75617" bIns="37808" numCol="1" anchor="t" anchorCtr="0" compatLnSpc="1">
              <a:prstTxWarp prst="textNoShape">
                <a:avLst/>
              </a:prstTxWarp>
            </a:bodyPr>
            <a:lstStyle/>
            <a:p>
              <a:pPr algn="l" defTabSz="7562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89" kern="0" dirty="0">
                <a:latin typeface="+mj-lt"/>
              </a:endParaRPr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2176" y="1969"/>
              <a:ext cx="433" cy="278"/>
            </a:xfrm>
            <a:custGeom>
              <a:avLst/>
              <a:gdLst>
                <a:gd name="T0" fmla="*/ 109 w 109"/>
                <a:gd name="T1" fmla="*/ 35 h 70"/>
                <a:gd name="T2" fmla="*/ 79 w 109"/>
                <a:gd name="T3" fmla="*/ 6 h 70"/>
                <a:gd name="T4" fmla="*/ 32 w 109"/>
                <a:gd name="T5" fmla="*/ 2 h 70"/>
                <a:gd name="T6" fmla="*/ 0 w 109"/>
                <a:gd name="T7" fmla="*/ 35 h 70"/>
                <a:gd name="T8" fmla="*/ 33 w 109"/>
                <a:gd name="T9" fmla="*/ 68 h 70"/>
                <a:gd name="T10" fmla="*/ 79 w 109"/>
                <a:gd name="T11" fmla="*/ 64 h 70"/>
                <a:gd name="T12" fmla="*/ 109 w 109"/>
                <a:gd name="T13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70">
                  <a:moveTo>
                    <a:pt x="109" y="35"/>
                  </a:moveTo>
                  <a:cubicBezTo>
                    <a:pt x="109" y="20"/>
                    <a:pt x="96" y="8"/>
                    <a:pt x="79" y="6"/>
                  </a:cubicBezTo>
                  <a:lnTo>
                    <a:pt x="32" y="2"/>
                  </a:lnTo>
                  <a:cubicBezTo>
                    <a:pt x="15" y="0"/>
                    <a:pt x="0" y="15"/>
                    <a:pt x="0" y="35"/>
                  </a:cubicBezTo>
                  <a:cubicBezTo>
                    <a:pt x="0" y="55"/>
                    <a:pt x="16" y="70"/>
                    <a:pt x="33" y="68"/>
                  </a:cubicBezTo>
                  <a:lnTo>
                    <a:pt x="79" y="64"/>
                  </a:lnTo>
                  <a:cubicBezTo>
                    <a:pt x="97" y="62"/>
                    <a:pt x="109" y="49"/>
                    <a:pt x="109" y="3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75617" tIns="37808" rIns="75617" bIns="37808" numCol="1" anchor="t" anchorCtr="0" compatLnSpc="1">
              <a:prstTxWarp prst="textNoShape">
                <a:avLst/>
              </a:prstTxWarp>
            </a:bodyPr>
            <a:lstStyle/>
            <a:p>
              <a:pPr algn="l" defTabSz="7562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89" kern="0" dirty="0">
                <a:latin typeface="+mj-lt"/>
              </a:endParaRPr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4995" y="1949"/>
              <a:ext cx="437" cy="278"/>
            </a:xfrm>
            <a:custGeom>
              <a:avLst/>
              <a:gdLst>
                <a:gd name="T0" fmla="*/ 1 w 110"/>
                <a:gd name="T1" fmla="*/ 36 h 70"/>
                <a:gd name="T2" fmla="*/ 31 w 110"/>
                <a:gd name="T3" fmla="*/ 65 h 70"/>
                <a:gd name="T4" fmla="*/ 78 w 110"/>
                <a:gd name="T5" fmla="*/ 68 h 70"/>
                <a:gd name="T6" fmla="*/ 110 w 110"/>
                <a:gd name="T7" fmla="*/ 35 h 70"/>
                <a:gd name="T8" fmla="*/ 77 w 110"/>
                <a:gd name="T9" fmla="*/ 2 h 70"/>
                <a:gd name="T10" fmla="*/ 30 w 110"/>
                <a:gd name="T11" fmla="*/ 7 h 70"/>
                <a:gd name="T12" fmla="*/ 1 w 110"/>
                <a:gd name="T13" fmla="*/ 3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70">
                  <a:moveTo>
                    <a:pt x="1" y="36"/>
                  </a:moveTo>
                  <a:cubicBezTo>
                    <a:pt x="0" y="50"/>
                    <a:pt x="14" y="63"/>
                    <a:pt x="31" y="65"/>
                  </a:cubicBezTo>
                  <a:lnTo>
                    <a:pt x="78" y="68"/>
                  </a:lnTo>
                  <a:cubicBezTo>
                    <a:pt x="95" y="70"/>
                    <a:pt x="109" y="55"/>
                    <a:pt x="110" y="35"/>
                  </a:cubicBezTo>
                  <a:cubicBezTo>
                    <a:pt x="109" y="15"/>
                    <a:pt x="94" y="0"/>
                    <a:pt x="77" y="2"/>
                  </a:cubicBezTo>
                  <a:lnTo>
                    <a:pt x="30" y="7"/>
                  </a:lnTo>
                  <a:cubicBezTo>
                    <a:pt x="13" y="8"/>
                    <a:pt x="1" y="21"/>
                    <a:pt x="1" y="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75617" tIns="37808" rIns="75617" bIns="37808" numCol="1" anchor="t" anchorCtr="0" compatLnSpc="1">
              <a:prstTxWarp prst="textNoShape">
                <a:avLst/>
              </a:prstTxWarp>
            </a:bodyPr>
            <a:lstStyle/>
            <a:p>
              <a:pPr algn="l" defTabSz="7562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89" kern="0" dirty="0">
                <a:latin typeface="+mj-lt"/>
              </a:endParaRPr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4824" y="2633"/>
              <a:ext cx="417" cy="346"/>
            </a:xfrm>
            <a:custGeom>
              <a:avLst/>
              <a:gdLst>
                <a:gd name="T0" fmla="*/ 87 w 105"/>
                <a:gd name="T1" fmla="*/ 24 h 87"/>
                <a:gd name="T2" fmla="*/ 45 w 105"/>
                <a:gd name="T3" fmla="*/ 4 h 87"/>
                <a:gd name="T4" fmla="*/ 21 w 105"/>
                <a:gd name="T5" fmla="*/ 2 h 87"/>
                <a:gd name="T6" fmla="*/ 4 w 105"/>
                <a:gd name="T7" fmla="*/ 14 h 87"/>
                <a:gd name="T8" fmla="*/ 3 w 105"/>
                <a:gd name="T9" fmla="*/ 35 h 87"/>
                <a:gd name="T10" fmla="*/ 16 w 105"/>
                <a:gd name="T11" fmla="*/ 54 h 87"/>
                <a:gd name="T12" fmla="*/ 54 w 105"/>
                <a:gd name="T13" fmla="*/ 81 h 87"/>
                <a:gd name="T14" fmla="*/ 78 w 105"/>
                <a:gd name="T15" fmla="*/ 85 h 87"/>
                <a:gd name="T16" fmla="*/ 99 w 105"/>
                <a:gd name="T17" fmla="*/ 68 h 87"/>
                <a:gd name="T18" fmla="*/ 103 w 105"/>
                <a:gd name="T19" fmla="*/ 42 h 87"/>
                <a:gd name="T20" fmla="*/ 87 w 105"/>
                <a:gd name="T21" fmla="*/ 2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" h="87">
                  <a:moveTo>
                    <a:pt x="87" y="24"/>
                  </a:moveTo>
                  <a:lnTo>
                    <a:pt x="45" y="4"/>
                  </a:lnTo>
                  <a:cubicBezTo>
                    <a:pt x="37" y="0"/>
                    <a:pt x="28" y="0"/>
                    <a:pt x="21" y="2"/>
                  </a:cubicBezTo>
                  <a:cubicBezTo>
                    <a:pt x="14" y="4"/>
                    <a:pt x="8" y="8"/>
                    <a:pt x="4" y="14"/>
                  </a:cubicBezTo>
                  <a:cubicBezTo>
                    <a:pt x="1" y="21"/>
                    <a:pt x="0" y="28"/>
                    <a:pt x="3" y="35"/>
                  </a:cubicBezTo>
                  <a:cubicBezTo>
                    <a:pt x="4" y="42"/>
                    <a:pt x="9" y="49"/>
                    <a:pt x="16" y="54"/>
                  </a:cubicBezTo>
                  <a:lnTo>
                    <a:pt x="54" y="81"/>
                  </a:lnTo>
                  <a:cubicBezTo>
                    <a:pt x="61" y="86"/>
                    <a:pt x="70" y="87"/>
                    <a:pt x="78" y="85"/>
                  </a:cubicBezTo>
                  <a:cubicBezTo>
                    <a:pt x="86" y="83"/>
                    <a:pt x="94" y="77"/>
                    <a:pt x="99" y="68"/>
                  </a:cubicBezTo>
                  <a:cubicBezTo>
                    <a:pt x="104" y="60"/>
                    <a:pt x="105" y="50"/>
                    <a:pt x="103" y="42"/>
                  </a:cubicBezTo>
                  <a:cubicBezTo>
                    <a:pt x="100" y="34"/>
                    <a:pt x="95" y="27"/>
                    <a:pt x="87" y="2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75617" tIns="37808" rIns="75617" bIns="37808" numCol="1" anchor="t" anchorCtr="0" compatLnSpc="1">
              <a:prstTxWarp prst="textNoShape">
                <a:avLst/>
              </a:prstTxWarp>
            </a:bodyPr>
            <a:lstStyle/>
            <a:p>
              <a:pPr algn="l" defTabSz="7562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89" kern="0" dirty="0">
                <a:latin typeface="+mj-lt"/>
              </a:endParaRPr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4804" y="1185"/>
              <a:ext cx="445" cy="378"/>
            </a:xfrm>
            <a:custGeom>
              <a:avLst/>
              <a:gdLst>
                <a:gd name="T0" fmla="*/ 48 w 112"/>
                <a:gd name="T1" fmla="*/ 87 h 95"/>
                <a:gd name="T2" fmla="*/ 90 w 112"/>
                <a:gd name="T3" fmla="*/ 67 h 95"/>
                <a:gd name="T4" fmla="*/ 101 w 112"/>
                <a:gd name="T5" fmla="*/ 22 h 95"/>
                <a:gd name="T6" fmla="*/ 57 w 112"/>
                <a:gd name="T7" fmla="*/ 10 h 95"/>
                <a:gd name="T8" fmla="*/ 19 w 112"/>
                <a:gd name="T9" fmla="*/ 37 h 95"/>
                <a:gd name="T10" fmla="*/ 7 w 112"/>
                <a:gd name="T11" fmla="*/ 78 h 95"/>
                <a:gd name="T12" fmla="*/ 48 w 112"/>
                <a:gd name="T13" fmla="*/ 8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95">
                  <a:moveTo>
                    <a:pt x="48" y="87"/>
                  </a:moveTo>
                  <a:lnTo>
                    <a:pt x="90" y="67"/>
                  </a:lnTo>
                  <a:cubicBezTo>
                    <a:pt x="105" y="60"/>
                    <a:pt x="112" y="40"/>
                    <a:pt x="101" y="22"/>
                  </a:cubicBezTo>
                  <a:cubicBezTo>
                    <a:pt x="91" y="6"/>
                    <a:pt x="71" y="0"/>
                    <a:pt x="57" y="10"/>
                  </a:cubicBezTo>
                  <a:lnTo>
                    <a:pt x="19" y="37"/>
                  </a:lnTo>
                  <a:cubicBezTo>
                    <a:pt x="5" y="47"/>
                    <a:pt x="0" y="66"/>
                    <a:pt x="7" y="78"/>
                  </a:cubicBezTo>
                  <a:cubicBezTo>
                    <a:pt x="15" y="90"/>
                    <a:pt x="32" y="95"/>
                    <a:pt x="48" y="8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75617" tIns="37808" rIns="75617" bIns="37808" numCol="1" anchor="t" anchorCtr="0" compatLnSpc="1">
              <a:prstTxWarp prst="textNoShape">
                <a:avLst/>
              </a:prstTxWarp>
            </a:bodyPr>
            <a:lstStyle/>
            <a:p>
              <a:pPr algn="l" defTabSz="7562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89" kern="0" dirty="0">
                <a:latin typeface="+mj-lt"/>
              </a:endParaRPr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3657" y="469"/>
              <a:ext cx="274" cy="434"/>
            </a:xfrm>
            <a:custGeom>
              <a:avLst/>
              <a:gdLst>
                <a:gd name="T0" fmla="*/ 35 w 69"/>
                <a:gd name="T1" fmla="*/ 109 h 109"/>
                <a:gd name="T2" fmla="*/ 64 w 69"/>
                <a:gd name="T3" fmla="*/ 79 h 109"/>
                <a:gd name="T4" fmla="*/ 67 w 69"/>
                <a:gd name="T5" fmla="*/ 32 h 109"/>
                <a:gd name="T6" fmla="*/ 34 w 69"/>
                <a:gd name="T7" fmla="*/ 0 h 109"/>
                <a:gd name="T8" fmla="*/ 1 w 69"/>
                <a:gd name="T9" fmla="*/ 33 h 109"/>
                <a:gd name="T10" fmla="*/ 6 w 69"/>
                <a:gd name="T11" fmla="*/ 79 h 109"/>
                <a:gd name="T12" fmla="*/ 35 w 69"/>
                <a:gd name="T13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109">
                  <a:moveTo>
                    <a:pt x="35" y="109"/>
                  </a:moveTo>
                  <a:cubicBezTo>
                    <a:pt x="49" y="109"/>
                    <a:pt x="62" y="96"/>
                    <a:pt x="64" y="79"/>
                  </a:cubicBezTo>
                  <a:lnTo>
                    <a:pt x="67" y="32"/>
                  </a:lnTo>
                  <a:cubicBezTo>
                    <a:pt x="69" y="15"/>
                    <a:pt x="54" y="0"/>
                    <a:pt x="34" y="0"/>
                  </a:cubicBezTo>
                  <a:cubicBezTo>
                    <a:pt x="14" y="0"/>
                    <a:pt x="0" y="16"/>
                    <a:pt x="1" y="33"/>
                  </a:cubicBezTo>
                  <a:lnTo>
                    <a:pt x="6" y="79"/>
                  </a:lnTo>
                  <a:cubicBezTo>
                    <a:pt x="8" y="97"/>
                    <a:pt x="21" y="109"/>
                    <a:pt x="35" y="10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75617" tIns="37808" rIns="75617" bIns="37808" numCol="1" anchor="t" anchorCtr="0" compatLnSpc="1">
              <a:prstTxWarp prst="textNoShape">
                <a:avLst/>
              </a:prstTxWarp>
            </a:bodyPr>
            <a:lstStyle/>
            <a:p>
              <a:pPr algn="l" defTabSz="7562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89" kern="0" dirty="0">
                <a:latin typeface="+mj-lt"/>
              </a:endParaRPr>
            </a:p>
          </p:txBody>
        </p:sp>
      </p:grpSp>
      <p:pic>
        <p:nvPicPr>
          <p:cNvPr id="49" name="Grafik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85" y="252239"/>
            <a:ext cx="1440160" cy="47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71D9-C934-43BD-B59D-D849422C4C08}" type="datetime3">
              <a:rPr lang="de-DE" smtClean="0">
                <a:solidFill>
                  <a:srgbClr val="000000"/>
                </a:solidFill>
              </a:rPr>
              <a:t>21/07/20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88DD-6605-4EF4-9E67-B567F731CE68}" type="slidenum">
              <a:rPr lang="de-CH" smtClean="0">
                <a:solidFill>
                  <a:srgbClr val="000000"/>
                </a:solidFill>
              </a:rPr>
              <a:pPr/>
              <a:t>8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TOTAL SAMPLE</a:t>
            </a:r>
            <a:endParaRPr lang="de-CH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551575"/>
              </p:ext>
            </p:extLst>
          </p:nvPr>
        </p:nvGraphicFramePr>
        <p:xfrm>
          <a:off x="694499" y="2087056"/>
          <a:ext cx="8784977" cy="5126018"/>
        </p:xfrm>
        <a:graphic>
          <a:graphicData uri="http://schemas.openxmlformats.org/drawingml/2006/table">
            <a:tbl>
              <a:tblPr firstRow="1" firstCol="1" bandRow="1"/>
              <a:tblGrid>
                <a:gridCol w="2899304">
                  <a:extLst>
                    <a:ext uri="{9D8B030D-6E8A-4147-A177-3AD203B41FA5}">
                      <a16:colId xmlns:a16="http://schemas.microsoft.com/office/drawing/2014/main" val="3834518215"/>
                    </a:ext>
                  </a:extLst>
                </a:gridCol>
                <a:gridCol w="2494689">
                  <a:extLst>
                    <a:ext uri="{9D8B030D-6E8A-4147-A177-3AD203B41FA5}">
                      <a16:colId xmlns:a16="http://schemas.microsoft.com/office/drawing/2014/main" val="2879207963"/>
                    </a:ext>
                  </a:extLst>
                </a:gridCol>
                <a:gridCol w="1892371">
                  <a:extLst>
                    <a:ext uri="{9D8B030D-6E8A-4147-A177-3AD203B41FA5}">
                      <a16:colId xmlns:a16="http://schemas.microsoft.com/office/drawing/2014/main" val="3870971990"/>
                    </a:ext>
                  </a:extLst>
                </a:gridCol>
                <a:gridCol w="1498613">
                  <a:extLst>
                    <a:ext uri="{9D8B030D-6E8A-4147-A177-3AD203B41FA5}">
                      <a16:colId xmlns:a16="http://schemas.microsoft.com/office/drawing/2014/main" val="2477698263"/>
                    </a:ext>
                  </a:extLst>
                </a:gridCol>
              </a:tblGrid>
              <a:tr h="645664"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18781" marR="56342" marT="18781" marB="18781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Social Work, Economy, Health, Arts &amp; Design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 = 1</a:t>
                      </a:r>
                      <a:r>
                        <a:rPr lang="en-US" sz="1100" b="1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208)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42" marR="56342" marT="18781" marB="18781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STEM </a:t>
                      </a:r>
                      <a:b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 = 1</a:t>
                      </a:r>
                      <a:r>
                        <a:rPr lang="en-US" sz="1100" b="1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169)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42" marR="56342" marT="18781" marB="18781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b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 = 2 377)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42" marR="56342" marT="18781" marB="18781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68917"/>
                  </a:ext>
                </a:extLst>
              </a:tr>
              <a:tr h="253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100" b="1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Start-up / Spin-off</a:t>
                      </a:r>
                    </a:p>
                  </a:txBody>
                  <a:tcPr marL="18781" marR="56342" marT="18781" marB="1878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6342" marR="56342" marT="18781" marB="1878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6342" marR="56342" marT="18781" marB="1878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6342" marR="56342" marT="18781" marB="1878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447556"/>
                  </a:ext>
                </a:extLst>
              </a:tr>
              <a:tr h="253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Founded</a:t>
                      </a:r>
                    </a:p>
                  </a:txBody>
                  <a:tcPr marL="93903" marR="56342" marT="18781" marB="18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275 (17 %)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42" marR="56342" marT="18781" marB="18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262 (22 %)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42" marR="56342" marT="18781" marB="18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537 (23 %)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42" marR="56342" marT="18781" marB="18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9289071"/>
                  </a:ext>
                </a:extLst>
              </a:tr>
              <a:tr h="253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company is active</a:t>
                      </a:r>
                    </a:p>
                  </a:txBody>
                  <a:tcPr marL="93903" marR="56342" marT="18781" marB="18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147 (53 %)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42" marR="56342" marT="18781" marB="18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159 (60 %)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42" marR="56342" marT="18781" marB="18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306 (56 %)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42" marR="56342" marT="18781" marB="18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8770676"/>
                  </a:ext>
                </a:extLst>
              </a:tr>
              <a:tr h="299623">
                <a:tc>
                  <a:txBody>
                    <a:bodyPr/>
                    <a:lstStyle/>
                    <a:p>
                      <a:pPr marL="0" marR="0" lvl="0" indent="0" algn="l" defTabSz="862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Already thought of founding a </a:t>
                      </a: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company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03" marR="56342" marT="18781" marB="18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267 (28</a:t>
                      </a:r>
                      <a:r>
                        <a:rPr lang="en-US" sz="1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%)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42" marR="56342" marT="18781" marB="18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375 (41 %)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42" marR="56342" marT="18781" marB="18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642 (34.8 %)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42" marR="56342" marT="18781" marB="18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0822309"/>
                  </a:ext>
                </a:extLst>
              </a:tr>
              <a:tr h="4643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Intention to become an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entrepreneur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81" marR="56342" marT="18781" marB="18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6342" marR="56342" marT="18781" marB="18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6342" marR="56342" marT="18781" marB="18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6342" marR="56342" marT="18781" marB="18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1704727"/>
                  </a:ext>
                </a:extLst>
              </a:tr>
              <a:tr h="253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 (SD)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03" marR="56342" marT="18781" marB="18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2.48 (1.50)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42" marR="56342" marT="18781" marB="18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3.17 (1.67)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42" marR="56342" marT="18781" marB="18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2.83 (1.62)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42" marR="56342" marT="18781" marB="18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451446"/>
                  </a:ext>
                </a:extLst>
              </a:tr>
              <a:tr h="253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Median [Min, Max]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03" marR="56342" marT="18781" marB="18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2.00 [1.00, 7.00]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42" marR="56342" marT="18781" marB="18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3.00 [1.00, 7.00]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42" marR="56342" marT="18781" marB="18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2.67 [1.00, 7.00]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42" marR="56342" marT="18781" marB="18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840266"/>
                  </a:ext>
                </a:extLst>
              </a:tr>
              <a:tr h="253775">
                <a:tc>
                  <a:txBody>
                    <a:bodyPr/>
                    <a:lstStyle>
                      <a:lvl1pPr marL="0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31048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62096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93144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724193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155241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586289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017337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448385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Gender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2816" marR="98447" marT="32816" marB="32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31048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62096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93144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724193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155241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586289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017337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448385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100" b="0" i="0" dirty="0">
                        <a:effectLst/>
                        <a:latin typeface="+mj-lt"/>
                      </a:endParaRPr>
                    </a:p>
                  </a:txBody>
                  <a:tcPr marL="98447" marR="98447" marT="32816" marB="32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31048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62096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93144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724193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155241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586289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017337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448385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100" b="0" i="0" dirty="0">
                        <a:effectLst/>
                        <a:latin typeface="+mj-lt"/>
                      </a:endParaRPr>
                    </a:p>
                  </a:txBody>
                  <a:tcPr marL="98447" marR="98447" marT="32816" marB="32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31048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62096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93144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724193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155241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586289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017337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448385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100" b="0" i="0" dirty="0">
                        <a:effectLst/>
                        <a:latin typeface="+mj-lt"/>
                      </a:endParaRPr>
                    </a:p>
                  </a:txBody>
                  <a:tcPr marL="98447" marR="98447" marT="32816" marB="32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5857807"/>
                  </a:ext>
                </a:extLst>
              </a:tr>
              <a:tr h="253775">
                <a:tc>
                  <a:txBody>
                    <a:bodyPr/>
                    <a:lstStyle>
                      <a:lvl1pPr marL="0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31048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62096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93144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724193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155241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586289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017337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448385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males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64078" marR="98447" marT="32816" marB="32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31048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62096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93144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724193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155241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586289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017337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448385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810 </a:t>
                      </a:r>
                      <a:endParaRPr lang="en-US" sz="1100" b="0" i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8447" marR="98447" marT="32816" marB="32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31048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62096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93144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724193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155241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586289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017337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448385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1 140</a:t>
                      </a:r>
                      <a:endParaRPr lang="en-US" sz="1100" b="0" i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8447" marR="98447" marT="32816" marB="32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31048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62096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93144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724193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155241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586289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017337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448385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100" b="0" i="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950</a:t>
                      </a:r>
                      <a:endParaRPr lang="en-US" sz="1100" b="0" i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8447" marR="98447" marT="32816" marB="32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665324"/>
                  </a:ext>
                </a:extLst>
              </a:tr>
              <a:tr h="253775">
                <a:tc>
                  <a:txBody>
                    <a:bodyPr/>
                    <a:lstStyle>
                      <a:lvl1pPr marL="0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31048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62096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93144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724193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155241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586289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017337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448385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female 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64078" marR="98447" marT="32816" marB="32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31048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62096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93144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724193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155241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586289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017337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448385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809 </a:t>
                      </a:r>
                      <a:endParaRPr lang="en-US" sz="1100" b="0" i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8447" marR="98447" marT="32816" marB="32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31048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62096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93144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724193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155241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586289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017337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448385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345</a:t>
                      </a:r>
                      <a:endParaRPr lang="en-US" sz="1100" b="0" i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8447" marR="98447" marT="32816" marB="32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31048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62096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93144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724193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155241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586289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017337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448385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1 154</a:t>
                      </a:r>
                      <a:endParaRPr lang="en-US" sz="1100" b="0" i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8447" marR="98447" marT="32816" marB="32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034762"/>
                  </a:ext>
                </a:extLst>
              </a:tr>
              <a:tr h="253775">
                <a:tc>
                  <a:txBody>
                    <a:bodyPr/>
                    <a:lstStyle>
                      <a:lvl1pPr marL="0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31048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62096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93144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724193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155241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586289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017337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448385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Personnel category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2816" marR="98447" marT="32816" marB="32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31048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62096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93144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724193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155241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586289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017337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448385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100" b="0" i="0" dirty="0">
                        <a:effectLst/>
                        <a:latin typeface="+mj-lt"/>
                      </a:endParaRPr>
                    </a:p>
                  </a:txBody>
                  <a:tcPr marL="98447" marR="98447" marT="32816" marB="32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31048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62096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93144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724193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155241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586289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017337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448385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100" b="0" i="0" dirty="0">
                        <a:effectLst/>
                        <a:latin typeface="+mj-lt"/>
                      </a:endParaRPr>
                    </a:p>
                  </a:txBody>
                  <a:tcPr marL="98447" marR="98447" marT="32816" marB="32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31048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62096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93144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724193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155241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586289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017337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448385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100" b="0" i="0" dirty="0">
                        <a:effectLst/>
                        <a:latin typeface="+mj-lt"/>
                      </a:endParaRPr>
                    </a:p>
                  </a:txBody>
                  <a:tcPr marL="98447" marR="98447" marT="32816" marB="32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848484"/>
                  </a:ext>
                </a:extLst>
              </a:tr>
              <a:tr h="376848">
                <a:tc>
                  <a:txBody>
                    <a:bodyPr/>
                    <a:lstStyle>
                      <a:lvl1pPr marL="0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31048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62096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93144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724193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155241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586289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017337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448385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Lecturer / Professor with leadership responsibility</a:t>
                      </a:r>
                    </a:p>
                  </a:txBody>
                  <a:tcPr marL="164078" marR="98447" marT="32816" marB="32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31048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62096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93144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724193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155241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586289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017337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448385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387 </a:t>
                      </a:r>
                      <a:endParaRPr lang="en-US" sz="1100" b="0" i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8447" marR="98447" marT="32816" marB="32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31048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62096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93144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724193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155241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586289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017337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448385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344</a:t>
                      </a:r>
                      <a:endParaRPr lang="en-US" sz="1100" b="0" i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8447" marR="98447" marT="32816" marB="32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31048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62096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93144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724193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155241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586289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017337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448385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781</a:t>
                      </a:r>
                      <a:endParaRPr lang="en-US" sz="1100" b="0" i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8447" marR="98447" marT="32816" marB="32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879892"/>
                  </a:ext>
                </a:extLst>
              </a:tr>
              <a:tr h="376848">
                <a:tc>
                  <a:txBody>
                    <a:bodyPr/>
                    <a:lstStyle>
                      <a:lvl1pPr marL="0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31048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62096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93144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724193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155241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586289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017337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448385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Other lecturers without leadership responsibility</a:t>
                      </a:r>
                    </a:p>
                  </a:txBody>
                  <a:tcPr marL="164078" marR="98447" marT="32816" marB="32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31048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62096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93144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724193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155241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586289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017337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448385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549 </a:t>
                      </a:r>
                      <a:endParaRPr lang="en-US" sz="1100" b="0" i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8447" marR="98447" marT="32816" marB="32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31048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62096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93144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724193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155241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586289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017337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448385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250</a:t>
                      </a:r>
                      <a:endParaRPr lang="en-US" sz="1100" b="0" i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8447" marR="98447" marT="32816" marB="32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31048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62096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93144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724193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155241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586289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017337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448385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857</a:t>
                      </a:r>
                      <a:endParaRPr lang="en-US" sz="1100" b="0" i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8447" marR="98447" marT="32816" marB="32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747181"/>
                  </a:ext>
                </a:extLst>
              </a:tr>
              <a:tr h="253775">
                <a:tc>
                  <a:txBody>
                    <a:bodyPr/>
                    <a:lstStyle>
                      <a:lvl1pPr marL="0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31048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62096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93144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724193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155241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586289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017337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448385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Research assistant</a:t>
                      </a:r>
                    </a:p>
                  </a:txBody>
                  <a:tcPr marL="164078" marR="98447" marT="32816" marB="32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31048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62096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93144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724193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155241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586289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017337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448385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446</a:t>
                      </a:r>
                      <a:endParaRPr lang="en-US" sz="1100" b="0" i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8447" marR="98447" marT="32816" marB="32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31048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62096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93144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724193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155241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586289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017337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448385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689</a:t>
                      </a:r>
                      <a:endParaRPr lang="en-US" sz="1100" b="0" i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8447" marR="98447" marT="32816" marB="32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31048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62096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93144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724193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155241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586289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017337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448385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1209 </a:t>
                      </a:r>
                      <a:endParaRPr lang="en-US" sz="1100" b="0" i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8447" marR="98447" marT="32816" marB="32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0462350"/>
                  </a:ext>
                </a:extLst>
              </a:tr>
              <a:tr h="376848">
                <a:tc>
                  <a:txBody>
                    <a:bodyPr/>
                    <a:lstStyle>
                      <a:lvl1pPr marL="0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31048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62096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93144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724193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155241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586289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017337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448385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Board of Directors, admin &amp; technical staff</a:t>
                      </a:r>
                    </a:p>
                  </a:txBody>
                  <a:tcPr marL="164078" marR="98447" marT="32816" marB="32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31048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62096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93144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724193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155241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586289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017337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448385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95</a:t>
                      </a:r>
                      <a:endParaRPr lang="en-US" sz="1100" b="0" i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8447" marR="98447" marT="32816" marB="32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31048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62096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93144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724193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155241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586289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017337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448385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74 </a:t>
                      </a:r>
                      <a:endParaRPr lang="en-US" sz="1100" b="0" i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8447" marR="98447" marT="32816" marB="32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31048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62096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93144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724193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155241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586289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017337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448385" algn="l" defTabSz="862096" rtl="0" eaLnBrk="1" latinLnBrk="0" hangingPunct="1">
                        <a:defRPr sz="1697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179</a:t>
                      </a:r>
                      <a:endParaRPr lang="en-US" sz="1100" b="0" i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8447" marR="98447" marT="32816" marB="32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826858"/>
                  </a:ext>
                </a:extLst>
              </a:tr>
            </a:tbl>
          </a:graphicData>
        </a:graphic>
      </p:graphicFrame>
      <p:pic>
        <p:nvPicPr>
          <p:cNvPr id="69" name="Grafik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85" y="252239"/>
            <a:ext cx="1440160" cy="47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5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71D9-C934-43BD-B59D-D849422C4C08}" type="datetime3">
              <a:rPr lang="de-DE" smtClean="0">
                <a:solidFill>
                  <a:srgbClr val="000000"/>
                </a:solidFill>
              </a:rPr>
              <a:t>21/07/20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88DD-6605-4EF4-9E67-B567F731CE68}" type="slidenum">
              <a:rPr lang="de-CH" smtClean="0">
                <a:solidFill>
                  <a:srgbClr val="000000"/>
                </a:solidFill>
              </a:rPr>
              <a:pPr/>
              <a:t>9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94499" y="1509713"/>
            <a:ext cx="9387714" cy="614734"/>
          </a:xfrm>
        </p:spPr>
        <p:txBody>
          <a:bodyPr/>
          <a:lstStyle/>
          <a:p>
            <a:r>
              <a:rPr lang="de-CH" dirty="0" smtClean="0"/>
              <a:t>RESULTS I – BROCKEN STICK REGRESSION </a:t>
            </a:r>
            <a:r>
              <a:rPr lang="de-CH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«</a:t>
            </a:r>
            <a:r>
              <a:rPr lang="de-CH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segmented</a:t>
            </a:r>
            <a:r>
              <a:rPr lang="de-CH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&amp; «</a:t>
            </a:r>
            <a:r>
              <a:rPr lang="de-CH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SiZer</a:t>
            </a:r>
            <a:r>
              <a:rPr lang="de-CH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version 0.1-5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CH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/>
          <a:srcRect l="3048" t="12472" r="4230" b="8107"/>
          <a:stretch/>
        </p:blipFill>
        <p:spPr>
          <a:xfrm>
            <a:off x="3179739" y="4428703"/>
            <a:ext cx="3146520" cy="1800718"/>
          </a:xfrm>
          <a:prstGeom prst="rect">
            <a:avLst/>
          </a:prstGeom>
        </p:spPr>
      </p:pic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628446"/>
              </p:ext>
            </p:extLst>
          </p:nvPr>
        </p:nvGraphicFramePr>
        <p:xfrm>
          <a:off x="6408738" y="2339975"/>
          <a:ext cx="5881687" cy="440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Dokument" r:id="rId6" imgW="5929084" imgH="4458500" progId="Word.Document.12">
                  <p:embed/>
                </p:oleObj>
              </mc:Choice>
              <mc:Fallback>
                <p:oleObj name="Dokument" r:id="rId6" imgW="5929084" imgH="4458500" progId="Word.Document.12">
                  <p:embed/>
                  <p:pic>
                    <p:nvPicPr>
                      <p:cNvPr id="10" name="Objekt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08738" y="2339975"/>
                        <a:ext cx="5881687" cy="440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8"/>
          <a:srcRect l="3907" b="5333"/>
          <a:stretch/>
        </p:blipFill>
        <p:spPr>
          <a:xfrm>
            <a:off x="3312914" y="2300833"/>
            <a:ext cx="3024336" cy="1983854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 bwMode="auto">
          <a:xfrm>
            <a:off x="680007" y="2268463"/>
            <a:ext cx="2402391" cy="46085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1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platzhalter 5"/>
          <p:cNvSpPr>
            <a:spLocks noGrp="1"/>
          </p:cNvSpPr>
          <p:nvPr>
            <p:ph type="body" sz="half" idx="4294967295"/>
          </p:nvPr>
        </p:nvSpPr>
        <p:spPr>
          <a:xfrm>
            <a:off x="720626" y="2357113"/>
            <a:ext cx="230425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10000"/>
              </a:schemeClr>
            </a:solidFill>
          </a:ln>
        </p:spPr>
        <p:txBody>
          <a:bodyPr rtlCol="0"/>
          <a:lstStyle/>
          <a:p>
            <a:r>
              <a:rPr lang="en-US" sz="1400" b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Times New Roman" panose="02020603050405020304" pitchFamily="18" charset="0"/>
              </a:rPr>
              <a:t>Calculates </a:t>
            </a:r>
            <a:r>
              <a:rPr lang="en-US" sz="14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Times New Roman" panose="02020603050405020304" pitchFamily="18" charset="0"/>
              </a:rPr>
              <a:t>predicted values from a piecewise linear object and fits regression models with segmented relationships</a:t>
            </a:r>
          </a:p>
          <a:p>
            <a:r>
              <a:rPr lang="en-US" sz="14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Times New Roman" panose="02020603050405020304" pitchFamily="18" charset="0"/>
              </a:rPr>
              <a:t>between the response and one or more explanatory variables. </a:t>
            </a:r>
          </a:p>
          <a:p>
            <a:pPr rtl="0"/>
            <a:endParaRPr lang="de-DE" sz="1800" dirty="0">
              <a:latin typeface="+mj-lt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740355" y="5401022"/>
            <a:ext cx="2284527" cy="646331"/>
          </a:xfrm>
          <a:prstGeom prst="rect">
            <a:avLst/>
          </a:prstGeom>
          <a:noFill/>
          <a:ln>
            <a:solidFill>
              <a:schemeClr val="accent1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1200" dirty="0" smtClean="0">
                <a:latin typeface="+mj-lt"/>
                <a:cs typeface="Times New Roman" panose="02020603050405020304" pitchFamily="18" charset="0"/>
              </a:rPr>
              <a:t>Value             Pre         Post</a:t>
            </a:r>
          </a:p>
          <a:p>
            <a:pPr algn="l"/>
            <a:r>
              <a:rPr lang="en-US" sz="1200" dirty="0" smtClean="0">
                <a:latin typeface="+mj-lt"/>
                <a:cs typeface="Times New Roman" panose="02020603050405020304" pitchFamily="18" charset="0"/>
              </a:rPr>
              <a:t>Frequency    N=538    N=202</a:t>
            </a:r>
          </a:p>
          <a:p>
            <a:pPr algn="l"/>
            <a:r>
              <a:rPr lang="en-US" sz="1200" dirty="0" smtClean="0">
                <a:latin typeface="+mj-lt"/>
                <a:cs typeface="Times New Roman" panose="02020603050405020304" pitchFamily="18" charset="0"/>
              </a:rPr>
              <a:t>Proportion      73%       27%</a:t>
            </a:r>
            <a:endParaRPr lang="de-CH" sz="1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 rot="16200000">
            <a:off x="2314084" y="3983482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Entrepreneurial</a:t>
            </a:r>
            <a:r>
              <a:rPr lang="de-CH" sz="1100" dirty="0" smtClean="0"/>
              <a:t> Intention</a:t>
            </a:r>
            <a:endParaRPr lang="de-CH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8"/>
              <p:cNvSpPr txBox="1"/>
              <p:nvPr/>
            </p:nvSpPr>
            <p:spPr>
              <a:xfrm>
                <a:off x="2912718" y="6074829"/>
                <a:ext cx="3784572" cy="586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sz="11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de-CH" sz="1100" b="0" i="1" smtClean="0">
                              <a:latin typeface="Cambria Math" panose="02040503050406030204" pitchFamily="18" charset="0"/>
                            </a:rPr>
                            <m:t>𝐺𝑒𝑠𝑡𝑎𝑡𝑖𝑜𝑛</m:t>
                          </m:r>
                          <m:r>
                            <a:rPr lang="de-CH" sz="11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CH" sz="1100" b="0" i="1" smtClean="0">
                              <a:latin typeface="Cambria Math" panose="02040503050406030204" pitchFamily="18" charset="0"/>
                            </a:rPr>
                            <m:t>𝑎𝑐𝑡𝑖𝑜𝑛𝑠</m:t>
                          </m:r>
                        </m:e>
                      </m:nary>
                      <m:r>
                        <a:rPr lang="de-CH" sz="11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de-CH" sz="1100" b="0" i="1" smtClean="0">
                          <a:latin typeface="Cambria Math" panose="02040503050406030204" pitchFamily="18" charset="0"/>
                        </a:rPr>
                        <m:t>𝐺𝐴</m:t>
                      </m:r>
                      <m:r>
                        <a:rPr lang="de-CH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CH" sz="1100" b="0" i="1" smtClean="0">
                          <a:latin typeface="Cambria Math" panose="02040503050406030204" pitchFamily="18" charset="0"/>
                        </a:rPr>
                        <m:t>𝐸𝑛𝑡</m:t>
                      </m:r>
                      <m:r>
                        <a:rPr lang="de-CH" sz="11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de-CH" sz="1100" b="0" i="1" smtClean="0">
                          <a:latin typeface="Cambria Math" panose="02040503050406030204" pitchFamily="18" charset="0"/>
                        </a:rPr>
                        <m:t>𝐸𝑛𝑔𝑎𝑔𝑒𝑚𝑒𝑛𝑡</m:t>
                      </m:r>
                      <m:r>
                        <a:rPr lang="de-CH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CH" sz="1100" dirty="0"/>
              </a:p>
            </p:txBody>
          </p:sp>
        </mc:Choice>
        <mc:Fallback xmlns="">
          <p:sp>
            <p:nvSpPr>
              <p:cNvPr id="39" name="Textfeld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718" y="6074829"/>
                <a:ext cx="3784572" cy="5861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Grafik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85" y="252239"/>
            <a:ext cx="1440160" cy="472889"/>
          </a:xfrm>
          <a:prstGeom prst="rect">
            <a:avLst/>
          </a:prstGeom>
        </p:spPr>
      </p:pic>
      <p:sp>
        <p:nvSpPr>
          <p:cNvPr id="53" name="Time_Check"/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2451647" y="4661378"/>
            <a:ext cx="357211" cy="703429"/>
          </a:xfrm>
          <a:custGeom>
            <a:avLst/>
            <a:gdLst>
              <a:gd name="T0" fmla="*/ 197 w 462"/>
              <a:gd name="T1" fmla="*/ 457 h 907"/>
              <a:gd name="T2" fmla="*/ 317 w 462"/>
              <a:gd name="T3" fmla="*/ 412 h 907"/>
              <a:gd name="T4" fmla="*/ 362 w 462"/>
              <a:gd name="T5" fmla="*/ 430 h 907"/>
              <a:gd name="T6" fmla="*/ 378 w 462"/>
              <a:gd name="T7" fmla="*/ 476 h 907"/>
              <a:gd name="T8" fmla="*/ 282 w 462"/>
              <a:gd name="T9" fmla="*/ 548 h 907"/>
              <a:gd name="T10" fmla="*/ 447 w 462"/>
              <a:gd name="T11" fmla="*/ 462 h 907"/>
              <a:gd name="T12" fmla="*/ 439 w 462"/>
              <a:gd name="T13" fmla="*/ 388 h 907"/>
              <a:gd name="T14" fmla="*/ 231 w 462"/>
              <a:gd name="T15" fmla="*/ 363 h 907"/>
              <a:gd name="T16" fmla="*/ 31 w 462"/>
              <a:gd name="T17" fmla="*/ 367 h 907"/>
              <a:gd name="T18" fmla="*/ 15 w 462"/>
              <a:gd name="T19" fmla="*/ 462 h 907"/>
              <a:gd name="T20" fmla="*/ 81 w 462"/>
              <a:gd name="T21" fmla="*/ 500 h 907"/>
              <a:gd name="T22" fmla="*/ 161 w 462"/>
              <a:gd name="T23" fmla="*/ 777 h 907"/>
              <a:gd name="T24" fmla="*/ 244 w 462"/>
              <a:gd name="T25" fmla="*/ 687 h 907"/>
              <a:gd name="T26" fmla="*/ 371 w 462"/>
              <a:gd name="T27" fmla="*/ 808 h 907"/>
              <a:gd name="T28" fmla="*/ 388 w 462"/>
              <a:gd name="T29" fmla="*/ 855 h 907"/>
              <a:gd name="T30" fmla="*/ 245 w 462"/>
              <a:gd name="T31" fmla="*/ 907 h 907"/>
              <a:gd name="T32" fmla="*/ 83 w 462"/>
              <a:gd name="T33" fmla="*/ 871 h 907"/>
              <a:gd name="T34" fmla="*/ 18 w 462"/>
              <a:gd name="T35" fmla="*/ 663 h 907"/>
              <a:gd name="T36" fmla="*/ 15 w 462"/>
              <a:gd name="T37" fmla="*/ 366 h 907"/>
              <a:gd name="T38" fmla="*/ 47 w 462"/>
              <a:gd name="T39" fmla="*/ 180 h 907"/>
              <a:gd name="T40" fmla="*/ 368 w 462"/>
              <a:gd name="T41" fmla="*/ 63 h 907"/>
              <a:gd name="T42" fmla="*/ 447 w 462"/>
              <a:gd name="T43" fmla="*/ 206 h 907"/>
              <a:gd name="T44" fmla="*/ 462 w 462"/>
              <a:gd name="T45" fmla="*/ 567 h 907"/>
              <a:gd name="T46" fmla="*/ 315 w 462"/>
              <a:gd name="T47" fmla="*/ 605 h 907"/>
              <a:gd name="T48" fmla="*/ 158 w 462"/>
              <a:gd name="T49" fmla="*/ 605 h 907"/>
              <a:gd name="T50" fmla="*/ 245 w 462"/>
              <a:gd name="T51" fmla="*/ 852 h 907"/>
              <a:gd name="T52" fmla="*/ 245 w 462"/>
              <a:gd name="T53" fmla="*/ 852 h 907"/>
              <a:gd name="T54" fmla="*/ 374 w 462"/>
              <a:gd name="T55" fmla="*/ 870 h 907"/>
              <a:gd name="T56" fmla="*/ 100 w 462"/>
              <a:gd name="T57" fmla="*/ 852 h 907"/>
              <a:gd name="T58" fmla="*/ 164 w 462"/>
              <a:gd name="T59" fmla="*/ 793 h 907"/>
              <a:gd name="T60" fmla="*/ 228 w 462"/>
              <a:gd name="T61" fmla="*/ 890 h 907"/>
              <a:gd name="T62" fmla="*/ 99 w 462"/>
              <a:gd name="T63" fmla="*/ 890 h 907"/>
              <a:gd name="T64" fmla="*/ 83 w 462"/>
              <a:gd name="T65" fmla="*/ 666 h 907"/>
              <a:gd name="T66" fmla="*/ 47 w 462"/>
              <a:gd name="T67" fmla="*/ 196 h 907"/>
              <a:gd name="T68" fmla="*/ 32 w 462"/>
              <a:gd name="T69" fmla="*/ 336 h 907"/>
              <a:gd name="T70" fmla="*/ 200 w 462"/>
              <a:gd name="T71" fmla="*/ 325 h 907"/>
              <a:gd name="T72" fmla="*/ 294 w 462"/>
              <a:gd name="T73" fmla="*/ 248 h 907"/>
              <a:gd name="T74" fmla="*/ 305 w 462"/>
              <a:gd name="T75" fmla="*/ 180 h 907"/>
              <a:gd name="T76" fmla="*/ 280 w 462"/>
              <a:gd name="T77" fmla="*/ 106 h 907"/>
              <a:gd name="T78" fmla="*/ 173 w 462"/>
              <a:gd name="T79" fmla="*/ 82 h 907"/>
              <a:gd name="T80" fmla="*/ 70 w 462"/>
              <a:gd name="T81" fmla="*/ 137 h 907"/>
              <a:gd name="T82" fmla="*/ 65 w 462"/>
              <a:gd name="T83" fmla="*/ 186 h 907"/>
              <a:gd name="T84" fmla="*/ 97 w 462"/>
              <a:gd name="T85" fmla="*/ 275 h 907"/>
              <a:gd name="T86" fmla="*/ 399 w 462"/>
              <a:gd name="T87" fmla="*/ 191 h 907"/>
              <a:gd name="T88" fmla="*/ 355 w 462"/>
              <a:gd name="T89" fmla="*/ 73 h 907"/>
              <a:gd name="T90" fmla="*/ 88 w 462"/>
              <a:gd name="T91" fmla="*/ 101 h 907"/>
              <a:gd name="T92" fmla="*/ 289 w 462"/>
              <a:gd name="T93" fmla="*/ 100 h 907"/>
              <a:gd name="T94" fmla="*/ 315 w 462"/>
              <a:gd name="T95" fmla="*/ 167 h 907"/>
              <a:gd name="T96" fmla="*/ 317 w 462"/>
              <a:gd name="T97" fmla="*/ 197 h 907"/>
              <a:gd name="T98" fmla="*/ 203 w 462"/>
              <a:gd name="T99" fmla="*/ 335 h 907"/>
              <a:gd name="T100" fmla="*/ 225 w 462"/>
              <a:gd name="T101" fmla="*/ 347 h 907"/>
              <a:gd name="T102" fmla="*/ 399 w 462"/>
              <a:gd name="T103" fmla="*/ 196 h 907"/>
              <a:gd name="T104" fmla="*/ 415 w 462"/>
              <a:gd name="T105" fmla="*/ 196 h 907"/>
              <a:gd name="T106" fmla="*/ 430 w 462"/>
              <a:gd name="T107" fmla="*/ 205 h 907"/>
              <a:gd name="T108" fmla="*/ 165 w 462"/>
              <a:gd name="T109" fmla="*/ 420 h 907"/>
              <a:gd name="T110" fmla="*/ 310 w 462"/>
              <a:gd name="T111" fmla="*/ 567 h 907"/>
              <a:gd name="T112" fmla="*/ 200 w 462"/>
              <a:gd name="T113" fmla="*/ 567 h 907"/>
              <a:gd name="T114" fmla="*/ 197 w 462"/>
              <a:gd name="T115" fmla="*/ 521 h 907"/>
              <a:gd name="T116" fmla="*/ 244 w 462"/>
              <a:gd name="T117" fmla="*/ 491 h 907"/>
              <a:gd name="T118" fmla="*/ 269 w 462"/>
              <a:gd name="T119" fmla="*/ 485 h 907"/>
              <a:gd name="T120" fmla="*/ 270 w 462"/>
              <a:gd name="T121" fmla="*/ 477 h 907"/>
              <a:gd name="T122" fmla="*/ 218 w 462"/>
              <a:gd name="T123" fmla="*/ 548 h 907"/>
              <a:gd name="T124" fmla="*/ 218 w 462"/>
              <a:gd name="T125" fmla="*/ 548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62" h="907">
                <a:moveTo>
                  <a:pt x="277" y="451"/>
                </a:moveTo>
                <a:lnTo>
                  <a:pt x="277" y="457"/>
                </a:lnTo>
                <a:lnTo>
                  <a:pt x="197" y="457"/>
                </a:lnTo>
                <a:lnTo>
                  <a:pt x="197" y="451"/>
                </a:lnTo>
                <a:lnTo>
                  <a:pt x="277" y="451"/>
                </a:lnTo>
                <a:close/>
                <a:moveTo>
                  <a:pt x="317" y="412"/>
                </a:moveTo>
                <a:lnTo>
                  <a:pt x="317" y="467"/>
                </a:lnTo>
                <a:lnTo>
                  <a:pt x="362" y="467"/>
                </a:lnTo>
                <a:lnTo>
                  <a:pt x="362" y="430"/>
                </a:lnTo>
                <a:lnTo>
                  <a:pt x="378" y="430"/>
                </a:lnTo>
                <a:lnTo>
                  <a:pt x="378" y="467"/>
                </a:lnTo>
                <a:lnTo>
                  <a:pt x="378" y="476"/>
                </a:lnTo>
                <a:lnTo>
                  <a:pt x="378" y="483"/>
                </a:lnTo>
                <a:lnTo>
                  <a:pt x="282" y="483"/>
                </a:lnTo>
                <a:lnTo>
                  <a:pt x="282" y="548"/>
                </a:lnTo>
                <a:lnTo>
                  <a:pt x="380" y="548"/>
                </a:lnTo>
                <a:lnTo>
                  <a:pt x="447" y="547"/>
                </a:lnTo>
                <a:lnTo>
                  <a:pt x="447" y="462"/>
                </a:lnTo>
                <a:lnTo>
                  <a:pt x="447" y="451"/>
                </a:lnTo>
                <a:lnTo>
                  <a:pt x="447" y="435"/>
                </a:lnTo>
                <a:cubicBezTo>
                  <a:pt x="447" y="418"/>
                  <a:pt x="444" y="403"/>
                  <a:pt x="439" y="388"/>
                </a:cubicBezTo>
                <a:cubicBezTo>
                  <a:pt x="436" y="381"/>
                  <a:pt x="434" y="373"/>
                  <a:pt x="430" y="367"/>
                </a:cubicBezTo>
                <a:cubicBezTo>
                  <a:pt x="418" y="341"/>
                  <a:pt x="398" y="318"/>
                  <a:pt x="373" y="300"/>
                </a:cubicBezTo>
                <a:cubicBezTo>
                  <a:pt x="339" y="338"/>
                  <a:pt x="288" y="363"/>
                  <a:pt x="231" y="363"/>
                </a:cubicBezTo>
                <a:lnTo>
                  <a:pt x="223" y="363"/>
                </a:lnTo>
                <a:cubicBezTo>
                  <a:pt x="169" y="361"/>
                  <a:pt x="121" y="337"/>
                  <a:pt x="90" y="300"/>
                </a:cubicBezTo>
                <a:cubicBezTo>
                  <a:pt x="65" y="318"/>
                  <a:pt x="45" y="341"/>
                  <a:pt x="31" y="367"/>
                </a:cubicBezTo>
                <a:cubicBezTo>
                  <a:pt x="28" y="375"/>
                  <a:pt x="25" y="381"/>
                  <a:pt x="23" y="388"/>
                </a:cubicBezTo>
                <a:cubicBezTo>
                  <a:pt x="18" y="403"/>
                  <a:pt x="15" y="418"/>
                  <a:pt x="15" y="435"/>
                </a:cubicBezTo>
                <a:lnTo>
                  <a:pt x="15" y="462"/>
                </a:lnTo>
                <a:lnTo>
                  <a:pt x="15" y="646"/>
                </a:lnTo>
                <a:lnTo>
                  <a:pt x="81" y="646"/>
                </a:lnTo>
                <a:lnTo>
                  <a:pt x="81" y="500"/>
                </a:lnTo>
                <a:lnTo>
                  <a:pt x="98" y="500"/>
                </a:lnTo>
                <a:lnTo>
                  <a:pt x="98" y="810"/>
                </a:lnTo>
                <a:cubicBezTo>
                  <a:pt x="113" y="790"/>
                  <a:pt x="135" y="777"/>
                  <a:pt x="161" y="777"/>
                </a:cubicBezTo>
                <a:cubicBezTo>
                  <a:pt x="186" y="777"/>
                  <a:pt x="210" y="790"/>
                  <a:pt x="225" y="808"/>
                </a:cubicBezTo>
                <a:lnTo>
                  <a:pt x="225" y="687"/>
                </a:lnTo>
                <a:lnTo>
                  <a:pt x="244" y="687"/>
                </a:lnTo>
                <a:lnTo>
                  <a:pt x="244" y="808"/>
                </a:lnTo>
                <a:cubicBezTo>
                  <a:pt x="259" y="788"/>
                  <a:pt x="281" y="776"/>
                  <a:pt x="308" y="776"/>
                </a:cubicBezTo>
                <a:cubicBezTo>
                  <a:pt x="334" y="776"/>
                  <a:pt x="356" y="788"/>
                  <a:pt x="371" y="808"/>
                </a:cubicBezTo>
                <a:lnTo>
                  <a:pt x="371" y="553"/>
                </a:lnTo>
                <a:lnTo>
                  <a:pt x="388" y="553"/>
                </a:lnTo>
                <a:lnTo>
                  <a:pt x="388" y="855"/>
                </a:lnTo>
                <a:lnTo>
                  <a:pt x="388" y="857"/>
                </a:lnTo>
                <a:lnTo>
                  <a:pt x="388" y="907"/>
                </a:lnTo>
                <a:lnTo>
                  <a:pt x="245" y="907"/>
                </a:lnTo>
                <a:lnTo>
                  <a:pt x="229" y="907"/>
                </a:lnTo>
                <a:lnTo>
                  <a:pt x="83" y="907"/>
                </a:lnTo>
                <a:lnTo>
                  <a:pt x="83" y="871"/>
                </a:lnTo>
                <a:lnTo>
                  <a:pt x="83" y="871"/>
                </a:lnTo>
                <a:lnTo>
                  <a:pt x="83" y="730"/>
                </a:lnTo>
                <a:cubicBezTo>
                  <a:pt x="48" y="726"/>
                  <a:pt x="22" y="698"/>
                  <a:pt x="18" y="663"/>
                </a:cubicBezTo>
                <a:lnTo>
                  <a:pt x="0" y="663"/>
                </a:lnTo>
                <a:lnTo>
                  <a:pt x="0" y="436"/>
                </a:lnTo>
                <a:cubicBezTo>
                  <a:pt x="0" y="411"/>
                  <a:pt x="5" y="387"/>
                  <a:pt x="15" y="366"/>
                </a:cubicBezTo>
                <a:lnTo>
                  <a:pt x="15" y="205"/>
                </a:lnTo>
                <a:cubicBezTo>
                  <a:pt x="15" y="191"/>
                  <a:pt x="27" y="180"/>
                  <a:pt x="40" y="180"/>
                </a:cubicBezTo>
                <a:lnTo>
                  <a:pt x="47" y="180"/>
                </a:lnTo>
                <a:lnTo>
                  <a:pt x="47" y="177"/>
                </a:lnTo>
                <a:cubicBezTo>
                  <a:pt x="50" y="77"/>
                  <a:pt x="137" y="0"/>
                  <a:pt x="239" y="5"/>
                </a:cubicBezTo>
                <a:cubicBezTo>
                  <a:pt x="289" y="7"/>
                  <a:pt x="334" y="27"/>
                  <a:pt x="368" y="63"/>
                </a:cubicBezTo>
                <a:cubicBezTo>
                  <a:pt x="398" y="96"/>
                  <a:pt x="415" y="137"/>
                  <a:pt x="417" y="181"/>
                </a:cubicBezTo>
                <a:lnTo>
                  <a:pt x="422" y="181"/>
                </a:lnTo>
                <a:cubicBezTo>
                  <a:pt x="435" y="181"/>
                  <a:pt x="447" y="192"/>
                  <a:pt x="447" y="206"/>
                </a:cubicBezTo>
                <a:lnTo>
                  <a:pt x="447" y="356"/>
                </a:lnTo>
                <a:cubicBezTo>
                  <a:pt x="457" y="377"/>
                  <a:pt x="462" y="401"/>
                  <a:pt x="462" y="426"/>
                </a:cubicBezTo>
                <a:lnTo>
                  <a:pt x="462" y="567"/>
                </a:lnTo>
                <a:lnTo>
                  <a:pt x="379" y="567"/>
                </a:lnTo>
                <a:lnTo>
                  <a:pt x="315" y="567"/>
                </a:lnTo>
                <a:lnTo>
                  <a:pt x="315" y="605"/>
                </a:lnTo>
                <a:lnTo>
                  <a:pt x="315" y="605"/>
                </a:lnTo>
                <a:lnTo>
                  <a:pt x="309" y="605"/>
                </a:lnTo>
                <a:lnTo>
                  <a:pt x="158" y="605"/>
                </a:lnTo>
                <a:lnTo>
                  <a:pt x="158" y="412"/>
                </a:lnTo>
                <a:lnTo>
                  <a:pt x="317" y="412"/>
                </a:lnTo>
                <a:close/>
                <a:moveTo>
                  <a:pt x="245" y="852"/>
                </a:moveTo>
                <a:lnTo>
                  <a:pt x="373" y="852"/>
                </a:lnTo>
                <a:cubicBezTo>
                  <a:pt x="369" y="820"/>
                  <a:pt x="342" y="793"/>
                  <a:pt x="309" y="793"/>
                </a:cubicBezTo>
                <a:cubicBezTo>
                  <a:pt x="277" y="793"/>
                  <a:pt x="249" y="818"/>
                  <a:pt x="245" y="852"/>
                </a:cubicBezTo>
                <a:close/>
                <a:moveTo>
                  <a:pt x="245" y="890"/>
                </a:moveTo>
                <a:lnTo>
                  <a:pt x="374" y="890"/>
                </a:lnTo>
                <a:lnTo>
                  <a:pt x="374" y="870"/>
                </a:lnTo>
                <a:lnTo>
                  <a:pt x="245" y="870"/>
                </a:lnTo>
                <a:lnTo>
                  <a:pt x="245" y="890"/>
                </a:lnTo>
                <a:close/>
                <a:moveTo>
                  <a:pt x="100" y="852"/>
                </a:moveTo>
                <a:lnTo>
                  <a:pt x="228" y="852"/>
                </a:lnTo>
                <a:lnTo>
                  <a:pt x="228" y="849"/>
                </a:lnTo>
                <a:cubicBezTo>
                  <a:pt x="223" y="818"/>
                  <a:pt x="197" y="793"/>
                  <a:pt x="164" y="793"/>
                </a:cubicBezTo>
                <a:cubicBezTo>
                  <a:pt x="132" y="793"/>
                  <a:pt x="104" y="818"/>
                  <a:pt x="100" y="852"/>
                </a:cubicBezTo>
                <a:close/>
                <a:moveTo>
                  <a:pt x="99" y="890"/>
                </a:moveTo>
                <a:lnTo>
                  <a:pt x="228" y="890"/>
                </a:lnTo>
                <a:lnTo>
                  <a:pt x="228" y="870"/>
                </a:lnTo>
                <a:lnTo>
                  <a:pt x="99" y="870"/>
                </a:lnTo>
                <a:lnTo>
                  <a:pt x="99" y="890"/>
                </a:lnTo>
                <a:close/>
                <a:moveTo>
                  <a:pt x="34" y="666"/>
                </a:moveTo>
                <a:cubicBezTo>
                  <a:pt x="39" y="691"/>
                  <a:pt x="58" y="710"/>
                  <a:pt x="83" y="713"/>
                </a:cubicBezTo>
                <a:lnTo>
                  <a:pt x="83" y="666"/>
                </a:lnTo>
                <a:lnTo>
                  <a:pt x="34" y="666"/>
                </a:lnTo>
                <a:close/>
                <a:moveTo>
                  <a:pt x="80" y="287"/>
                </a:moveTo>
                <a:cubicBezTo>
                  <a:pt x="62" y="261"/>
                  <a:pt x="49" y="230"/>
                  <a:pt x="47" y="196"/>
                </a:cubicBezTo>
                <a:lnTo>
                  <a:pt x="40" y="196"/>
                </a:lnTo>
                <a:cubicBezTo>
                  <a:pt x="35" y="196"/>
                  <a:pt x="32" y="200"/>
                  <a:pt x="32" y="205"/>
                </a:cubicBezTo>
                <a:lnTo>
                  <a:pt x="32" y="336"/>
                </a:lnTo>
                <a:cubicBezTo>
                  <a:pt x="45" y="317"/>
                  <a:pt x="62" y="301"/>
                  <a:pt x="80" y="287"/>
                </a:cubicBezTo>
                <a:close/>
                <a:moveTo>
                  <a:pt x="109" y="288"/>
                </a:moveTo>
                <a:cubicBezTo>
                  <a:pt x="134" y="313"/>
                  <a:pt x="167" y="328"/>
                  <a:pt x="200" y="325"/>
                </a:cubicBezTo>
                <a:lnTo>
                  <a:pt x="200" y="325"/>
                </a:lnTo>
                <a:cubicBezTo>
                  <a:pt x="238" y="321"/>
                  <a:pt x="268" y="297"/>
                  <a:pt x="287" y="263"/>
                </a:cubicBezTo>
                <a:lnTo>
                  <a:pt x="294" y="248"/>
                </a:lnTo>
                <a:cubicBezTo>
                  <a:pt x="300" y="232"/>
                  <a:pt x="304" y="216"/>
                  <a:pt x="305" y="197"/>
                </a:cubicBezTo>
                <a:lnTo>
                  <a:pt x="305" y="188"/>
                </a:lnTo>
                <a:lnTo>
                  <a:pt x="305" y="180"/>
                </a:lnTo>
                <a:cubicBezTo>
                  <a:pt x="305" y="176"/>
                  <a:pt x="305" y="172"/>
                  <a:pt x="304" y="168"/>
                </a:cubicBezTo>
                <a:cubicBezTo>
                  <a:pt x="300" y="133"/>
                  <a:pt x="289" y="116"/>
                  <a:pt x="283" y="108"/>
                </a:cubicBezTo>
                <a:lnTo>
                  <a:pt x="280" y="106"/>
                </a:lnTo>
                <a:lnTo>
                  <a:pt x="282" y="105"/>
                </a:lnTo>
                <a:cubicBezTo>
                  <a:pt x="274" y="97"/>
                  <a:pt x="243" y="75"/>
                  <a:pt x="175" y="82"/>
                </a:cubicBezTo>
                <a:lnTo>
                  <a:pt x="173" y="82"/>
                </a:lnTo>
                <a:cubicBezTo>
                  <a:pt x="159" y="83"/>
                  <a:pt x="89" y="93"/>
                  <a:pt x="74" y="130"/>
                </a:cubicBezTo>
                <a:lnTo>
                  <a:pt x="74" y="130"/>
                </a:lnTo>
                <a:lnTo>
                  <a:pt x="70" y="137"/>
                </a:lnTo>
                <a:cubicBezTo>
                  <a:pt x="69" y="143"/>
                  <a:pt x="67" y="150"/>
                  <a:pt x="67" y="157"/>
                </a:cubicBezTo>
                <a:cubicBezTo>
                  <a:pt x="65" y="163"/>
                  <a:pt x="65" y="170"/>
                  <a:pt x="65" y="177"/>
                </a:cubicBezTo>
                <a:lnTo>
                  <a:pt x="65" y="186"/>
                </a:lnTo>
                <a:lnTo>
                  <a:pt x="65" y="192"/>
                </a:lnTo>
                <a:lnTo>
                  <a:pt x="65" y="195"/>
                </a:lnTo>
                <a:cubicBezTo>
                  <a:pt x="69" y="225"/>
                  <a:pt x="80" y="252"/>
                  <a:pt x="97" y="275"/>
                </a:cubicBezTo>
                <a:cubicBezTo>
                  <a:pt x="102" y="280"/>
                  <a:pt x="105" y="285"/>
                  <a:pt x="109" y="288"/>
                </a:cubicBezTo>
                <a:close/>
                <a:moveTo>
                  <a:pt x="399" y="196"/>
                </a:moveTo>
                <a:lnTo>
                  <a:pt x="399" y="191"/>
                </a:lnTo>
                <a:lnTo>
                  <a:pt x="399" y="187"/>
                </a:lnTo>
                <a:lnTo>
                  <a:pt x="399" y="178"/>
                </a:lnTo>
                <a:cubicBezTo>
                  <a:pt x="398" y="140"/>
                  <a:pt x="383" y="102"/>
                  <a:pt x="355" y="73"/>
                </a:cubicBezTo>
                <a:cubicBezTo>
                  <a:pt x="325" y="41"/>
                  <a:pt x="284" y="22"/>
                  <a:pt x="239" y="21"/>
                </a:cubicBezTo>
                <a:lnTo>
                  <a:pt x="231" y="21"/>
                </a:lnTo>
                <a:cubicBezTo>
                  <a:pt x="170" y="21"/>
                  <a:pt x="116" y="52"/>
                  <a:pt x="88" y="101"/>
                </a:cubicBezTo>
                <a:cubicBezTo>
                  <a:pt x="115" y="82"/>
                  <a:pt x="156" y="76"/>
                  <a:pt x="171" y="75"/>
                </a:cubicBezTo>
                <a:lnTo>
                  <a:pt x="174" y="75"/>
                </a:lnTo>
                <a:cubicBezTo>
                  <a:pt x="244" y="67"/>
                  <a:pt x="278" y="90"/>
                  <a:pt x="289" y="100"/>
                </a:cubicBezTo>
                <a:lnTo>
                  <a:pt x="290" y="100"/>
                </a:lnTo>
                <a:lnTo>
                  <a:pt x="293" y="102"/>
                </a:lnTo>
                <a:cubicBezTo>
                  <a:pt x="302" y="112"/>
                  <a:pt x="312" y="131"/>
                  <a:pt x="315" y="167"/>
                </a:cubicBezTo>
                <a:cubicBezTo>
                  <a:pt x="315" y="171"/>
                  <a:pt x="317" y="176"/>
                  <a:pt x="317" y="180"/>
                </a:cubicBezTo>
                <a:lnTo>
                  <a:pt x="317" y="188"/>
                </a:lnTo>
                <a:lnTo>
                  <a:pt x="317" y="197"/>
                </a:lnTo>
                <a:cubicBezTo>
                  <a:pt x="315" y="216"/>
                  <a:pt x="312" y="235"/>
                  <a:pt x="305" y="251"/>
                </a:cubicBezTo>
                <a:lnTo>
                  <a:pt x="298" y="266"/>
                </a:lnTo>
                <a:cubicBezTo>
                  <a:pt x="278" y="305"/>
                  <a:pt x="244" y="331"/>
                  <a:pt x="203" y="335"/>
                </a:cubicBezTo>
                <a:lnTo>
                  <a:pt x="203" y="335"/>
                </a:lnTo>
                <a:cubicBezTo>
                  <a:pt x="188" y="336"/>
                  <a:pt x="173" y="335"/>
                  <a:pt x="158" y="330"/>
                </a:cubicBezTo>
                <a:cubicBezTo>
                  <a:pt x="178" y="339"/>
                  <a:pt x="201" y="346"/>
                  <a:pt x="225" y="347"/>
                </a:cubicBezTo>
                <a:cubicBezTo>
                  <a:pt x="279" y="350"/>
                  <a:pt x="326" y="327"/>
                  <a:pt x="359" y="291"/>
                </a:cubicBezTo>
                <a:cubicBezTo>
                  <a:pt x="363" y="287"/>
                  <a:pt x="366" y="282"/>
                  <a:pt x="369" y="277"/>
                </a:cubicBezTo>
                <a:cubicBezTo>
                  <a:pt x="387" y="255"/>
                  <a:pt x="397" y="226"/>
                  <a:pt x="399" y="196"/>
                </a:cubicBezTo>
                <a:close/>
                <a:moveTo>
                  <a:pt x="430" y="205"/>
                </a:moveTo>
                <a:cubicBezTo>
                  <a:pt x="430" y="200"/>
                  <a:pt x="427" y="196"/>
                  <a:pt x="422" y="196"/>
                </a:cubicBezTo>
                <a:lnTo>
                  <a:pt x="415" y="196"/>
                </a:lnTo>
                <a:cubicBezTo>
                  <a:pt x="413" y="230"/>
                  <a:pt x="401" y="261"/>
                  <a:pt x="383" y="287"/>
                </a:cubicBezTo>
                <a:cubicBezTo>
                  <a:pt x="401" y="301"/>
                  <a:pt x="418" y="317"/>
                  <a:pt x="430" y="335"/>
                </a:cubicBezTo>
                <a:lnTo>
                  <a:pt x="430" y="205"/>
                </a:lnTo>
                <a:close/>
                <a:moveTo>
                  <a:pt x="310" y="467"/>
                </a:moveTo>
                <a:lnTo>
                  <a:pt x="310" y="420"/>
                </a:lnTo>
                <a:lnTo>
                  <a:pt x="165" y="420"/>
                </a:lnTo>
                <a:lnTo>
                  <a:pt x="165" y="600"/>
                </a:lnTo>
                <a:lnTo>
                  <a:pt x="310" y="600"/>
                </a:lnTo>
                <a:lnTo>
                  <a:pt x="310" y="567"/>
                </a:lnTo>
                <a:lnTo>
                  <a:pt x="284" y="567"/>
                </a:lnTo>
                <a:lnTo>
                  <a:pt x="282" y="567"/>
                </a:lnTo>
                <a:lnTo>
                  <a:pt x="200" y="567"/>
                </a:lnTo>
                <a:lnTo>
                  <a:pt x="200" y="558"/>
                </a:lnTo>
                <a:cubicBezTo>
                  <a:pt x="200" y="545"/>
                  <a:pt x="204" y="532"/>
                  <a:pt x="210" y="521"/>
                </a:cubicBezTo>
                <a:lnTo>
                  <a:pt x="197" y="521"/>
                </a:lnTo>
                <a:lnTo>
                  <a:pt x="197" y="515"/>
                </a:lnTo>
                <a:lnTo>
                  <a:pt x="214" y="515"/>
                </a:lnTo>
                <a:cubicBezTo>
                  <a:pt x="222" y="505"/>
                  <a:pt x="231" y="496"/>
                  <a:pt x="244" y="491"/>
                </a:cubicBezTo>
                <a:lnTo>
                  <a:pt x="197" y="491"/>
                </a:lnTo>
                <a:lnTo>
                  <a:pt x="197" y="485"/>
                </a:lnTo>
                <a:lnTo>
                  <a:pt x="269" y="485"/>
                </a:lnTo>
                <a:lnTo>
                  <a:pt x="269" y="485"/>
                </a:lnTo>
                <a:lnTo>
                  <a:pt x="270" y="485"/>
                </a:lnTo>
                <a:lnTo>
                  <a:pt x="270" y="477"/>
                </a:lnTo>
                <a:lnTo>
                  <a:pt x="270" y="467"/>
                </a:lnTo>
                <a:lnTo>
                  <a:pt x="310" y="467"/>
                </a:lnTo>
                <a:close/>
                <a:moveTo>
                  <a:pt x="218" y="548"/>
                </a:moveTo>
                <a:lnTo>
                  <a:pt x="265" y="548"/>
                </a:lnTo>
                <a:lnTo>
                  <a:pt x="265" y="500"/>
                </a:lnTo>
                <a:cubicBezTo>
                  <a:pt x="240" y="505"/>
                  <a:pt x="222" y="525"/>
                  <a:pt x="218" y="54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4" name="Big_Idea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1584722" y="4671213"/>
            <a:ext cx="668305" cy="703428"/>
            <a:chOff x="3544" y="-299"/>
            <a:chExt cx="4110" cy="4326"/>
          </a:xfrm>
          <a:solidFill>
            <a:schemeClr val="bg1">
              <a:lumMod val="50000"/>
            </a:schemeClr>
          </a:solidFill>
        </p:grpSpPr>
        <p:sp>
          <p:nvSpPr>
            <p:cNvPr id="65" name="Freeform 1368"/>
            <p:cNvSpPr>
              <a:spLocks noEditPoints="1"/>
            </p:cNvSpPr>
            <p:nvPr/>
          </p:nvSpPr>
          <p:spPr bwMode="auto">
            <a:xfrm>
              <a:off x="4897" y="1236"/>
              <a:ext cx="393" cy="372"/>
            </a:xfrm>
            <a:custGeom>
              <a:avLst/>
              <a:gdLst>
                <a:gd name="T0" fmla="*/ 59 w 116"/>
                <a:gd name="T1" fmla="*/ 110 h 110"/>
                <a:gd name="T2" fmla="*/ 3 w 116"/>
                <a:gd name="T3" fmla="*/ 76 h 110"/>
                <a:gd name="T4" fmla="*/ 0 w 116"/>
                <a:gd name="T5" fmla="*/ 71 h 110"/>
                <a:gd name="T6" fmla="*/ 0 w 116"/>
                <a:gd name="T7" fmla="*/ 0 h 110"/>
                <a:gd name="T8" fmla="*/ 116 w 116"/>
                <a:gd name="T9" fmla="*/ 0 h 110"/>
                <a:gd name="T10" fmla="*/ 116 w 116"/>
                <a:gd name="T11" fmla="*/ 77 h 110"/>
                <a:gd name="T12" fmla="*/ 113 w 116"/>
                <a:gd name="T13" fmla="*/ 82 h 110"/>
                <a:gd name="T14" fmla="*/ 59 w 116"/>
                <a:gd name="T15" fmla="*/ 110 h 110"/>
                <a:gd name="T16" fmla="*/ 35 w 116"/>
                <a:gd name="T17" fmla="*/ 60 h 110"/>
                <a:gd name="T18" fmla="*/ 59 w 116"/>
                <a:gd name="T19" fmla="*/ 75 h 110"/>
                <a:gd name="T20" fmla="*/ 82 w 116"/>
                <a:gd name="T21" fmla="*/ 64 h 110"/>
                <a:gd name="T22" fmla="*/ 82 w 116"/>
                <a:gd name="T23" fmla="*/ 34 h 110"/>
                <a:gd name="T24" fmla="*/ 35 w 116"/>
                <a:gd name="T25" fmla="*/ 34 h 110"/>
                <a:gd name="T26" fmla="*/ 35 w 116"/>
                <a:gd name="T27" fmla="*/ 6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110">
                  <a:moveTo>
                    <a:pt x="59" y="110"/>
                  </a:moveTo>
                  <a:cubicBezTo>
                    <a:pt x="38" y="110"/>
                    <a:pt x="19" y="99"/>
                    <a:pt x="3" y="76"/>
                  </a:cubicBezTo>
                  <a:lnTo>
                    <a:pt x="0" y="7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116" y="77"/>
                  </a:lnTo>
                  <a:lnTo>
                    <a:pt x="113" y="82"/>
                  </a:lnTo>
                  <a:cubicBezTo>
                    <a:pt x="110" y="85"/>
                    <a:pt x="90" y="110"/>
                    <a:pt x="59" y="110"/>
                  </a:cubicBezTo>
                  <a:close/>
                  <a:moveTo>
                    <a:pt x="35" y="60"/>
                  </a:moveTo>
                  <a:cubicBezTo>
                    <a:pt x="43" y="70"/>
                    <a:pt x="51" y="75"/>
                    <a:pt x="59" y="75"/>
                  </a:cubicBezTo>
                  <a:cubicBezTo>
                    <a:pt x="68" y="75"/>
                    <a:pt x="76" y="69"/>
                    <a:pt x="82" y="64"/>
                  </a:cubicBezTo>
                  <a:lnTo>
                    <a:pt x="82" y="34"/>
                  </a:lnTo>
                  <a:lnTo>
                    <a:pt x="35" y="34"/>
                  </a:lnTo>
                  <a:lnTo>
                    <a:pt x="35" y="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1369"/>
            <p:cNvSpPr>
              <a:spLocks/>
            </p:cNvSpPr>
            <p:nvPr/>
          </p:nvSpPr>
          <p:spPr bwMode="auto">
            <a:xfrm>
              <a:off x="6551" y="558"/>
              <a:ext cx="318" cy="678"/>
            </a:xfrm>
            <a:custGeom>
              <a:avLst/>
              <a:gdLst>
                <a:gd name="T0" fmla="*/ 74 w 94"/>
                <a:gd name="T1" fmla="*/ 182 h 200"/>
                <a:gd name="T2" fmla="*/ 23 w 94"/>
                <a:gd name="T3" fmla="*/ 34 h 200"/>
                <a:gd name="T4" fmla="*/ 49 w 94"/>
                <a:gd name="T5" fmla="*/ 26 h 200"/>
                <a:gd name="T6" fmla="*/ 93 w 94"/>
                <a:gd name="T7" fmla="*/ 159 h 200"/>
                <a:gd name="T8" fmla="*/ 74 w 94"/>
                <a:gd name="T9" fmla="*/ 18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200">
                  <a:moveTo>
                    <a:pt x="74" y="182"/>
                  </a:moveTo>
                  <a:cubicBezTo>
                    <a:pt x="53" y="149"/>
                    <a:pt x="65" y="95"/>
                    <a:pt x="23" y="34"/>
                  </a:cubicBezTo>
                  <a:cubicBezTo>
                    <a:pt x="0" y="0"/>
                    <a:pt x="37" y="8"/>
                    <a:pt x="49" y="26"/>
                  </a:cubicBezTo>
                  <a:cubicBezTo>
                    <a:pt x="64" y="49"/>
                    <a:pt x="88" y="125"/>
                    <a:pt x="93" y="159"/>
                  </a:cubicBezTo>
                  <a:cubicBezTo>
                    <a:pt x="94" y="167"/>
                    <a:pt x="86" y="200"/>
                    <a:pt x="74" y="1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1370"/>
            <p:cNvSpPr>
              <a:spLocks/>
            </p:cNvSpPr>
            <p:nvPr/>
          </p:nvSpPr>
          <p:spPr bwMode="auto">
            <a:xfrm>
              <a:off x="6694" y="334"/>
              <a:ext cx="253" cy="678"/>
            </a:xfrm>
            <a:custGeom>
              <a:avLst/>
              <a:gdLst>
                <a:gd name="T0" fmla="*/ 57 w 75"/>
                <a:gd name="T1" fmla="*/ 181 h 200"/>
                <a:gd name="T2" fmla="*/ 19 w 75"/>
                <a:gd name="T3" fmla="*/ 36 h 200"/>
                <a:gd name="T4" fmla="*/ 45 w 75"/>
                <a:gd name="T5" fmla="*/ 32 h 200"/>
                <a:gd name="T6" fmla="*/ 75 w 75"/>
                <a:gd name="T7" fmla="*/ 169 h 200"/>
                <a:gd name="T8" fmla="*/ 57 w 75"/>
                <a:gd name="T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00">
                  <a:moveTo>
                    <a:pt x="57" y="181"/>
                  </a:moveTo>
                  <a:cubicBezTo>
                    <a:pt x="40" y="146"/>
                    <a:pt x="54" y="102"/>
                    <a:pt x="19" y="36"/>
                  </a:cubicBezTo>
                  <a:cubicBezTo>
                    <a:pt x="0" y="0"/>
                    <a:pt x="36" y="13"/>
                    <a:pt x="45" y="32"/>
                  </a:cubicBezTo>
                  <a:cubicBezTo>
                    <a:pt x="58" y="56"/>
                    <a:pt x="74" y="134"/>
                    <a:pt x="75" y="169"/>
                  </a:cubicBezTo>
                  <a:cubicBezTo>
                    <a:pt x="75" y="177"/>
                    <a:pt x="67" y="200"/>
                    <a:pt x="57" y="18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1371"/>
            <p:cNvSpPr>
              <a:spLocks/>
            </p:cNvSpPr>
            <p:nvPr/>
          </p:nvSpPr>
          <p:spPr bwMode="auto">
            <a:xfrm>
              <a:off x="6149" y="-299"/>
              <a:ext cx="1492" cy="1030"/>
            </a:xfrm>
            <a:custGeom>
              <a:avLst/>
              <a:gdLst>
                <a:gd name="T0" fmla="*/ 364 w 441"/>
                <a:gd name="T1" fmla="*/ 93 h 304"/>
                <a:gd name="T2" fmla="*/ 247 w 441"/>
                <a:gd name="T3" fmla="*/ 44 h 304"/>
                <a:gd name="T4" fmla="*/ 147 w 441"/>
                <a:gd name="T5" fmla="*/ 83 h 304"/>
                <a:gd name="T6" fmla="*/ 99 w 441"/>
                <a:gd name="T7" fmla="*/ 162 h 304"/>
                <a:gd name="T8" fmla="*/ 110 w 441"/>
                <a:gd name="T9" fmla="*/ 295 h 304"/>
                <a:gd name="T10" fmla="*/ 112 w 441"/>
                <a:gd name="T11" fmla="*/ 257 h 304"/>
                <a:gd name="T12" fmla="*/ 106 w 441"/>
                <a:gd name="T13" fmla="*/ 187 h 304"/>
                <a:gd name="T14" fmla="*/ 112 w 441"/>
                <a:gd name="T15" fmla="*/ 181 h 304"/>
                <a:gd name="T16" fmla="*/ 125 w 441"/>
                <a:gd name="T17" fmla="*/ 154 h 304"/>
                <a:gd name="T18" fmla="*/ 144 w 441"/>
                <a:gd name="T19" fmla="*/ 104 h 304"/>
                <a:gd name="T20" fmla="*/ 144 w 441"/>
                <a:gd name="T21" fmla="*/ 105 h 304"/>
                <a:gd name="T22" fmla="*/ 177 w 441"/>
                <a:gd name="T23" fmla="*/ 94 h 304"/>
                <a:gd name="T24" fmla="*/ 225 w 441"/>
                <a:gd name="T25" fmla="*/ 62 h 304"/>
                <a:gd name="T26" fmla="*/ 264 w 441"/>
                <a:gd name="T27" fmla="*/ 77 h 304"/>
                <a:gd name="T28" fmla="*/ 336 w 441"/>
                <a:gd name="T29" fmla="*/ 104 h 304"/>
                <a:gd name="T30" fmla="*/ 365 w 441"/>
                <a:gd name="T31" fmla="*/ 120 h 304"/>
                <a:gd name="T32" fmla="*/ 365 w 441"/>
                <a:gd name="T33" fmla="*/ 115 h 304"/>
                <a:gd name="T34" fmla="*/ 385 w 441"/>
                <a:gd name="T35" fmla="*/ 167 h 304"/>
                <a:gd name="T36" fmla="*/ 382 w 441"/>
                <a:gd name="T37" fmla="*/ 172 h 304"/>
                <a:gd name="T38" fmla="*/ 363 w 441"/>
                <a:gd name="T39" fmla="*/ 162 h 304"/>
                <a:gd name="T40" fmla="*/ 365 w 441"/>
                <a:gd name="T41" fmla="*/ 190 h 304"/>
                <a:gd name="T42" fmla="*/ 360 w 441"/>
                <a:gd name="T43" fmla="*/ 255 h 304"/>
                <a:gd name="T44" fmla="*/ 361 w 441"/>
                <a:gd name="T45" fmla="*/ 290 h 304"/>
                <a:gd name="T46" fmla="*/ 405 w 441"/>
                <a:gd name="T47" fmla="*/ 190 h 304"/>
                <a:gd name="T48" fmla="*/ 364 w 441"/>
                <a:gd name="T49" fmla="*/ 9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1" h="304">
                  <a:moveTo>
                    <a:pt x="364" y="93"/>
                  </a:moveTo>
                  <a:cubicBezTo>
                    <a:pt x="355" y="11"/>
                    <a:pt x="285" y="22"/>
                    <a:pt x="247" y="44"/>
                  </a:cubicBezTo>
                  <a:cubicBezTo>
                    <a:pt x="193" y="0"/>
                    <a:pt x="157" y="47"/>
                    <a:pt x="147" y="83"/>
                  </a:cubicBezTo>
                  <a:cubicBezTo>
                    <a:pt x="81" y="83"/>
                    <a:pt x="85" y="133"/>
                    <a:pt x="99" y="162"/>
                  </a:cubicBezTo>
                  <a:cubicBezTo>
                    <a:pt x="0" y="209"/>
                    <a:pt x="79" y="285"/>
                    <a:pt x="110" y="295"/>
                  </a:cubicBezTo>
                  <a:cubicBezTo>
                    <a:pt x="142" y="304"/>
                    <a:pt x="130" y="262"/>
                    <a:pt x="112" y="257"/>
                  </a:cubicBezTo>
                  <a:cubicBezTo>
                    <a:pt x="93" y="251"/>
                    <a:pt x="71" y="218"/>
                    <a:pt x="106" y="187"/>
                  </a:cubicBezTo>
                  <a:cubicBezTo>
                    <a:pt x="109" y="185"/>
                    <a:pt x="111" y="183"/>
                    <a:pt x="112" y="181"/>
                  </a:cubicBezTo>
                  <a:cubicBezTo>
                    <a:pt x="130" y="195"/>
                    <a:pt x="135" y="164"/>
                    <a:pt x="125" y="154"/>
                  </a:cubicBezTo>
                  <a:cubicBezTo>
                    <a:pt x="114" y="144"/>
                    <a:pt x="110" y="113"/>
                    <a:pt x="144" y="104"/>
                  </a:cubicBezTo>
                  <a:cubicBezTo>
                    <a:pt x="144" y="104"/>
                    <a:pt x="144" y="104"/>
                    <a:pt x="144" y="105"/>
                  </a:cubicBezTo>
                  <a:cubicBezTo>
                    <a:pt x="145" y="135"/>
                    <a:pt x="178" y="112"/>
                    <a:pt x="177" y="94"/>
                  </a:cubicBezTo>
                  <a:cubicBezTo>
                    <a:pt x="176" y="78"/>
                    <a:pt x="194" y="53"/>
                    <a:pt x="225" y="62"/>
                  </a:cubicBezTo>
                  <a:cubicBezTo>
                    <a:pt x="207" y="86"/>
                    <a:pt x="251" y="93"/>
                    <a:pt x="264" y="77"/>
                  </a:cubicBezTo>
                  <a:cubicBezTo>
                    <a:pt x="278" y="61"/>
                    <a:pt x="322" y="55"/>
                    <a:pt x="336" y="104"/>
                  </a:cubicBezTo>
                  <a:cubicBezTo>
                    <a:pt x="351" y="153"/>
                    <a:pt x="365" y="128"/>
                    <a:pt x="365" y="120"/>
                  </a:cubicBezTo>
                  <a:cubicBezTo>
                    <a:pt x="365" y="118"/>
                    <a:pt x="365" y="117"/>
                    <a:pt x="365" y="115"/>
                  </a:cubicBezTo>
                  <a:cubicBezTo>
                    <a:pt x="399" y="125"/>
                    <a:pt x="396" y="157"/>
                    <a:pt x="385" y="167"/>
                  </a:cubicBezTo>
                  <a:cubicBezTo>
                    <a:pt x="384" y="169"/>
                    <a:pt x="383" y="170"/>
                    <a:pt x="382" y="172"/>
                  </a:cubicBezTo>
                  <a:cubicBezTo>
                    <a:pt x="376" y="168"/>
                    <a:pt x="370" y="165"/>
                    <a:pt x="363" y="162"/>
                  </a:cubicBezTo>
                  <a:cubicBezTo>
                    <a:pt x="356" y="159"/>
                    <a:pt x="332" y="161"/>
                    <a:pt x="365" y="190"/>
                  </a:cubicBezTo>
                  <a:cubicBezTo>
                    <a:pt x="397" y="218"/>
                    <a:pt x="377" y="250"/>
                    <a:pt x="360" y="255"/>
                  </a:cubicBezTo>
                  <a:cubicBezTo>
                    <a:pt x="342" y="260"/>
                    <a:pt x="331" y="299"/>
                    <a:pt x="361" y="290"/>
                  </a:cubicBezTo>
                  <a:cubicBezTo>
                    <a:pt x="385" y="283"/>
                    <a:pt x="441" y="232"/>
                    <a:pt x="405" y="190"/>
                  </a:cubicBezTo>
                  <a:cubicBezTo>
                    <a:pt x="423" y="165"/>
                    <a:pt x="441" y="94"/>
                    <a:pt x="364" y="9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1372"/>
            <p:cNvSpPr>
              <a:spLocks noEditPoints="1"/>
            </p:cNvSpPr>
            <p:nvPr/>
          </p:nvSpPr>
          <p:spPr bwMode="auto">
            <a:xfrm>
              <a:off x="4934" y="2"/>
              <a:ext cx="910" cy="875"/>
            </a:xfrm>
            <a:custGeom>
              <a:avLst/>
              <a:gdLst>
                <a:gd name="T0" fmla="*/ 266 w 269"/>
                <a:gd name="T1" fmla="*/ 108 h 258"/>
                <a:gd name="T2" fmla="*/ 235 w 269"/>
                <a:gd name="T3" fmla="*/ 69 h 258"/>
                <a:gd name="T4" fmla="*/ 93 w 269"/>
                <a:gd name="T5" fmla="*/ 20 h 258"/>
                <a:gd name="T6" fmla="*/ 28 w 269"/>
                <a:gd name="T7" fmla="*/ 74 h 258"/>
                <a:gd name="T8" fmla="*/ 4 w 269"/>
                <a:gd name="T9" fmla="*/ 108 h 258"/>
                <a:gd name="T10" fmla="*/ 27 w 269"/>
                <a:gd name="T11" fmla="*/ 181 h 258"/>
                <a:gd name="T12" fmla="*/ 175 w 269"/>
                <a:gd name="T13" fmla="*/ 241 h 258"/>
                <a:gd name="T14" fmla="*/ 243 w 269"/>
                <a:gd name="T15" fmla="*/ 178 h 258"/>
                <a:gd name="T16" fmla="*/ 266 w 269"/>
                <a:gd name="T17" fmla="*/ 108 h 258"/>
                <a:gd name="T18" fmla="*/ 202 w 269"/>
                <a:gd name="T19" fmla="*/ 168 h 258"/>
                <a:gd name="T20" fmla="*/ 146 w 269"/>
                <a:gd name="T21" fmla="*/ 148 h 258"/>
                <a:gd name="T22" fmla="*/ 133 w 269"/>
                <a:gd name="T23" fmla="*/ 143 h 258"/>
                <a:gd name="T24" fmla="*/ 121 w 269"/>
                <a:gd name="T25" fmla="*/ 148 h 258"/>
                <a:gd name="T26" fmla="*/ 66 w 269"/>
                <a:gd name="T27" fmla="*/ 168 h 258"/>
                <a:gd name="T28" fmla="*/ 38 w 269"/>
                <a:gd name="T29" fmla="*/ 113 h 258"/>
                <a:gd name="T30" fmla="*/ 135 w 269"/>
                <a:gd name="T31" fmla="*/ 85 h 258"/>
                <a:gd name="T32" fmla="*/ 232 w 269"/>
                <a:gd name="T33" fmla="*/ 113 h 258"/>
                <a:gd name="T34" fmla="*/ 202 w 269"/>
                <a:gd name="T35" fmla="*/ 16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9" h="258">
                  <a:moveTo>
                    <a:pt x="266" y="108"/>
                  </a:moveTo>
                  <a:cubicBezTo>
                    <a:pt x="263" y="90"/>
                    <a:pt x="251" y="78"/>
                    <a:pt x="235" y="69"/>
                  </a:cubicBezTo>
                  <a:cubicBezTo>
                    <a:pt x="207" y="22"/>
                    <a:pt x="150" y="0"/>
                    <a:pt x="93" y="20"/>
                  </a:cubicBezTo>
                  <a:cubicBezTo>
                    <a:pt x="62" y="31"/>
                    <a:pt x="40" y="50"/>
                    <a:pt x="28" y="74"/>
                  </a:cubicBezTo>
                  <a:cubicBezTo>
                    <a:pt x="15" y="82"/>
                    <a:pt x="6" y="93"/>
                    <a:pt x="4" y="108"/>
                  </a:cubicBezTo>
                  <a:cubicBezTo>
                    <a:pt x="0" y="133"/>
                    <a:pt x="10" y="161"/>
                    <a:pt x="27" y="181"/>
                  </a:cubicBezTo>
                  <a:cubicBezTo>
                    <a:pt x="54" y="235"/>
                    <a:pt x="123" y="258"/>
                    <a:pt x="175" y="241"/>
                  </a:cubicBezTo>
                  <a:cubicBezTo>
                    <a:pt x="208" y="231"/>
                    <a:pt x="232" y="207"/>
                    <a:pt x="243" y="178"/>
                  </a:cubicBezTo>
                  <a:cubicBezTo>
                    <a:pt x="260" y="158"/>
                    <a:pt x="269" y="132"/>
                    <a:pt x="266" y="108"/>
                  </a:cubicBezTo>
                  <a:close/>
                  <a:moveTo>
                    <a:pt x="202" y="168"/>
                  </a:moveTo>
                  <a:cubicBezTo>
                    <a:pt x="181" y="178"/>
                    <a:pt x="160" y="163"/>
                    <a:pt x="146" y="148"/>
                  </a:cubicBezTo>
                  <a:cubicBezTo>
                    <a:pt x="143" y="145"/>
                    <a:pt x="138" y="143"/>
                    <a:pt x="133" y="143"/>
                  </a:cubicBezTo>
                  <a:cubicBezTo>
                    <a:pt x="129" y="143"/>
                    <a:pt x="124" y="145"/>
                    <a:pt x="121" y="148"/>
                  </a:cubicBezTo>
                  <a:cubicBezTo>
                    <a:pt x="107" y="163"/>
                    <a:pt x="86" y="178"/>
                    <a:pt x="66" y="168"/>
                  </a:cubicBezTo>
                  <a:cubicBezTo>
                    <a:pt x="47" y="159"/>
                    <a:pt x="35" y="131"/>
                    <a:pt x="38" y="113"/>
                  </a:cubicBezTo>
                  <a:cubicBezTo>
                    <a:pt x="40" y="96"/>
                    <a:pt x="88" y="86"/>
                    <a:pt x="135" y="85"/>
                  </a:cubicBezTo>
                  <a:cubicBezTo>
                    <a:pt x="182" y="86"/>
                    <a:pt x="229" y="96"/>
                    <a:pt x="232" y="113"/>
                  </a:cubicBezTo>
                  <a:cubicBezTo>
                    <a:pt x="234" y="131"/>
                    <a:pt x="222" y="158"/>
                    <a:pt x="202" y="16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1373"/>
            <p:cNvSpPr>
              <a:spLocks noEditPoints="1"/>
            </p:cNvSpPr>
            <p:nvPr/>
          </p:nvSpPr>
          <p:spPr bwMode="auto">
            <a:xfrm>
              <a:off x="6078" y="-160"/>
              <a:ext cx="358" cy="359"/>
            </a:xfrm>
            <a:custGeom>
              <a:avLst/>
              <a:gdLst>
                <a:gd name="T0" fmla="*/ 53 w 106"/>
                <a:gd name="T1" fmla="*/ 106 h 106"/>
                <a:gd name="T2" fmla="*/ 0 w 106"/>
                <a:gd name="T3" fmla="*/ 53 h 106"/>
                <a:gd name="T4" fmla="*/ 53 w 106"/>
                <a:gd name="T5" fmla="*/ 0 h 106"/>
                <a:gd name="T6" fmla="*/ 106 w 106"/>
                <a:gd name="T7" fmla="*/ 53 h 106"/>
                <a:gd name="T8" fmla="*/ 53 w 106"/>
                <a:gd name="T9" fmla="*/ 106 h 106"/>
                <a:gd name="T10" fmla="*/ 53 w 106"/>
                <a:gd name="T11" fmla="*/ 35 h 106"/>
                <a:gd name="T12" fmla="*/ 35 w 106"/>
                <a:gd name="T13" fmla="*/ 53 h 106"/>
                <a:gd name="T14" fmla="*/ 53 w 106"/>
                <a:gd name="T15" fmla="*/ 71 h 106"/>
                <a:gd name="T16" fmla="*/ 71 w 106"/>
                <a:gd name="T17" fmla="*/ 53 h 106"/>
                <a:gd name="T18" fmla="*/ 53 w 106"/>
                <a:gd name="T19" fmla="*/ 3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6">
                  <a:moveTo>
                    <a:pt x="53" y="106"/>
                  </a:moveTo>
                  <a:cubicBezTo>
                    <a:pt x="24" y="106"/>
                    <a:pt x="0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6" y="82"/>
                    <a:pt x="82" y="106"/>
                    <a:pt x="53" y="106"/>
                  </a:cubicBezTo>
                  <a:close/>
                  <a:moveTo>
                    <a:pt x="53" y="35"/>
                  </a:moveTo>
                  <a:cubicBezTo>
                    <a:pt x="43" y="35"/>
                    <a:pt x="35" y="43"/>
                    <a:pt x="35" y="53"/>
                  </a:cubicBezTo>
                  <a:cubicBezTo>
                    <a:pt x="35" y="63"/>
                    <a:pt x="43" y="71"/>
                    <a:pt x="53" y="71"/>
                  </a:cubicBezTo>
                  <a:cubicBezTo>
                    <a:pt x="63" y="71"/>
                    <a:pt x="71" y="63"/>
                    <a:pt x="71" y="53"/>
                  </a:cubicBezTo>
                  <a:cubicBezTo>
                    <a:pt x="71" y="43"/>
                    <a:pt x="63" y="35"/>
                    <a:pt x="53" y="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1374"/>
            <p:cNvSpPr>
              <a:spLocks noEditPoints="1"/>
            </p:cNvSpPr>
            <p:nvPr/>
          </p:nvSpPr>
          <p:spPr bwMode="auto">
            <a:xfrm>
              <a:off x="6998" y="558"/>
              <a:ext cx="369" cy="678"/>
            </a:xfrm>
            <a:custGeom>
              <a:avLst/>
              <a:gdLst>
                <a:gd name="T0" fmla="*/ 56 w 109"/>
                <a:gd name="T1" fmla="*/ 66 h 200"/>
                <a:gd name="T2" fmla="*/ 54 w 109"/>
                <a:gd name="T3" fmla="*/ 66 h 200"/>
                <a:gd name="T4" fmla="*/ 71 w 109"/>
                <a:gd name="T5" fmla="*/ 34 h 200"/>
                <a:gd name="T6" fmla="*/ 46 w 109"/>
                <a:gd name="T7" fmla="*/ 26 h 200"/>
                <a:gd name="T8" fmla="*/ 23 w 109"/>
                <a:gd name="T9" fmla="*/ 77 h 200"/>
                <a:gd name="T10" fmla="*/ 4 w 109"/>
                <a:gd name="T11" fmla="*/ 118 h 200"/>
                <a:gd name="T12" fmla="*/ 6 w 109"/>
                <a:gd name="T13" fmla="*/ 134 h 200"/>
                <a:gd name="T14" fmla="*/ 1 w 109"/>
                <a:gd name="T15" fmla="*/ 159 h 200"/>
                <a:gd name="T16" fmla="*/ 20 w 109"/>
                <a:gd name="T17" fmla="*/ 182 h 200"/>
                <a:gd name="T18" fmla="*/ 29 w 109"/>
                <a:gd name="T19" fmla="*/ 163 h 200"/>
                <a:gd name="T20" fmla="*/ 56 w 109"/>
                <a:gd name="T21" fmla="*/ 171 h 200"/>
                <a:gd name="T22" fmla="*/ 109 w 109"/>
                <a:gd name="T23" fmla="*/ 118 h 200"/>
                <a:gd name="T24" fmla="*/ 56 w 109"/>
                <a:gd name="T25" fmla="*/ 66 h 200"/>
                <a:gd name="T26" fmla="*/ 56 w 109"/>
                <a:gd name="T27" fmla="*/ 136 h 200"/>
                <a:gd name="T28" fmla="*/ 38 w 109"/>
                <a:gd name="T29" fmla="*/ 118 h 200"/>
                <a:gd name="T30" fmla="*/ 56 w 109"/>
                <a:gd name="T31" fmla="*/ 100 h 200"/>
                <a:gd name="T32" fmla="*/ 74 w 109"/>
                <a:gd name="T33" fmla="*/ 118 h 200"/>
                <a:gd name="T34" fmla="*/ 56 w 109"/>
                <a:gd name="T35" fmla="*/ 13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" h="200">
                  <a:moveTo>
                    <a:pt x="56" y="66"/>
                  </a:moveTo>
                  <a:cubicBezTo>
                    <a:pt x="55" y="66"/>
                    <a:pt x="55" y="66"/>
                    <a:pt x="54" y="66"/>
                  </a:cubicBezTo>
                  <a:cubicBezTo>
                    <a:pt x="58" y="55"/>
                    <a:pt x="64" y="45"/>
                    <a:pt x="71" y="34"/>
                  </a:cubicBezTo>
                  <a:cubicBezTo>
                    <a:pt x="95" y="0"/>
                    <a:pt x="57" y="8"/>
                    <a:pt x="46" y="26"/>
                  </a:cubicBezTo>
                  <a:cubicBezTo>
                    <a:pt x="39" y="36"/>
                    <a:pt x="31" y="56"/>
                    <a:pt x="23" y="77"/>
                  </a:cubicBezTo>
                  <a:cubicBezTo>
                    <a:pt x="11" y="87"/>
                    <a:pt x="4" y="102"/>
                    <a:pt x="4" y="118"/>
                  </a:cubicBezTo>
                  <a:cubicBezTo>
                    <a:pt x="4" y="124"/>
                    <a:pt x="5" y="129"/>
                    <a:pt x="6" y="134"/>
                  </a:cubicBezTo>
                  <a:cubicBezTo>
                    <a:pt x="4" y="144"/>
                    <a:pt x="2" y="152"/>
                    <a:pt x="1" y="159"/>
                  </a:cubicBezTo>
                  <a:cubicBezTo>
                    <a:pt x="0" y="167"/>
                    <a:pt x="8" y="200"/>
                    <a:pt x="20" y="182"/>
                  </a:cubicBezTo>
                  <a:cubicBezTo>
                    <a:pt x="24" y="176"/>
                    <a:pt x="26" y="170"/>
                    <a:pt x="29" y="163"/>
                  </a:cubicBezTo>
                  <a:cubicBezTo>
                    <a:pt x="37" y="168"/>
                    <a:pt x="46" y="171"/>
                    <a:pt x="56" y="171"/>
                  </a:cubicBezTo>
                  <a:cubicBezTo>
                    <a:pt x="85" y="171"/>
                    <a:pt x="109" y="147"/>
                    <a:pt x="109" y="118"/>
                  </a:cubicBezTo>
                  <a:cubicBezTo>
                    <a:pt x="109" y="89"/>
                    <a:pt x="85" y="66"/>
                    <a:pt x="56" y="66"/>
                  </a:cubicBezTo>
                  <a:close/>
                  <a:moveTo>
                    <a:pt x="56" y="136"/>
                  </a:moveTo>
                  <a:cubicBezTo>
                    <a:pt x="46" y="136"/>
                    <a:pt x="38" y="128"/>
                    <a:pt x="38" y="118"/>
                  </a:cubicBezTo>
                  <a:cubicBezTo>
                    <a:pt x="38" y="108"/>
                    <a:pt x="46" y="100"/>
                    <a:pt x="56" y="100"/>
                  </a:cubicBezTo>
                  <a:cubicBezTo>
                    <a:pt x="66" y="100"/>
                    <a:pt x="74" y="108"/>
                    <a:pt x="74" y="118"/>
                  </a:cubicBezTo>
                  <a:cubicBezTo>
                    <a:pt x="74" y="128"/>
                    <a:pt x="66" y="136"/>
                    <a:pt x="56" y="1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1375"/>
            <p:cNvSpPr>
              <a:spLocks noEditPoints="1"/>
            </p:cNvSpPr>
            <p:nvPr/>
          </p:nvSpPr>
          <p:spPr bwMode="auto">
            <a:xfrm>
              <a:off x="6930" y="67"/>
              <a:ext cx="356" cy="738"/>
            </a:xfrm>
            <a:custGeom>
              <a:avLst/>
              <a:gdLst>
                <a:gd name="T0" fmla="*/ 52 w 105"/>
                <a:gd name="T1" fmla="*/ 0 h 218"/>
                <a:gd name="T2" fmla="*/ 0 w 105"/>
                <a:gd name="T3" fmla="*/ 53 h 218"/>
                <a:gd name="T4" fmla="*/ 26 w 105"/>
                <a:gd name="T5" fmla="*/ 99 h 218"/>
                <a:gd name="T6" fmla="*/ 17 w 105"/>
                <a:gd name="T7" fmla="*/ 188 h 218"/>
                <a:gd name="T8" fmla="*/ 34 w 105"/>
                <a:gd name="T9" fmla="*/ 204 h 218"/>
                <a:gd name="T10" fmla="*/ 48 w 105"/>
                <a:gd name="T11" fmla="*/ 106 h 218"/>
                <a:gd name="T12" fmla="*/ 52 w 105"/>
                <a:gd name="T13" fmla="*/ 106 h 218"/>
                <a:gd name="T14" fmla="*/ 105 w 105"/>
                <a:gd name="T15" fmla="*/ 53 h 218"/>
                <a:gd name="T16" fmla="*/ 52 w 105"/>
                <a:gd name="T17" fmla="*/ 0 h 218"/>
                <a:gd name="T18" fmla="*/ 37 w 105"/>
                <a:gd name="T19" fmla="*/ 62 h 218"/>
                <a:gd name="T20" fmla="*/ 34 w 105"/>
                <a:gd name="T21" fmla="*/ 53 h 218"/>
                <a:gd name="T22" fmla="*/ 52 w 105"/>
                <a:gd name="T23" fmla="*/ 35 h 218"/>
                <a:gd name="T24" fmla="*/ 61 w 105"/>
                <a:gd name="T25" fmla="*/ 37 h 218"/>
                <a:gd name="T26" fmla="*/ 70 w 105"/>
                <a:gd name="T27" fmla="*/ 51 h 218"/>
                <a:gd name="T28" fmla="*/ 71 w 105"/>
                <a:gd name="T29" fmla="*/ 53 h 218"/>
                <a:gd name="T30" fmla="*/ 62 w 105"/>
                <a:gd name="T31" fmla="*/ 68 h 218"/>
                <a:gd name="T32" fmla="*/ 52 w 105"/>
                <a:gd name="T33" fmla="*/ 71 h 218"/>
                <a:gd name="T34" fmla="*/ 37 w 105"/>
                <a:gd name="T35" fmla="*/ 6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218"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73"/>
                    <a:pt x="10" y="90"/>
                    <a:pt x="26" y="99"/>
                  </a:cubicBezTo>
                  <a:cubicBezTo>
                    <a:pt x="20" y="129"/>
                    <a:pt x="17" y="166"/>
                    <a:pt x="17" y="188"/>
                  </a:cubicBezTo>
                  <a:cubicBezTo>
                    <a:pt x="16" y="203"/>
                    <a:pt x="28" y="218"/>
                    <a:pt x="34" y="204"/>
                  </a:cubicBezTo>
                  <a:cubicBezTo>
                    <a:pt x="45" y="176"/>
                    <a:pt x="37" y="147"/>
                    <a:pt x="48" y="106"/>
                  </a:cubicBezTo>
                  <a:cubicBezTo>
                    <a:pt x="49" y="106"/>
                    <a:pt x="51" y="106"/>
                    <a:pt x="52" y="106"/>
                  </a:cubicBezTo>
                  <a:cubicBezTo>
                    <a:pt x="82" y="106"/>
                    <a:pt x="105" y="82"/>
                    <a:pt x="105" y="53"/>
                  </a:cubicBezTo>
                  <a:cubicBezTo>
                    <a:pt x="105" y="24"/>
                    <a:pt x="82" y="0"/>
                    <a:pt x="52" y="0"/>
                  </a:cubicBezTo>
                  <a:close/>
                  <a:moveTo>
                    <a:pt x="37" y="62"/>
                  </a:moveTo>
                  <a:cubicBezTo>
                    <a:pt x="35" y="59"/>
                    <a:pt x="34" y="56"/>
                    <a:pt x="34" y="53"/>
                  </a:cubicBezTo>
                  <a:cubicBezTo>
                    <a:pt x="34" y="43"/>
                    <a:pt x="42" y="35"/>
                    <a:pt x="52" y="35"/>
                  </a:cubicBezTo>
                  <a:cubicBezTo>
                    <a:pt x="55" y="35"/>
                    <a:pt x="58" y="36"/>
                    <a:pt x="61" y="37"/>
                  </a:cubicBezTo>
                  <a:cubicBezTo>
                    <a:pt x="66" y="40"/>
                    <a:pt x="69" y="45"/>
                    <a:pt x="70" y="51"/>
                  </a:cubicBezTo>
                  <a:cubicBezTo>
                    <a:pt x="70" y="52"/>
                    <a:pt x="71" y="52"/>
                    <a:pt x="71" y="53"/>
                  </a:cubicBezTo>
                  <a:cubicBezTo>
                    <a:pt x="71" y="60"/>
                    <a:pt x="67" y="65"/>
                    <a:pt x="62" y="68"/>
                  </a:cubicBezTo>
                  <a:cubicBezTo>
                    <a:pt x="59" y="70"/>
                    <a:pt x="56" y="71"/>
                    <a:pt x="52" y="71"/>
                  </a:cubicBezTo>
                  <a:cubicBezTo>
                    <a:pt x="45" y="71"/>
                    <a:pt x="40" y="67"/>
                    <a:pt x="37" y="6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1376"/>
            <p:cNvSpPr>
              <a:spLocks noEditPoints="1"/>
            </p:cNvSpPr>
            <p:nvPr/>
          </p:nvSpPr>
          <p:spPr bwMode="auto">
            <a:xfrm>
              <a:off x="3544" y="-279"/>
              <a:ext cx="4110" cy="4306"/>
            </a:xfrm>
            <a:custGeom>
              <a:avLst/>
              <a:gdLst>
                <a:gd name="T0" fmla="*/ 728 w 1215"/>
                <a:gd name="T1" fmla="*/ 718 h 1271"/>
                <a:gd name="T2" fmla="*/ 841 w 1215"/>
                <a:gd name="T3" fmla="*/ 668 h 1271"/>
                <a:gd name="T4" fmla="*/ 884 w 1215"/>
                <a:gd name="T5" fmla="*/ 679 h 1271"/>
                <a:gd name="T6" fmla="*/ 999 w 1215"/>
                <a:gd name="T7" fmla="*/ 688 h 1271"/>
                <a:gd name="T8" fmla="*/ 1103 w 1215"/>
                <a:gd name="T9" fmla="*/ 688 h 1271"/>
                <a:gd name="T10" fmla="*/ 1118 w 1215"/>
                <a:gd name="T11" fmla="*/ 662 h 1271"/>
                <a:gd name="T12" fmla="*/ 1059 w 1215"/>
                <a:gd name="T13" fmla="*/ 512 h 1271"/>
                <a:gd name="T14" fmla="*/ 1095 w 1215"/>
                <a:gd name="T15" fmla="*/ 494 h 1271"/>
                <a:gd name="T16" fmla="*/ 922 w 1215"/>
                <a:gd name="T17" fmla="*/ 477 h 1271"/>
                <a:gd name="T18" fmla="*/ 922 w 1215"/>
                <a:gd name="T19" fmla="*/ 512 h 1271"/>
                <a:gd name="T20" fmla="*/ 943 w 1215"/>
                <a:gd name="T21" fmla="*/ 533 h 1271"/>
                <a:gd name="T22" fmla="*/ 881 w 1215"/>
                <a:gd name="T23" fmla="*/ 546 h 1271"/>
                <a:gd name="T24" fmla="*/ 584 w 1215"/>
                <a:gd name="T25" fmla="*/ 345 h 1271"/>
                <a:gd name="T26" fmla="*/ 486 w 1215"/>
                <a:gd name="T27" fmla="*/ 349 h 1271"/>
                <a:gd name="T28" fmla="*/ 306 w 1215"/>
                <a:gd name="T29" fmla="*/ 113 h 1271"/>
                <a:gd name="T30" fmla="*/ 284 w 1215"/>
                <a:gd name="T31" fmla="*/ 98 h 1271"/>
                <a:gd name="T32" fmla="*/ 194 w 1215"/>
                <a:gd name="T33" fmla="*/ 168 h 1271"/>
                <a:gd name="T34" fmla="*/ 181 w 1215"/>
                <a:gd name="T35" fmla="*/ 189 h 1271"/>
                <a:gd name="T36" fmla="*/ 366 w 1215"/>
                <a:gd name="T37" fmla="*/ 601 h 1271"/>
                <a:gd name="T38" fmla="*/ 52 w 1215"/>
                <a:gd name="T39" fmla="*/ 718 h 1271"/>
                <a:gd name="T40" fmla="*/ 52 w 1215"/>
                <a:gd name="T41" fmla="*/ 822 h 1271"/>
                <a:gd name="T42" fmla="*/ 111 w 1215"/>
                <a:gd name="T43" fmla="*/ 1270 h 1271"/>
                <a:gd name="T44" fmla="*/ 215 w 1215"/>
                <a:gd name="T45" fmla="*/ 822 h 1271"/>
                <a:gd name="T46" fmla="*/ 346 w 1215"/>
                <a:gd name="T47" fmla="*/ 1063 h 1271"/>
                <a:gd name="T48" fmla="*/ 363 w 1215"/>
                <a:gd name="T49" fmla="*/ 1081 h 1271"/>
                <a:gd name="T50" fmla="*/ 406 w 1215"/>
                <a:gd name="T51" fmla="*/ 1197 h 1271"/>
                <a:gd name="T52" fmla="*/ 382 w 1215"/>
                <a:gd name="T53" fmla="*/ 1268 h 1271"/>
                <a:gd name="T54" fmla="*/ 520 w 1215"/>
                <a:gd name="T55" fmla="*/ 1081 h 1271"/>
                <a:gd name="T56" fmla="*/ 589 w 1215"/>
                <a:gd name="T57" fmla="*/ 1242 h 1271"/>
                <a:gd name="T58" fmla="*/ 751 w 1215"/>
                <a:gd name="T59" fmla="*/ 1225 h 1271"/>
                <a:gd name="T60" fmla="*/ 671 w 1215"/>
                <a:gd name="T61" fmla="*/ 1081 h 1271"/>
                <a:gd name="T62" fmla="*/ 763 w 1215"/>
                <a:gd name="T63" fmla="*/ 1075 h 1271"/>
                <a:gd name="T64" fmla="*/ 740 w 1215"/>
                <a:gd name="T65" fmla="*/ 822 h 1271"/>
                <a:gd name="T66" fmla="*/ 1016 w 1215"/>
                <a:gd name="T67" fmla="*/ 1270 h 1271"/>
                <a:gd name="T68" fmla="*/ 1120 w 1215"/>
                <a:gd name="T69" fmla="*/ 822 h 1271"/>
                <a:gd name="T70" fmla="*/ 1215 w 1215"/>
                <a:gd name="T71" fmla="*/ 770 h 1271"/>
                <a:gd name="T72" fmla="*/ 978 w 1215"/>
                <a:gd name="T73" fmla="*/ 563 h 1271"/>
                <a:gd name="T74" fmla="*/ 1025 w 1215"/>
                <a:gd name="T75" fmla="*/ 512 h 1271"/>
                <a:gd name="T76" fmla="*/ 1025 w 1215"/>
                <a:gd name="T77" fmla="*/ 565 h 1271"/>
                <a:gd name="T78" fmla="*/ 978 w 1215"/>
                <a:gd name="T79" fmla="*/ 563 h 1271"/>
                <a:gd name="T80" fmla="*/ 755 w 1215"/>
                <a:gd name="T81" fmla="*/ 479 h 1271"/>
                <a:gd name="T82" fmla="*/ 930 w 1215"/>
                <a:gd name="T83" fmla="*/ 574 h 1271"/>
                <a:gd name="T84" fmla="*/ 841 w 1215"/>
                <a:gd name="T85" fmla="*/ 634 h 1271"/>
                <a:gd name="T86" fmla="*/ 684 w 1215"/>
                <a:gd name="T87" fmla="*/ 497 h 1271"/>
                <a:gd name="T88" fmla="*/ 693 w 1215"/>
                <a:gd name="T89" fmla="*/ 718 h 1271"/>
                <a:gd name="T90" fmla="*/ 563 w 1215"/>
                <a:gd name="T91" fmla="*/ 380 h 1271"/>
                <a:gd name="T92" fmla="*/ 365 w 1215"/>
                <a:gd name="T93" fmla="*/ 470 h 1271"/>
                <a:gd name="T94" fmla="*/ 275 w 1215"/>
                <a:gd name="T95" fmla="*/ 147 h 1271"/>
                <a:gd name="T96" fmla="*/ 486 w 1215"/>
                <a:gd name="T97" fmla="*/ 384 h 1271"/>
                <a:gd name="T98" fmla="*/ 528 w 1215"/>
                <a:gd name="T99" fmla="*/ 718 h 1271"/>
                <a:gd name="T100" fmla="*/ 401 w 1215"/>
                <a:gd name="T101" fmla="*/ 601 h 1271"/>
                <a:gd name="T102" fmla="*/ 382 w 1215"/>
                <a:gd name="T103" fmla="*/ 1046 h 1271"/>
                <a:gd name="T104" fmla="*/ 528 w 1215"/>
                <a:gd name="T105" fmla="*/ 822 h 1271"/>
                <a:gd name="T106" fmla="*/ 382 w 1215"/>
                <a:gd name="T107" fmla="*/ 1046 h 1271"/>
                <a:gd name="T108" fmla="*/ 563 w 1215"/>
                <a:gd name="T109" fmla="*/ 822 h 1271"/>
                <a:gd name="T110" fmla="*/ 731 w 1215"/>
                <a:gd name="T111" fmla="*/ 1046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5" h="1271">
                  <a:moveTo>
                    <a:pt x="1163" y="718"/>
                  </a:moveTo>
                  <a:lnTo>
                    <a:pt x="728" y="718"/>
                  </a:lnTo>
                  <a:lnTo>
                    <a:pt x="716" y="615"/>
                  </a:lnTo>
                  <a:cubicBezTo>
                    <a:pt x="755" y="660"/>
                    <a:pt x="807" y="668"/>
                    <a:pt x="841" y="668"/>
                  </a:cubicBezTo>
                  <a:cubicBezTo>
                    <a:pt x="856" y="668"/>
                    <a:pt x="871" y="667"/>
                    <a:pt x="883" y="664"/>
                  </a:cubicBezTo>
                  <a:cubicBezTo>
                    <a:pt x="881" y="669"/>
                    <a:pt x="882" y="674"/>
                    <a:pt x="884" y="679"/>
                  </a:cubicBezTo>
                  <a:cubicBezTo>
                    <a:pt x="887" y="684"/>
                    <a:pt x="893" y="688"/>
                    <a:pt x="899" y="688"/>
                  </a:cubicBezTo>
                  <a:lnTo>
                    <a:pt x="999" y="688"/>
                  </a:lnTo>
                  <a:lnTo>
                    <a:pt x="1004" y="688"/>
                  </a:lnTo>
                  <a:lnTo>
                    <a:pt x="1103" y="688"/>
                  </a:lnTo>
                  <a:cubicBezTo>
                    <a:pt x="1109" y="688"/>
                    <a:pt x="1115" y="684"/>
                    <a:pt x="1118" y="679"/>
                  </a:cubicBezTo>
                  <a:cubicBezTo>
                    <a:pt x="1121" y="674"/>
                    <a:pt x="1121" y="667"/>
                    <a:pt x="1118" y="662"/>
                  </a:cubicBezTo>
                  <a:lnTo>
                    <a:pt x="1059" y="558"/>
                  </a:lnTo>
                  <a:lnTo>
                    <a:pt x="1059" y="512"/>
                  </a:lnTo>
                  <a:lnTo>
                    <a:pt x="1077" y="512"/>
                  </a:lnTo>
                  <a:cubicBezTo>
                    <a:pt x="1087" y="512"/>
                    <a:pt x="1095" y="504"/>
                    <a:pt x="1095" y="494"/>
                  </a:cubicBezTo>
                  <a:cubicBezTo>
                    <a:pt x="1095" y="485"/>
                    <a:pt x="1087" y="477"/>
                    <a:pt x="1077" y="477"/>
                  </a:cubicBezTo>
                  <a:lnTo>
                    <a:pt x="922" y="477"/>
                  </a:lnTo>
                  <a:cubicBezTo>
                    <a:pt x="913" y="477"/>
                    <a:pt x="905" y="485"/>
                    <a:pt x="905" y="494"/>
                  </a:cubicBezTo>
                  <a:cubicBezTo>
                    <a:pt x="905" y="504"/>
                    <a:pt x="913" y="512"/>
                    <a:pt x="922" y="512"/>
                  </a:cubicBezTo>
                  <a:lnTo>
                    <a:pt x="943" y="512"/>
                  </a:lnTo>
                  <a:lnTo>
                    <a:pt x="943" y="533"/>
                  </a:lnTo>
                  <a:cubicBezTo>
                    <a:pt x="943" y="533"/>
                    <a:pt x="943" y="533"/>
                    <a:pt x="943" y="533"/>
                  </a:cubicBezTo>
                  <a:cubicBezTo>
                    <a:pt x="933" y="537"/>
                    <a:pt x="908" y="546"/>
                    <a:pt x="881" y="546"/>
                  </a:cubicBezTo>
                  <a:cubicBezTo>
                    <a:pt x="833" y="546"/>
                    <a:pt x="803" y="521"/>
                    <a:pt x="789" y="470"/>
                  </a:cubicBezTo>
                  <a:cubicBezTo>
                    <a:pt x="765" y="384"/>
                    <a:pt x="667" y="349"/>
                    <a:pt x="584" y="345"/>
                  </a:cubicBezTo>
                  <a:cubicBezTo>
                    <a:pt x="572" y="345"/>
                    <a:pt x="556" y="346"/>
                    <a:pt x="538" y="347"/>
                  </a:cubicBezTo>
                  <a:cubicBezTo>
                    <a:pt x="522" y="348"/>
                    <a:pt x="503" y="349"/>
                    <a:pt x="486" y="349"/>
                  </a:cubicBezTo>
                  <a:cubicBezTo>
                    <a:pt x="451" y="349"/>
                    <a:pt x="439" y="344"/>
                    <a:pt x="434" y="341"/>
                  </a:cubicBezTo>
                  <a:cubicBezTo>
                    <a:pt x="380" y="297"/>
                    <a:pt x="319" y="247"/>
                    <a:pt x="306" y="113"/>
                  </a:cubicBezTo>
                  <a:cubicBezTo>
                    <a:pt x="305" y="106"/>
                    <a:pt x="301" y="101"/>
                    <a:pt x="295" y="98"/>
                  </a:cubicBezTo>
                  <a:cubicBezTo>
                    <a:pt x="292" y="97"/>
                    <a:pt x="288" y="97"/>
                    <a:pt x="284" y="98"/>
                  </a:cubicBezTo>
                  <a:cubicBezTo>
                    <a:pt x="275" y="15"/>
                    <a:pt x="181" y="0"/>
                    <a:pt x="188" y="87"/>
                  </a:cubicBezTo>
                  <a:cubicBezTo>
                    <a:pt x="195" y="156"/>
                    <a:pt x="192" y="162"/>
                    <a:pt x="194" y="168"/>
                  </a:cubicBezTo>
                  <a:lnTo>
                    <a:pt x="188" y="173"/>
                  </a:lnTo>
                  <a:cubicBezTo>
                    <a:pt x="183" y="177"/>
                    <a:pt x="181" y="183"/>
                    <a:pt x="181" y="189"/>
                  </a:cubicBezTo>
                  <a:cubicBezTo>
                    <a:pt x="182" y="196"/>
                    <a:pt x="203" y="358"/>
                    <a:pt x="340" y="494"/>
                  </a:cubicBezTo>
                  <a:cubicBezTo>
                    <a:pt x="352" y="506"/>
                    <a:pt x="366" y="534"/>
                    <a:pt x="366" y="601"/>
                  </a:cubicBezTo>
                  <a:cubicBezTo>
                    <a:pt x="366" y="626"/>
                    <a:pt x="364" y="673"/>
                    <a:pt x="362" y="718"/>
                  </a:cubicBezTo>
                  <a:lnTo>
                    <a:pt x="52" y="718"/>
                  </a:lnTo>
                  <a:cubicBezTo>
                    <a:pt x="23" y="718"/>
                    <a:pt x="0" y="742"/>
                    <a:pt x="0" y="770"/>
                  </a:cubicBezTo>
                  <a:cubicBezTo>
                    <a:pt x="0" y="799"/>
                    <a:pt x="23" y="822"/>
                    <a:pt x="52" y="822"/>
                  </a:cubicBezTo>
                  <a:lnTo>
                    <a:pt x="111" y="822"/>
                  </a:lnTo>
                  <a:lnTo>
                    <a:pt x="111" y="1270"/>
                  </a:lnTo>
                  <a:lnTo>
                    <a:pt x="215" y="1270"/>
                  </a:lnTo>
                  <a:lnTo>
                    <a:pt x="215" y="822"/>
                  </a:lnTo>
                  <a:lnTo>
                    <a:pt x="358" y="822"/>
                  </a:lnTo>
                  <a:cubicBezTo>
                    <a:pt x="353" y="942"/>
                    <a:pt x="346" y="1061"/>
                    <a:pt x="346" y="1063"/>
                  </a:cubicBezTo>
                  <a:cubicBezTo>
                    <a:pt x="346" y="1067"/>
                    <a:pt x="348" y="1072"/>
                    <a:pt x="351" y="1075"/>
                  </a:cubicBezTo>
                  <a:cubicBezTo>
                    <a:pt x="354" y="1079"/>
                    <a:pt x="359" y="1081"/>
                    <a:pt x="363" y="1081"/>
                  </a:cubicBezTo>
                  <a:lnTo>
                    <a:pt x="424" y="1081"/>
                  </a:lnTo>
                  <a:cubicBezTo>
                    <a:pt x="425" y="1180"/>
                    <a:pt x="428" y="1184"/>
                    <a:pt x="406" y="1197"/>
                  </a:cubicBezTo>
                  <a:cubicBezTo>
                    <a:pt x="382" y="1212"/>
                    <a:pt x="355" y="1211"/>
                    <a:pt x="344" y="1225"/>
                  </a:cubicBezTo>
                  <a:cubicBezTo>
                    <a:pt x="336" y="1237"/>
                    <a:pt x="342" y="1265"/>
                    <a:pt x="382" y="1268"/>
                  </a:cubicBezTo>
                  <a:cubicBezTo>
                    <a:pt x="422" y="1271"/>
                    <a:pt x="489" y="1270"/>
                    <a:pt x="506" y="1242"/>
                  </a:cubicBezTo>
                  <a:cubicBezTo>
                    <a:pt x="521" y="1216"/>
                    <a:pt x="521" y="1124"/>
                    <a:pt x="520" y="1081"/>
                  </a:cubicBezTo>
                  <a:lnTo>
                    <a:pt x="575" y="1081"/>
                  </a:lnTo>
                  <a:cubicBezTo>
                    <a:pt x="574" y="1124"/>
                    <a:pt x="574" y="1216"/>
                    <a:pt x="589" y="1242"/>
                  </a:cubicBezTo>
                  <a:cubicBezTo>
                    <a:pt x="606" y="1270"/>
                    <a:pt x="673" y="1271"/>
                    <a:pt x="713" y="1268"/>
                  </a:cubicBezTo>
                  <a:cubicBezTo>
                    <a:pt x="753" y="1265"/>
                    <a:pt x="759" y="1237"/>
                    <a:pt x="751" y="1225"/>
                  </a:cubicBezTo>
                  <a:cubicBezTo>
                    <a:pt x="740" y="1211"/>
                    <a:pt x="713" y="1212"/>
                    <a:pt x="689" y="1197"/>
                  </a:cubicBezTo>
                  <a:cubicBezTo>
                    <a:pt x="667" y="1184"/>
                    <a:pt x="670" y="1180"/>
                    <a:pt x="671" y="1081"/>
                  </a:cubicBezTo>
                  <a:lnTo>
                    <a:pt x="750" y="1081"/>
                  </a:lnTo>
                  <a:cubicBezTo>
                    <a:pt x="755" y="1081"/>
                    <a:pt x="760" y="1079"/>
                    <a:pt x="763" y="1075"/>
                  </a:cubicBezTo>
                  <a:cubicBezTo>
                    <a:pt x="766" y="1071"/>
                    <a:pt x="768" y="1067"/>
                    <a:pt x="767" y="1062"/>
                  </a:cubicBezTo>
                  <a:lnTo>
                    <a:pt x="740" y="822"/>
                  </a:lnTo>
                  <a:lnTo>
                    <a:pt x="1016" y="822"/>
                  </a:lnTo>
                  <a:lnTo>
                    <a:pt x="1016" y="1270"/>
                  </a:lnTo>
                  <a:lnTo>
                    <a:pt x="1120" y="1270"/>
                  </a:lnTo>
                  <a:lnTo>
                    <a:pt x="1120" y="822"/>
                  </a:lnTo>
                  <a:lnTo>
                    <a:pt x="1163" y="822"/>
                  </a:lnTo>
                  <a:cubicBezTo>
                    <a:pt x="1192" y="822"/>
                    <a:pt x="1215" y="799"/>
                    <a:pt x="1215" y="770"/>
                  </a:cubicBezTo>
                  <a:cubicBezTo>
                    <a:pt x="1215" y="742"/>
                    <a:pt x="1192" y="718"/>
                    <a:pt x="1163" y="718"/>
                  </a:cubicBezTo>
                  <a:close/>
                  <a:moveTo>
                    <a:pt x="978" y="563"/>
                  </a:moveTo>
                  <a:lnTo>
                    <a:pt x="978" y="512"/>
                  </a:lnTo>
                  <a:lnTo>
                    <a:pt x="1025" y="512"/>
                  </a:lnTo>
                  <a:lnTo>
                    <a:pt x="1025" y="563"/>
                  </a:lnTo>
                  <a:cubicBezTo>
                    <a:pt x="1025" y="564"/>
                    <a:pt x="1025" y="564"/>
                    <a:pt x="1025" y="565"/>
                  </a:cubicBezTo>
                  <a:lnTo>
                    <a:pt x="978" y="565"/>
                  </a:lnTo>
                  <a:cubicBezTo>
                    <a:pt x="978" y="564"/>
                    <a:pt x="978" y="564"/>
                    <a:pt x="978" y="563"/>
                  </a:cubicBezTo>
                  <a:close/>
                  <a:moveTo>
                    <a:pt x="582" y="380"/>
                  </a:moveTo>
                  <a:cubicBezTo>
                    <a:pt x="607" y="381"/>
                    <a:pt x="731" y="391"/>
                    <a:pt x="755" y="479"/>
                  </a:cubicBezTo>
                  <a:cubicBezTo>
                    <a:pt x="774" y="545"/>
                    <a:pt x="818" y="580"/>
                    <a:pt x="881" y="580"/>
                  </a:cubicBezTo>
                  <a:cubicBezTo>
                    <a:pt x="899" y="580"/>
                    <a:pt x="916" y="577"/>
                    <a:pt x="930" y="574"/>
                  </a:cubicBezTo>
                  <a:cubicBezTo>
                    <a:pt x="924" y="588"/>
                    <a:pt x="915" y="606"/>
                    <a:pt x="906" y="623"/>
                  </a:cubicBezTo>
                  <a:cubicBezTo>
                    <a:pt x="895" y="627"/>
                    <a:pt x="870" y="634"/>
                    <a:pt x="841" y="634"/>
                  </a:cubicBezTo>
                  <a:cubicBezTo>
                    <a:pt x="768" y="634"/>
                    <a:pt x="722" y="592"/>
                    <a:pt x="704" y="510"/>
                  </a:cubicBezTo>
                  <a:cubicBezTo>
                    <a:pt x="702" y="501"/>
                    <a:pt x="693" y="495"/>
                    <a:pt x="684" y="497"/>
                  </a:cubicBezTo>
                  <a:cubicBezTo>
                    <a:pt x="675" y="498"/>
                    <a:pt x="669" y="507"/>
                    <a:pt x="670" y="516"/>
                  </a:cubicBezTo>
                  <a:lnTo>
                    <a:pt x="693" y="718"/>
                  </a:lnTo>
                  <a:lnTo>
                    <a:pt x="563" y="718"/>
                  </a:lnTo>
                  <a:lnTo>
                    <a:pt x="563" y="380"/>
                  </a:lnTo>
                  <a:cubicBezTo>
                    <a:pt x="571" y="380"/>
                    <a:pt x="577" y="380"/>
                    <a:pt x="582" y="380"/>
                  </a:cubicBezTo>
                  <a:close/>
                  <a:moveTo>
                    <a:pt x="365" y="470"/>
                  </a:moveTo>
                  <a:cubicBezTo>
                    <a:pt x="255" y="360"/>
                    <a:pt x="224" y="229"/>
                    <a:pt x="217" y="194"/>
                  </a:cubicBezTo>
                  <a:lnTo>
                    <a:pt x="275" y="147"/>
                  </a:lnTo>
                  <a:cubicBezTo>
                    <a:pt x="296" y="273"/>
                    <a:pt x="360" y="325"/>
                    <a:pt x="413" y="367"/>
                  </a:cubicBezTo>
                  <a:cubicBezTo>
                    <a:pt x="427" y="379"/>
                    <a:pt x="449" y="384"/>
                    <a:pt x="486" y="384"/>
                  </a:cubicBezTo>
                  <a:cubicBezTo>
                    <a:pt x="500" y="384"/>
                    <a:pt x="515" y="383"/>
                    <a:pt x="528" y="382"/>
                  </a:cubicBezTo>
                  <a:lnTo>
                    <a:pt x="528" y="718"/>
                  </a:lnTo>
                  <a:lnTo>
                    <a:pt x="397" y="718"/>
                  </a:lnTo>
                  <a:cubicBezTo>
                    <a:pt x="399" y="673"/>
                    <a:pt x="400" y="626"/>
                    <a:pt x="401" y="601"/>
                  </a:cubicBezTo>
                  <a:cubicBezTo>
                    <a:pt x="401" y="538"/>
                    <a:pt x="389" y="494"/>
                    <a:pt x="365" y="470"/>
                  </a:cubicBezTo>
                  <a:close/>
                  <a:moveTo>
                    <a:pt x="382" y="1046"/>
                  </a:moveTo>
                  <a:cubicBezTo>
                    <a:pt x="384" y="1008"/>
                    <a:pt x="389" y="916"/>
                    <a:pt x="393" y="822"/>
                  </a:cubicBezTo>
                  <a:lnTo>
                    <a:pt x="528" y="822"/>
                  </a:lnTo>
                  <a:lnTo>
                    <a:pt x="528" y="1046"/>
                  </a:lnTo>
                  <a:lnTo>
                    <a:pt x="382" y="1046"/>
                  </a:lnTo>
                  <a:close/>
                  <a:moveTo>
                    <a:pt x="563" y="1046"/>
                  </a:moveTo>
                  <a:lnTo>
                    <a:pt x="563" y="822"/>
                  </a:lnTo>
                  <a:lnTo>
                    <a:pt x="705" y="822"/>
                  </a:lnTo>
                  <a:lnTo>
                    <a:pt x="731" y="1046"/>
                  </a:lnTo>
                  <a:lnTo>
                    <a:pt x="563" y="104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870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8" grpId="0"/>
      <p:bldP spid="39" grpId="0"/>
      <p:bldP spid="5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businessman*professiona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idea*light bulb*electricity*creativity*innovatio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well*underground*resources*oil*extraction*productio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idea*light bulb*electricity*creativity*innovatio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businessman*professiona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rowdsourcing_POWER_USER_SEPARATOR_ICONS_think_POWER_USER_SEPARATOR_ICONS_teamwork_POWER_USER_SEPARATOR_ICONS_team_POWER_USER_SEPARATOR_ICONS_smart_POWER_USER_SEPARATOR_ICONS_light-bulb_POWER_USER_SEPARATOR_ICONS_idea_POWER_USER_SEPARATOR_ICONS_group_POWER_USER_SEPARATOR_ICONS_collaborate_POWER_USER_SEPARATOR_ICONS_thinkin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rowdsourcing_POWER_USER_SEPARATOR_ICONS_think_POWER_USER_SEPARATOR_ICONS_teamwork_POWER_USER_SEPARATOR_ICONS_team_POWER_USER_SEPARATOR_ICONS_smart_POWER_USER_SEPARATOR_ICONS_light-bulb_POWER_USER_SEPARATOR_ICONS_idea_POWER_USER_SEPARATOR_ICONS_group_POWER_USER_SEPARATOR_ICONS_collaborate_POWER_USER_SEPARATOR_ICONS_thinkin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rowdsourcing_POWER_USER_SEPARATOR_ICONS_think_POWER_USER_SEPARATOR_ICONS_teamwork_POWER_USER_SEPARATOR_ICONS_team_POWER_USER_SEPARATOR_ICONS_smart_POWER_USER_SEPARATOR_ICONS_light-bulb_POWER_USER_SEPARATOR_ICONS_idea_POWER_USER_SEPARATOR_ICONS_group_POWER_USER_SEPARATOR_ICONS_collaborate_POWER_USER_SEPARATOR_ICONS_thinkin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rowdsourcing_POWER_USER_SEPARATOR_ICONS_think_POWER_USER_SEPARATOR_ICONS_teamwork_POWER_USER_SEPARATOR_ICONS_team_POWER_USER_SEPARATOR_ICONS_smart_POWER_USER_SEPARATOR_ICONS_light-bulb_POWER_USER_SEPARATOR_ICONS_idea_POWER_USER_SEPARATOR_ICONS_group_POWER_USER_SEPARATOR_ICONS_collaborate_POWER_USER_SEPARATOR_ICONS_thinkin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rowdsourcing_POWER_USER_SEPARATOR_ICONS_think_POWER_USER_SEPARATOR_ICONS_teamwork_POWER_USER_SEPARATOR_ICONS_team_POWER_USER_SEPARATOR_ICONS_smart_POWER_USER_SEPARATOR_ICONS_light-bulb_POWER_USER_SEPARATOR_ICONS_idea_POWER_USER_SEPARATOR_ICONS_group_POWER_USER_SEPARATOR_ICONS_collaborate_POWER_USER_SEPARATOR_ICONS_thinki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rowdsourcing_POWER_USER_SEPARATOR_ICONS_think_POWER_USER_SEPARATOR_ICONS_teamwork_POWER_USER_SEPARATOR_ICONS_team_POWER_USER_SEPARATOR_ICONS_smart_POWER_USER_SEPARATOR_ICONS_light-bulb_POWER_USER_SEPARATOR_ICONS_idea_POWER_USER_SEPARATOR_ICONS_group_POWER_USER_SEPARATOR_ICONS_collaborate_POWER_USER_SEPARATOR_ICONS_thinkin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rowdsourcing_POWER_USER_SEPARATOR_ICONS_think_POWER_USER_SEPARATOR_ICONS_teamwork_POWER_USER_SEPARATOR_ICONS_team_POWER_USER_SEPARATOR_ICONS_smart_POWER_USER_SEPARATOR_ICONS_light-bulb_POWER_USER_SEPARATOR_ICONS_idea_POWER_USER_SEPARATOR_ICONS_group_POWER_USER_SEPARATOR_ICONS_collaborate_POWER_USER_SEPARATOR_ICONS_thinkin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rowdsourcing_POWER_USER_SEPARATOR_ICONS_think_POWER_USER_SEPARATOR_ICONS_teamwork_POWER_USER_SEPARATOR_ICONS_team_POWER_USER_SEPARATOR_ICONS_smart_POWER_USER_SEPARATOR_ICONS_light-bulb_POWER_USER_SEPARATOR_ICONS_idea_POWER_USER_SEPARATOR_ICONS_group_POWER_USER_SEPARATOR_ICONS_collaborate_POWER_USER_SEPARATOR_ICONS_thinkin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rowdsourcing_POWER_USER_SEPARATOR_ICONS_think_POWER_USER_SEPARATOR_ICONS_teamwork_POWER_USER_SEPARATOR_ICONS_team_POWER_USER_SEPARATOR_ICONS_smart_POWER_USER_SEPARATOR_ICONS_light-bulb_POWER_USER_SEPARATOR_ICONS_idea_POWER_USER_SEPARATOR_ICONS_group_POWER_USER_SEPARATOR_ICONS_collaborate_POWER_USER_SEPARATOR_ICONS_thinkin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rowdsourcing_POWER_USER_SEPARATOR_ICONS_think_POWER_USER_SEPARATOR_ICONS_teamwork_POWER_USER_SEPARATOR_ICONS_team_POWER_USER_SEPARATOR_ICONS_smart_POWER_USER_SEPARATOR_ICONS_light-bulb_POWER_USER_SEPARATOR_ICONS_idea_POWER_USER_SEPARATOR_ICONS_group_POWER_USER_SEPARATOR_ICONS_collaborate_POWER_USER_SEPARATOR_ICONS_thinkin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rowdsourcing_POWER_USER_SEPARATOR_ICONS_think_POWER_USER_SEPARATOR_ICONS_teamwork_POWER_USER_SEPARATOR_ICONS_team_POWER_USER_SEPARATOR_ICONS_smart_POWER_USER_SEPARATOR_ICONS_light-bulb_POWER_USER_SEPARATOR_ICONS_idea_POWER_USER_SEPARATOR_ICONS_group_POWER_USER_SEPARATOR_ICONS_collaborate_POWER_USER_SEPARATOR_ICONS_thinkin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rowdsourcing_POWER_USER_SEPARATOR_ICONS_think_POWER_USER_SEPARATOR_ICONS_teamwork_POWER_USER_SEPARATOR_ICONS_team_POWER_USER_SEPARATOR_ICONS_smart_POWER_USER_SEPARATOR_ICONS_light-bulb_POWER_USER_SEPARATOR_ICONS_idea_POWER_USER_SEPARATOR_ICONS_group_POWER_USER_SEPARATOR_ICONS_collaborate_POWER_USER_SEPARATOR_ICONS_thinkin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rowdsourcing_POWER_USER_SEPARATOR_ICONS_think_POWER_USER_SEPARATOR_ICONS_teamwork_POWER_USER_SEPARATOR_ICONS_team_POWER_USER_SEPARATOR_ICONS_smart_POWER_USER_SEPARATOR_ICONS_light-bulb_POWER_USER_SEPARATOR_ICONS_idea_POWER_USER_SEPARATOR_ICONS_group_POWER_USER_SEPARATOR_ICONS_collaborate_POWER_USER_SEPARATOR_ICONS_thinkin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rowdsourcing_POWER_USER_SEPARATOR_ICONS_think_POWER_USER_SEPARATOR_ICONS_teamwork_POWER_USER_SEPARATOR_ICONS_team_POWER_USER_SEPARATOR_ICONS_smart_POWER_USER_SEPARATOR_ICONS_light-bulb_POWER_USER_SEPARATOR_ICONS_idea_POWER_USER_SEPARATOR_ICONS_group_POWER_USER_SEPARATOR_ICONS_collaborate_POWER_USER_SEPARATOR_ICONS_thinkin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rowdsourcing_POWER_USER_SEPARATOR_ICONS_think_POWER_USER_SEPARATOR_ICONS_teamwork_POWER_USER_SEPARATOR_ICONS_team_POWER_USER_SEPARATOR_ICONS_smart_POWER_USER_SEPARATOR_ICONS_light-bulb_POWER_USER_SEPARATOR_ICONS_idea_POWER_USER_SEPARATOR_ICONS_group_POWER_USER_SEPARATOR_ICONS_collaborate_POWER_USER_SEPARATOR_ICONS_thinki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ime-check_POWER_USER_SEPARATOR_ICONS_pass-time_POWER_USER_SEPARATOR_ICONS_what-time-is-it_POWER_USER_SEPARATOR_ICONS_watch_POWER_USER_SEPARATOR_ICONS_time_POWER_USER_SEPARATOR_ICONS_space_POWER_USER_SEPARATOR_ICONS_reading_POWER_USER_SEPARATOR_ICONS_posture_POWER_USER_SEPARATOR_ICONS_paper_POWER_USER_SEPARATOR_ICONS_man_POWER_USER_SEPARATOR_ICONS_look_POWER_USER_SEPARATOR_ICONS_costume_POWER_USER_SEPARATOR_ICONS_clock_POWER_USER_SEPARATOR_ICONS_bored_POWER_USER_SEPARATOR_ICONS_astronaut_POWER_USER_SEPARATOR_ICONS_hanging-around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rowdsourcing_POWER_USER_SEPARATOR_ICONS_think_POWER_USER_SEPARATOR_ICONS_teamwork_POWER_USER_SEPARATOR_ICONS_team_POWER_USER_SEPARATOR_ICONS_smart_POWER_USER_SEPARATOR_ICONS_light-bulb_POWER_USER_SEPARATOR_ICONS_idea_POWER_USER_SEPARATOR_ICONS_group_POWER_USER_SEPARATOR_ICONS_collaborate_POWER_USER_SEPARATOR_ICONS_thinkin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rowdsourcing_POWER_USER_SEPARATOR_ICONS_think_POWER_USER_SEPARATOR_ICONS_teamwork_POWER_USER_SEPARATOR_ICONS_team_POWER_USER_SEPARATOR_ICONS_smart_POWER_USER_SEPARATOR_ICONS_light-bulb_POWER_USER_SEPARATOR_ICONS_idea_POWER_USER_SEPARATOR_ICONS_group_POWER_USER_SEPARATOR_ICONS_collaborate_POWER_USER_SEPARATOR_ICONS_thinkin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rowdsourcing_POWER_USER_SEPARATOR_ICONS_think_POWER_USER_SEPARATOR_ICONS_teamwork_POWER_USER_SEPARATOR_ICONS_team_POWER_USER_SEPARATOR_ICONS_smart_POWER_USER_SEPARATOR_ICONS_light-bulb_POWER_USER_SEPARATOR_ICONS_idea_POWER_USER_SEPARATOR_ICONS_group_POWER_USER_SEPARATOR_ICONS_collaborate_POWER_USER_SEPARATOR_ICONS_thinkin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rowdsourcing_POWER_USER_SEPARATOR_ICONS_think_POWER_USER_SEPARATOR_ICONS_teamwork_POWER_USER_SEPARATOR_ICONS_team_POWER_USER_SEPARATOR_ICONS_smart_POWER_USER_SEPARATOR_ICONS_light-bulb_POWER_USER_SEPARATOR_ICONS_idea_POWER_USER_SEPARATOR_ICONS_group_POWER_USER_SEPARATOR_ICONS_collaborate_POWER_USER_SEPARATOR_ICONS_thinkin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rowdsourcing_POWER_USER_SEPARATOR_ICONS_think_POWER_USER_SEPARATOR_ICONS_teamwork_POWER_USER_SEPARATOR_ICONS_team_POWER_USER_SEPARATOR_ICONS_smart_POWER_USER_SEPARATOR_ICONS_light-bulb_POWER_USER_SEPARATOR_ICONS_idea_POWER_USER_SEPARATOR_ICONS_group_POWER_USER_SEPARATOR_ICONS_collaborate_POWER_USER_SEPARATOR_ICONS_thinkin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rowdsourcing_POWER_USER_SEPARATOR_ICONS_think_POWER_USER_SEPARATOR_ICONS_teamwork_POWER_USER_SEPARATOR_ICONS_team_POWER_USER_SEPARATOR_ICONS_smart_POWER_USER_SEPARATOR_ICONS_light-bulb_POWER_USER_SEPARATOR_ICONS_idea_POWER_USER_SEPARATOR_ICONS_group_POWER_USER_SEPARATOR_ICONS_collaborate_POWER_USER_SEPARATOR_ICONS_thinkin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rowdsourcing_POWER_USER_SEPARATOR_ICONS_think_POWER_USER_SEPARATOR_ICONS_teamwork_POWER_USER_SEPARATOR_ICONS_team_POWER_USER_SEPARATOR_ICONS_smart_POWER_USER_SEPARATOR_ICONS_light-bulb_POWER_USER_SEPARATOR_ICONS_idea_POWER_USER_SEPARATOR_ICONS_group_POWER_USER_SEPARATOR_ICONS_collaborate_POWER_USER_SEPARATOR_ICONS_thinkin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rowdsourcing_POWER_USER_SEPARATOR_ICONS_think_POWER_USER_SEPARATOR_ICONS_teamwork_POWER_USER_SEPARATOR_ICONS_team_POWER_USER_SEPARATOR_ICONS_smart_POWER_USER_SEPARATOR_ICONS_light-bulb_POWER_USER_SEPARATOR_ICONS_idea_POWER_USER_SEPARATOR_ICONS_group_POWER_USER_SEPARATOR_ICONS_collaborate_POWER_USER_SEPARATOR_ICONS_thinkin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rowdsourcing_POWER_USER_SEPARATOR_ICONS_think_POWER_USER_SEPARATOR_ICONS_teamwork_POWER_USER_SEPARATOR_ICONS_team_POWER_USER_SEPARATOR_ICONS_smart_POWER_USER_SEPARATOR_ICONS_light-bulb_POWER_USER_SEPARATOR_ICONS_idea_POWER_USER_SEPARATOR_ICONS_group_POWER_USER_SEPARATOR_ICONS_collaborate_POWER_USER_SEPARATOR_ICONS_thinkin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rowdsourcing_POWER_USER_SEPARATOR_ICONS_think_POWER_USER_SEPARATOR_ICONS_teamwork_POWER_USER_SEPARATOR_ICONS_team_POWER_USER_SEPARATOR_ICONS_smart_POWER_USER_SEPARATOR_ICONS_light-bulb_POWER_USER_SEPARATOR_ICONS_idea_POWER_USER_SEPARATOR_ICONS_group_POWER_USER_SEPARATOR_ICONS_collaborate_POWER_USER_SEPARATOR_ICONS_thinki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ime-check_POWER_USER_SEPARATOR_ICONS_pass-time_POWER_USER_SEPARATOR_ICONS_what-time-is-it_POWER_USER_SEPARATOR_ICONS_watch_POWER_USER_SEPARATOR_ICONS_time_POWER_USER_SEPARATOR_ICONS_space_POWER_USER_SEPARATOR_ICONS_reading_POWER_USER_SEPARATOR_ICONS_posture_POWER_USER_SEPARATOR_ICONS_paper_POWER_USER_SEPARATOR_ICONS_man_POWER_USER_SEPARATOR_ICONS_look_POWER_USER_SEPARATOR_ICONS_costume_POWER_USER_SEPARATOR_ICONS_clock_POWER_USER_SEPARATOR_ICONS_bored_POWER_USER_SEPARATOR_ICONS_astronaut_POWER_USER_SEPARATOR_ICONS_hanging-around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rowdsourcing_POWER_USER_SEPARATOR_ICONS_think_POWER_USER_SEPARATOR_ICONS_teamwork_POWER_USER_SEPARATOR_ICONS_team_POWER_USER_SEPARATOR_ICONS_smart_POWER_USER_SEPARATOR_ICONS_light-bulb_POWER_USER_SEPARATOR_ICONS_idea_POWER_USER_SEPARATOR_ICONS_group_POWER_USER_SEPARATOR_ICONS_collaborate_POWER_USER_SEPARATOR_ICONS_thinkin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rowdsourcing_POWER_USER_SEPARATOR_ICONS_think_POWER_USER_SEPARATOR_ICONS_teamwork_POWER_USER_SEPARATOR_ICONS_team_POWER_USER_SEPARATOR_ICONS_smart_POWER_USER_SEPARATOR_ICONS_light-bulb_POWER_USER_SEPARATOR_ICONS_idea_POWER_USER_SEPARATOR_ICONS_group_POWER_USER_SEPARATOR_ICONS_collaborate_POWER_USER_SEPARATOR_ICONS_thinkin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rowdsourcing_POWER_USER_SEPARATOR_ICONS_think_POWER_USER_SEPARATOR_ICONS_teamwork_POWER_USER_SEPARATOR_ICONS_team_POWER_USER_SEPARATOR_ICONS_smart_POWER_USER_SEPARATOR_ICONS_light-bulb_POWER_USER_SEPARATOR_ICONS_idea_POWER_USER_SEPARATOR_ICONS_group_POWER_USER_SEPARATOR_ICONS_collaborate_POWER_USER_SEPARATOR_ICONS_thinkin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rowdsourcing_POWER_USER_SEPARATOR_ICONS_think_POWER_USER_SEPARATOR_ICONS_teamwork_POWER_USER_SEPARATOR_ICONS_team_POWER_USER_SEPARATOR_ICONS_smart_POWER_USER_SEPARATOR_ICONS_light-bulb_POWER_USER_SEPARATOR_ICONS_idea_POWER_USER_SEPARATOR_ICONS_group_POWER_USER_SEPARATOR_ICONS_collaborate_POWER_USER_SEPARATOR_ICONS_thinkin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rowdsourcing_POWER_USER_SEPARATOR_ICONS_think_POWER_USER_SEPARATOR_ICONS_teamwork_POWER_USER_SEPARATOR_ICONS_team_POWER_USER_SEPARATOR_ICONS_smart_POWER_USER_SEPARATOR_ICONS_light-bulb_POWER_USER_SEPARATOR_ICONS_idea_POWER_USER_SEPARATOR_ICONS_group_POWER_USER_SEPARATOR_ICONS_collaborate_POWER_USER_SEPARATOR_ICONS_thinkin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rowdsourcing_POWER_USER_SEPARATOR_ICONS_think_POWER_USER_SEPARATOR_ICONS_teamwork_POWER_USER_SEPARATOR_ICONS_team_POWER_USER_SEPARATOR_ICONS_smart_POWER_USER_SEPARATOR_ICONS_light-bulb_POWER_USER_SEPARATOR_ICONS_idea_POWER_USER_SEPARATOR_ICONS_group_POWER_USER_SEPARATOR_ICONS_collaborate_POWER_USER_SEPARATOR_ICONS_thinkin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rowdsourcing_POWER_USER_SEPARATOR_ICONS_think_POWER_USER_SEPARATOR_ICONS_teamwork_POWER_USER_SEPARATOR_ICONS_team_POWER_USER_SEPARATOR_ICONS_smart_POWER_USER_SEPARATOR_ICONS_light-bulb_POWER_USER_SEPARATOR_ICONS_idea_POWER_USER_SEPARATOR_ICONS_group_POWER_USER_SEPARATOR_ICONS_collaborate_POWER_USER_SEPARATOR_ICONS_thinkin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pace-shuttle_POWER_USER_SEPARATOR_ICONS_exploration_POWER_USER_SEPARATOR_ICONS_nasa_POWER_USER_SEPARATOR_ICONS_outer-space_POWER_USER_SEPARATOR_ICONS_space-craft_POWER_USER_SEPARATOR_ICONS_space-transportation-system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atellite dish*antenna*telecommunications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upid*love*romance*gree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museum_POWER_USER_SEPARATOR_ICONS_art_POWER_USER_SEPARATOR_ICONS_city_POWER_USER_SEPARATOR_ICONS_culture_POWER_USER_SEPARATOR_ICONS_history_POWER_USER_SEPARATOR_ICONS_tourism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museum_POWER_USER_SEPARATOR_ICONS_art_POWER_USER_SEPARATOR_ICONS_city_POWER_USER_SEPARATOR_ICONS_culture_POWER_USER_SEPARATOR_ICONS_history_POWER_USER_SEPARATOR_ICONS_tourism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museum_POWER_USER_SEPARATOR_ICONS_art_POWER_USER_SEPARATOR_ICONS_city_POWER_USER_SEPARATOR_ICONS_culture_POWER_USER_SEPARATOR_ICONS_history_POWER_USER_SEPARATOR_ICONS_tourism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ime-check_POWER_USER_SEPARATOR_ICONS_pass-time_POWER_USER_SEPARATOR_ICONS_what-time-is-it_POWER_USER_SEPARATOR_ICONS_watch_POWER_USER_SEPARATOR_ICONS_time_POWER_USER_SEPARATOR_ICONS_space_POWER_USER_SEPARATOR_ICONS_reading_POWER_USER_SEPARATOR_ICONS_posture_POWER_USER_SEPARATOR_ICONS_paper_POWER_USER_SEPARATOR_ICONS_man_POWER_USER_SEPARATOR_ICONS_look_POWER_USER_SEPARATOR_ICONS_costume_POWER_USER_SEPARATOR_ICONS_clock_POWER_USER_SEPARATOR_ICONS_bored_POWER_USER_SEPARATOR_ICONS_astronaut_POWER_USER_SEPARATOR_ICONS_hanging-around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bridge_POWER_USER_SEPARATOR_ICONS_golden-gate_POWER_USER_SEPARATOR_ICONS_monument_POWER_USER_SEPARATOR_ICONS_river_POWER_USER_SEPARATOR_ICONS_san-francisco_POWER_USER_SEPARATOR_ICONS_span_POWER_USER_SEPARATOR_ICONS_tourism_POWER_USER_SEPARATOR_ICONS_wat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idea*light bulb*electricity*creativity*innovati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idea*light bulb*electricity*creativity*innovation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rowdsourcing_POWER_USER_SEPARATOR_ICONS_think_POWER_USER_SEPARATOR_ICONS_teamwork_POWER_USER_SEPARATOR_ICONS_team_POWER_USER_SEPARATOR_ICONS_smart_POWER_USER_SEPARATOR_ICONS_light-bulb_POWER_USER_SEPARATOR_ICONS_idea_POWER_USER_SEPARATOR_ICONS_group_POWER_USER_SEPARATOR_ICONS_collaborate_POWER_USER_SEPARATOR_ICONS_thinkin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rowdsourcing_POWER_USER_SEPARATOR_ICONS_think_POWER_USER_SEPARATOR_ICONS_teamwork_POWER_USER_SEPARATOR_ICONS_team_POWER_USER_SEPARATOR_ICONS_smart_POWER_USER_SEPARATOR_ICONS_light-bulb_POWER_USER_SEPARATOR_ICONS_idea_POWER_USER_SEPARATOR_ICONS_group_POWER_USER_SEPARATOR_ICONS_collaborate_POWER_USER_SEPARATOR_ICONS_thinkin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rowdsourcing_POWER_USER_SEPARATOR_ICONS_think_POWER_USER_SEPARATOR_ICONS_teamwork_POWER_USER_SEPARATOR_ICONS_team_POWER_USER_SEPARATOR_ICONS_smart_POWER_USER_SEPARATOR_ICONS_light-bulb_POWER_USER_SEPARATOR_ICONS_idea_POWER_USER_SEPARATOR_ICONS_group_POWER_USER_SEPARATOR_ICONS_collaborate_POWER_USER_SEPARATOR_ICONS_thinkin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rowdsourcing_POWER_USER_SEPARATOR_ICONS_think_POWER_USER_SEPARATOR_ICONS_teamwork_POWER_USER_SEPARATOR_ICONS_team_POWER_USER_SEPARATOR_ICONS_smart_POWER_USER_SEPARATOR_ICONS_light-bulb_POWER_USER_SEPARATOR_ICONS_idea_POWER_USER_SEPARATOR_ICONS_group_POWER_USER_SEPARATOR_ICONS_collaborate_POWER_USER_SEPARATOR_ICONS_thinkin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rowdsourcing_POWER_USER_SEPARATOR_ICONS_think_POWER_USER_SEPARATOR_ICONS_teamwork_POWER_USER_SEPARATOR_ICONS_team_POWER_USER_SEPARATOR_ICONS_smart_POWER_USER_SEPARATOR_ICONS_light-bulb_POWER_USER_SEPARATOR_ICONS_idea_POWER_USER_SEPARATOR_ICONS_group_POWER_USER_SEPARATOR_ICONS_collaborate_POWER_USER_SEPARATOR_ICONS_thinkin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rowdsourcing_POWER_USER_SEPARATOR_ICONS_think_POWER_USER_SEPARATOR_ICONS_teamwork_POWER_USER_SEPARATOR_ICONS_team_POWER_USER_SEPARATOR_ICONS_smart_POWER_USER_SEPARATOR_ICONS_light-bulb_POWER_USER_SEPARATOR_ICONS_idea_POWER_USER_SEPARATOR_ICONS_group_POWER_USER_SEPARATOR_ICONS_collaborate_POWER_USER_SEPARATOR_ICONS_thinkin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rowdsourcing_POWER_USER_SEPARATOR_ICONS_think_POWER_USER_SEPARATOR_ICONS_teamwork_POWER_USER_SEPARATOR_ICONS_team_POWER_USER_SEPARATOR_ICONS_smart_POWER_USER_SEPARATOR_ICONS_light-bulb_POWER_USER_SEPARATOR_ICONS_idea_POWER_USER_SEPARATOR_ICONS_group_POWER_USER_SEPARATOR_ICONS_collaborate_POWER_USER_SEPARATOR_ICONS_thinkin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rowdsourcing_POWER_USER_SEPARATOR_ICONS_think_POWER_USER_SEPARATOR_ICONS_teamwork_POWER_USER_SEPARATOR_ICONS_team_POWER_USER_SEPARATOR_ICONS_smart_POWER_USER_SEPARATOR_ICONS_light-bulb_POWER_USER_SEPARATOR_ICONS_idea_POWER_USER_SEPARATOR_ICONS_group_POWER_USER_SEPARATOR_ICONS_collaborate_POWER_USER_SEPARATOR_ICONS_thinkin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well*underground*resources*oil*extraction*producti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idea*light bulb*electricity*creativity*innovation"/>
</p:tagLst>
</file>

<file path=ppt/theme/theme1.xml><?xml version="1.0" encoding="utf-8"?>
<a:theme xmlns:a="http://schemas.openxmlformats.org/drawingml/2006/main" name="APSPP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PSPPE.potx" id="{AA5EB962-64A1-467C-A66B-3AAABA230F1A}" vid="{90344193-2FEE-43CA-843D-EE4EC1D246D1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C764BFD121A654BAFEE3F0D30D09696" ma:contentTypeVersion="4" ma:contentTypeDescription="Ein neues Dokument erstellen." ma:contentTypeScope="" ma:versionID="f0b21a448d18db25e00af343419af742">
  <xsd:schema xmlns:xsd="http://www.w3.org/2001/XMLSchema" xmlns:xs="http://www.w3.org/2001/XMLSchema" xmlns:p="http://schemas.microsoft.com/office/2006/metadata/properties" xmlns:ns2="69e60002-4b69-4aad-9e3a-e3a9db2b0f4f" targetNamespace="http://schemas.microsoft.com/office/2006/metadata/properties" ma:root="true" ma:fieldsID="a976930b042ac8693047c70f2498f757" ns2:_="">
    <xsd:import namespace="69e60002-4b69-4aad-9e3a-e3a9db2b0f4f"/>
    <xsd:element name="properties">
      <xsd:complexType>
        <xsd:sequence>
          <xsd:element name="documentManagement">
            <xsd:complexType>
              <xsd:all>
                <xsd:element ref="ns2:Vorlage"/>
                <xsd:element ref="ns2:Sprache" minOccurs="0"/>
                <xsd:element ref="ns2:Format" minOccurs="0"/>
                <xsd:element ref="ns2:Organisation_x0020__x002f__x0020_Hochschul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e60002-4b69-4aad-9e3a-e3a9db2b0f4f" elementFormDefault="qualified">
    <xsd:import namespace="http://schemas.microsoft.com/office/2006/documentManagement/types"/>
    <xsd:import namespace="http://schemas.microsoft.com/office/infopath/2007/PartnerControls"/>
    <xsd:element name="Vorlage" ma:index="8" ma:displayName="Vorlagetyp" ma:format="Dropdown" ma:internalName="Vorlage">
      <xsd:simpleType>
        <xsd:restriction base="dms:Choice">
          <xsd:enumeration value="Brief"/>
          <xsd:enumeration value="Bericht"/>
          <xsd:enumeration value="A4-Sitzungseinladung"/>
          <xsd:enumeration value="A4-Sitzungsprotokoll"/>
          <xsd:enumeration value="Führungsdokument"/>
          <xsd:enumeration value="Power Point"/>
          <xsd:enumeration value="Aktennotiz"/>
          <xsd:enumeration value="Direktionsgeschäft"/>
          <xsd:enumeration value="Normal-Vorlage (leeres Dokument)"/>
          <xsd:enumeration value="E-Mail-Signatur"/>
        </xsd:restriction>
      </xsd:simpleType>
    </xsd:element>
    <xsd:element name="Sprache" ma:index="9" nillable="true" ma:displayName="Sprache" ma:format="Dropdown" ma:internalName="Sprache">
      <xsd:simpleType>
        <xsd:restriction base="dms:Choice">
          <xsd:enumeration value="Deutsch"/>
          <xsd:enumeration value="Englisch"/>
        </xsd:restriction>
      </xsd:simpleType>
    </xsd:element>
    <xsd:element name="Format" ma:index="10" nillable="true" ma:displayName="Format" ma:format="Dropdown" ma:internalName="Format">
      <xsd:simpleType>
        <xsd:restriction base="dms:Choice">
          <xsd:enumeration value="kurz"/>
          <xsd:enumeration value="lang"/>
        </xsd:restriction>
      </xsd:simpleType>
    </xsd:element>
    <xsd:element name="Organisation_x0020__x002f__x0020_Hochschule" ma:index="11" ma:displayName="Organisation / Hochschule" ma:format="Dropdown" ma:internalName="Organisation_x0020__x002f__x0020_Hochschule">
      <xsd:simpleType>
        <xsd:restriction base="dms:Choice">
          <xsd:enumeration value="FHNW"/>
          <xsd:enumeration value="APS"/>
          <xsd:enumeration value="HABG"/>
          <xsd:enumeration value="HGK"/>
          <xsd:enumeration value="HLS"/>
          <xsd:enumeration value="HSA"/>
          <xsd:enumeration value="HT"/>
          <xsd:enumeration value="HSW"/>
          <xsd:enumeration value="PH"/>
          <xsd:enumeration value="SE"/>
          <xsd:enumeration value="MHS"/>
          <xsd:enumeration value="HSM"/>
          <xsd:enumeration value="SCB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69e60002-4b69-4aad-9e3a-e3a9db2b0f4f">Englisch</Sprache>
    <Format xmlns="69e60002-4b69-4aad-9e3a-e3a9db2b0f4f" xsi:nil="true"/>
    <Organisation_x0020__x002f__x0020_Hochschule xmlns="69e60002-4b69-4aad-9e3a-e3a9db2b0f4f">APS</Organisation_x0020__x002f__x0020_Hochschule>
    <Vorlage xmlns="69e60002-4b69-4aad-9e3a-e3a9db2b0f4f">Power Point</Vorlage>
  </documentManagement>
</p:properties>
</file>

<file path=customXml/itemProps1.xml><?xml version="1.0" encoding="utf-8"?>
<ds:datastoreItem xmlns:ds="http://schemas.openxmlformats.org/officeDocument/2006/customXml" ds:itemID="{451163B2-B568-432F-B6EF-CD2795FD2B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22AE3D-9B4F-4EBA-A674-23550009EC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e60002-4b69-4aad-9e3a-e3a9db2b0f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B2E3D9-14AA-44CC-B54B-B6D1A0D8FB5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69e60002-4b69-4aad-9e3a-e3a9db2b0f4f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2370</Words>
  <Application>Microsoft Office PowerPoint</Application>
  <PresentationFormat>Benutzerdefiniert</PresentationFormat>
  <Paragraphs>312</Paragraphs>
  <Slides>15</Slides>
  <Notes>9</Notes>
  <HiddenSlides>1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3" baseType="lpstr">
      <vt:lpstr>Times New Roman</vt:lpstr>
      <vt:lpstr>Cambria Math</vt:lpstr>
      <vt:lpstr>Segoe UI</vt:lpstr>
      <vt:lpstr>Arial</vt:lpstr>
      <vt:lpstr>Calibri</vt:lpstr>
      <vt:lpstr>Wingdings</vt:lpstr>
      <vt:lpstr>APSPPE</vt:lpstr>
      <vt:lpstr>Dokument</vt:lpstr>
      <vt:lpstr>Crossing the entrepreneurial Rubicon  - Formation of entrepreneurial intention         in higher education</vt:lpstr>
      <vt:lpstr>Content</vt:lpstr>
      <vt:lpstr>INTRODUCTION</vt:lpstr>
      <vt:lpstr>THEORETICAL BACKGROUND I</vt:lpstr>
      <vt:lpstr>THE ENTREPRENEURIAL UNIVERSITY – FORMAL AND INFORMAL CONDITIONS </vt:lpstr>
      <vt:lpstr>RESEARCH QUESTIONS &amp; HYPOTHESIS</vt:lpstr>
      <vt:lpstr>METHOD  </vt:lpstr>
      <vt:lpstr>TOTAL SAMPLE</vt:lpstr>
      <vt:lpstr>RESULTS I – BROCKEN STICK REGRESSION in «segmented» &amp; «SiZer» version 0.1-5    </vt:lpstr>
      <vt:lpstr>RESULTS II – TESTING HYPOTHESIS</vt:lpstr>
      <vt:lpstr>PowerPoint-Präsentation</vt:lpstr>
      <vt:lpstr>PowerPoint-Präsentation</vt:lpstr>
      <vt:lpstr>DISCUSSION &amp; IMPLICATION</vt:lpstr>
      <vt:lpstr>PowerPoint-Präsentation</vt:lpstr>
      <vt:lpstr>References</vt:lpstr>
    </vt:vector>
  </TitlesOfParts>
  <Company>Fachhochschule Nordwestschweiz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Müller Leonie</dc:creator>
  <cp:lastModifiedBy>Bläse Richard</cp:lastModifiedBy>
  <cp:revision>466</cp:revision>
  <dcterms:created xsi:type="dcterms:W3CDTF">2015-09-17T13:32:10Z</dcterms:created>
  <dcterms:modified xsi:type="dcterms:W3CDTF">2020-07-21T14:27:44Z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0x010100AC764BFD121A654BAFEE3F0D30D09696</vt:lpwstr>
  </property>
</Properties>
</file>